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5"/>
  </p:notesMasterIdLst>
  <p:handoutMasterIdLst>
    <p:handoutMasterId r:id="rId46"/>
  </p:handoutMasterIdLst>
  <p:sldIdLst>
    <p:sldId id="295" r:id="rId5"/>
    <p:sldId id="256" r:id="rId6"/>
    <p:sldId id="300" r:id="rId7"/>
    <p:sldId id="262" r:id="rId8"/>
    <p:sldId id="264" r:id="rId9"/>
    <p:sldId id="263" r:id="rId10"/>
    <p:sldId id="286" r:id="rId11"/>
    <p:sldId id="287" r:id="rId12"/>
    <p:sldId id="281" r:id="rId13"/>
    <p:sldId id="265" r:id="rId14"/>
    <p:sldId id="288" r:id="rId15"/>
    <p:sldId id="294" r:id="rId16"/>
    <p:sldId id="266" r:id="rId17"/>
    <p:sldId id="267" r:id="rId18"/>
    <p:sldId id="268" r:id="rId19"/>
    <p:sldId id="269" r:id="rId20"/>
    <p:sldId id="270" r:id="rId21"/>
    <p:sldId id="271" r:id="rId22"/>
    <p:sldId id="296" r:id="rId23"/>
    <p:sldId id="293" r:id="rId24"/>
    <p:sldId id="297" r:id="rId25"/>
    <p:sldId id="274" r:id="rId26"/>
    <p:sldId id="273" r:id="rId27"/>
    <p:sldId id="272" r:id="rId28"/>
    <p:sldId id="275" r:id="rId29"/>
    <p:sldId id="277" r:id="rId30"/>
    <p:sldId id="278" r:id="rId31"/>
    <p:sldId id="276" r:id="rId32"/>
    <p:sldId id="279" r:id="rId33"/>
    <p:sldId id="280" r:id="rId34"/>
    <p:sldId id="282" r:id="rId35"/>
    <p:sldId id="298" r:id="rId36"/>
    <p:sldId id="289" r:id="rId37"/>
    <p:sldId id="290" r:id="rId38"/>
    <p:sldId id="299" r:id="rId39"/>
    <p:sldId id="283" r:id="rId40"/>
    <p:sldId id="284" r:id="rId41"/>
    <p:sldId id="291" r:id="rId42"/>
    <p:sldId id="292" r:id="rId43"/>
    <p:sldId id="28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2" autoAdjust="0"/>
    <p:restoredTop sz="94242" autoAdjust="0"/>
  </p:normalViewPr>
  <p:slideViewPr>
    <p:cSldViewPr snapToGrid="0">
      <p:cViewPr varScale="1">
        <p:scale>
          <a:sx n="107" d="100"/>
          <a:sy n="107" d="100"/>
        </p:scale>
        <p:origin x="300" y="11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F336B-76B7-431F-9F5E-75CE23B83157}"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F50CB951-182F-4C09-833F-77274651E850}" type="pres">
      <dgm:prSet presAssocID="{319F336B-76B7-431F-9F5E-75CE23B83157}" presName="Name0" presStyleCnt="0">
        <dgm:presLayoutVars>
          <dgm:chMax/>
          <dgm:chPref/>
          <dgm:animLvl val="lvl"/>
        </dgm:presLayoutVars>
      </dgm:prSet>
      <dgm:spPr/>
    </dgm:pt>
  </dgm:ptLst>
  <dgm:cxnLst>
    <dgm:cxn modelId="{B3417D35-E4B2-433C-8142-F4400431E9F3}" type="presOf" srcId="{319F336B-76B7-431F-9F5E-75CE23B83157}" destId="{F50CB951-182F-4C09-833F-77274651E850}" srcOrd="0"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040669-1903-50E7-3EEB-80C0440C4D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919A11-A21D-F223-9EFA-F6342F833D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E7DD21-1BD7-41CD-9BAC-5815D07B615B}" type="datetimeFigureOut">
              <a:rPr lang="en-US" smtClean="0"/>
              <a:t>2/20/2024</a:t>
            </a:fld>
            <a:endParaRPr lang="en-US"/>
          </a:p>
        </p:txBody>
      </p:sp>
      <p:sp>
        <p:nvSpPr>
          <p:cNvPr id="4" name="Footer Placeholder 3">
            <a:extLst>
              <a:ext uri="{FF2B5EF4-FFF2-40B4-BE49-F238E27FC236}">
                <a16:creationId xmlns:a16="http://schemas.microsoft.com/office/drawing/2014/main" id="{D12408BD-69A9-5CFF-5BC4-24DAC15E10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18937C-8437-1A45-7D52-510BB7EA86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DBF54E-384D-4C68-B8CA-E0A0A8D1621F}" type="slidenum">
              <a:rPr lang="en-US" smtClean="0"/>
              <a:t>‹#›</a:t>
            </a:fld>
            <a:endParaRPr lang="en-US"/>
          </a:p>
        </p:txBody>
      </p:sp>
    </p:spTree>
    <p:extLst>
      <p:ext uri="{BB962C8B-B14F-4D97-AF65-F5344CB8AC3E}">
        <p14:creationId xmlns:p14="http://schemas.microsoft.com/office/powerpoint/2010/main" val="3635497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2/20/2024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2/20/2024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2" Type="http://schemas.openxmlformats.org/officeDocument/2006/relationships/hyperlink" Target="https://www.osha.gov/laws-regs/interlinking/standards/1910.22(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6E091C-AEA8-49B4-A4D7-DB89E6827BBF}"/>
              </a:ext>
            </a:extLst>
          </p:cNvPr>
          <p:cNvSpPr txBox="1"/>
          <p:nvPr/>
        </p:nvSpPr>
        <p:spPr>
          <a:xfrm>
            <a:off x="939567" y="461394"/>
            <a:ext cx="10486239" cy="4708981"/>
          </a:xfrm>
          <a:prstGeom prst="rect">
            <a:avLst/>
          </a:prstGeom>
          <a:noFill/>
        </p:spPr>
        <p:txBody>
          <a:bodyPr wrap="square" rtlCol="0">
            <a:spAutoFit/>
          </a:bodyPr>
          <a:lstStyle/>
          <a:p>
            <a:r>
              <a:rPr lang="en-US" sz="6000" dirty="0">
                <a:latin typeface="Calibri" panose="020F0502020204030204" pitchFamily="34" charset="0"/>
                <a:ea typeface="Calibri" panose="020F0502020204030204" pitchFamily="34" charset="0"/>
              </a:rPr>
              <a:t>T</a:t>
            </a:r>
            <a:r>
              <a:rPr lang="en-US" sz="6000" dirty="0">
                <a:effectLst/>
                <a:latin typeface="Calibri" panose="020F0502020204030204" pitchFamily="34" charset="0"/>
                <a:ea typeface="Calibri" panose="020F0502020204030204" pitchFamily="34" charset="0"/>
              </a:rPr>
              <a:t>his is a Template for Member use and is intended to be customized by the end user with jobsite specific hazards, policies, procedures, and pictures/videos</a:t>
            </a:r>
            <a:endParaRPr lang="en-US" sz="6000" dirty="0"/>
          </a:p>
        </p:txBody>
      </p:sp>
    </p:spTree>
    <p:extLst>
      <p:ext uri="{BB962C8B-B14F-4D97-AF65-F5344CB8AC3E}">
        <p14:creationId xmlns:p14="http://schemas.microsoft.com/office/powerpoint/2010/main" val="22098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6DFE-8B43-4751-9536-5E3CA2A8C1B5}"/>
              </a:ext>
            </a:extLst>
          </p:cNvPr>
          <p:cNvSpPr>
            <a:spLocks noGrp="1"/>
          </p:cNvSpPr>
          <p:nvPr>
            <p:ph type="title"/>
          </p:nvPr>
        </p:nvSpPr>
        <p:spPr>
          <a:xfrm>
            <a:off x="838200" y="234892"/>
            <a:ext cx="10515600" cy="5931732"/>
          </a:xfrm>
        </p:spPr>
        <p:txBody>
          <a:bodyPr>
            <a:normAutofit fontScale="90000"/>
          </a:bodyPr>
          <a:lstStyle/>
          <a:p>
            <a:pPr algn="ctr"/>
            <a:br>
              <a:rPr lang="en-US" sz="1800" dirty="0">
                <a:effectLst/>
                <a:latin typeface="Calibri" panose="020F0502020204030204" pitchFamily="34" charset="0"/>
                <a:ea typeface="Times New Roman" panose="02020603050405020304" pitchFamily="18" charset="0"/>
                <a:cs typeface="Calibri" panose="020F0502020204030204" pitchFamily="34" charset="0"/>
              </a:rPr>
            </a:br>
            <a:r>
              <a:rPr lang="en-US" sz="3100" b="1">
                <a:solidFill>
                  <a:schemeClr val="tx1"/>
                </a:solidFill>
                <a:latin typeface="+mn-lt"/>
                <a:ea typeface="Times New Roman" panose="02020603050405020304" pitchFamily="18" charset="0"/>
                <a:cs typeface="Calibri"/>
              </a:rPr>
              <a:t>OSHA 1926 Does Not Address Gangways or Barge Access.. ….</a:t>
            </a:r>
            <a:br>
              <a:rPr lang="en-US" sz="3100" dirty="0">
                <a:effectLst/>
                <a:latin typeface="+mn-lt"/>
                <a:ea typeface="Times New Roman" panose="02020603050405020304" pitchFamily="18" charset="0"/>
                <a:cs typeface="Calibri" panose="020F0502020204030204" pitchFamily="34" charset="0"/>
              </a:rPr>
            </a:br>
            <a:r>
              <a:rPr lang="en-US" sz="3100">
                <a:solidFill>
                  <a:schemeClr val="tx1"/>
                </a:solidFill>
                <a:effectLst/>
                <a:latin typeface="+mn-lt"/>
                <a:ea typeface="Times New Roman" panose="02020603050405020304" pitchFamily="18" charset="0"/>
                <a:cs typeface="Calibri"/>
              </a:rPr>
              <a:t>When employees cannot step safely to or from the wharf and a float, </a:t>
            </a:r>
            <a:r>
              <a:rPr lang="en-US" sz="3100" dirty="0">
                <a:solidFill>
                  <a:schemeClr val="tx1"/>
                </a:solidFill>
                <a:effectLst/>
                <a:latin typeface="+mn-lt"/>
                <a:ea typeface="Times New Roman" panose="02020603050405020304" pitchFamily="18" charset="0"/>
                <a:cs typeface="Calibri"/>
              </a:rPr>
              <a:t>barge, or river towboat, either a ramp meeting the requirements of paragraph (a) of this section or a safe walkway meeting the requirements of § 1918.22(f) shall be provided. When a ramp or walkway cannot be used, a straight ladder meeting the requirements of § 1918.24 and extending at least three feet (.91 m) above the upper landing surface and adequately secured or held against shifting or slipping shall be provided. When neither a walkway nor a straight ladder can be used, a Jacob's ladder meeting the requirements of § 1918.23 shall be provided. Exception: For barges operating on the Mississippi River System, where the employer shows that these requirements cannot reasonably be met due to local conditions, other safe means of access shall be provided. 1918.26(b)</a:t>
            </a:r>
            <a:br>
              <a:rPr lang="en-US" sz="2000" dirty="0">
                <a:effectLst/>
                <a:latin typeface="+mn-lt"/>
                <a:ea typeface="Calibri" panose="020F0502020204030204" pitchFamily="34" charset="0"/>
                <a:cs typeface="Times New Roman" panose="02020603050405020304" pitchFamily="18" charset="0"/>
              </a:rPr>
            </a:br>
            <a:endParaRPr lang="en-US" sz="2000" dirty="0">
              <a:latin typeface="+mn-lt"/>
            </a:endParaRPr>
          </a:p>
        </p:txBody>
      </p:sp>
    </p:spTree>
    <p:extLst>
      <p:ext uri="{BB962C8B-B14F-4D97-AF65-F5344CB8AC3E}">
        <p14:creationId xmlns:p14="http://schemas.microsoft.com/office/powerpoint/2010/main" val="803047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outdoor, ground, cement&#10;&#10;Description automatically generated">
            <a:extLst>
              <a:ext uri="{FF2B5EF4-FFF2-40B4-BE49-F238E27FC236}">
                <a16:creationId xmlns:a16="http://schemas.microsoft.com/office/drawing/2014/main" id="{1D64CF38-A15D-4D45-9A09-B5746C75378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9434" y="624469"/>
            <a:ext cx="4873083" cy="5139838"/>
          </a:xfrm>
        </p:spPr>
      </p:pic>
      <p:pic>
        <p:nvPicPr>
          <p:cNvPr id="6" name="Content Placeholder 7" descr="A picture containing outdoor, old&#10;&#10;Description automatically generated">
            <a:extLst>
              <a:ext uri="{FF2B5EF4-FFF2-40B4-BE49-F238E27FC236}">
                <a16:creationId xmlns:a16="http://schemas.microsoft.com/office/drawing/2014/main" id="{D01E6951-74BE-46E7-A960-38525358B5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4683" y="624468"/>
            <a:ext cx="4873083" cy="5077085"/>
          </a:xfrm>
        </p:spPr>
      </p:pic>
      <p:sp>
        <p:nvSpPr>
          <p:cNvPr id="2" name="TextBox 1">
            <a:extLst>
              <a:ext uri="{FF2B5EF4-FFF2-40B4-BE49-F238E27FC236}">
                <a16:creationId xmlns:a16="http://schemas.microsoft.com/office/drawing/2014/main" id="{A35E9585-8BD4-4B96-B721-D4DA8D75FF7F}"/>
              </a:ext>
            </a:extLst>
          </p:cNvPr>
          <p:cNvSpPr txBox="1"/>
          <p:nvPr/>
        </p:nvSpPr>
        <p:spPr>
          <a:xfrm>
            <a:off x="1710728" y="5864199"/>
            <a:ext cx="2601295" cy="369332"/>
          </a:xfrm>
          <a:prstGeom prst="rect">
            <a:avLst/>
          </a:prstGeom>
          <a:noFill/>
        </p:spPr>
        <p:txBody>
          <a:bodyPr wrap="square" rtlCol="0">
            <a:spAutoFit/>
          </a:bodyPr>
          <a:lstStyle/>
          <a:p>
            <a:r>
              <a:rPr lang="en-US" dirty="0"/>
              <a:t>Gangway secured to Pier</a:t>
            </a:r>
          </a:p>
        </p:txBody>
      </p:sp>
      <p:sp>
        <p:nvSpPr>
          <p:cNvPr id="3" name="TextBox 2">
            <a:extLst>
              <a:ext uri="{FF2B5EF4-FFF2-40B4-BE49-F238E27FC236}">
                <a16:creationId xmlns:a16="http://schemas.microsoft.com/office/drawing/2014/main" id="{8424DB16-7118-49A4-8652-BB68D0929972}"/>
              </a:ext>
            </a:extLst>
          </p:cNvPr>
          <p:cNvSpPr txBox="1"/>
          <p:nvPr/>
        </p:nvSpPr>
        <p:spPr>
          <a:xfrm>
            <a:off x="7673788" y="5882128"/>
            <a:ext cx="2196353" cy="367553"/>
          </a:xfrm>
          <a:prstGeom prst="rect">
            <a:avLst/>
          </a:prstGeom>
          <a:noFill/>
        </p:spPr>
        <p:txBody>
          <a:bodyPr wrap="square" rtlCol="0">
            <a:spAutoFit/>
          </a:bodyPr>
          <a:lstStyle/>
          <a:p>
            <a:r>
              <a:rPr lang="en-US" dirty="0"/>
              <a:t>Divers Access Ladder</a:t>
            </a:r>
          </a:p>
        </p:txBody>
      </p:sp>
    </p:spTree>
    <p:extLst>
      <p:ext uri="{BB962C8B-B14F-4D97-AF65-F5344CB8AC3E}">
        <p14:creationId xmlns:p14="http://schemas.microsoft.com/office/powerpoint/2010/main" val="309843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D1D89F-3EAA-410E-A559-13770415AB9B}"/>
              </a:ext>
            </a:extLst>
          </p:cNvPr>
          <p:cNvSpPr txBox="1"/>
          <p:nvPr/>
        </p:nvSpPr>
        <p:spPr>
          <a:xfrm>
            <a:off x="807868" y="506027"/>
            <a:ext cx="10644326" cy="5170646"/>
          </a:xfrm>
          <a:prstGeom prst="rect">
            <a:avLst/>
          </a:prstGeom>
          <a:noFill/>
        </p:spPr>
        <p:txBody>
          <a:bodyPr wrap="square" rtlCol="0">
            <a:spAutoFit/>
          </a:bodyPr>
          <a:lstStyle/>
          <a:p>
            <a:r>
              <a:rPr lang="en-US" sz="3200" dirty="0"/>
              <a:t>After the gangway has been secured, and before each use:</a:t>
            </a:r>
          </a:p>
          <a:p>
            <a:endParaRPr lang="en-US" sz="2800" dirty="0"/>
          </a:p>
          <a:p>
            <a:pPr marL="285750" indent="-285750">
              <a:buFont typeface="Arial" panose="020B0604020202020204" pitchFamily="34" charset="0"/>
              <a:buChar char="•"/>
            </a:pPr>
            <a:r>
              <a:rPr lang="en-US" sz="2800" dirty="0"/>
              <a:t>Check for Cleanliness on the gangway, and in the area of the gangway</a:t>
            </a:r>
          </a:p>
          <a:p>
            <a:pPr marL="285750" indent="-285750">
              <a:buFont typeface="Arial" panose="020B0604020202020204" pitchFamily="34" charset="0"/>
              <a:buChar char="•"/>
            </a:pPr>
            <a:r>
              <a:rPr lang="en-US" sz="2800" dirty="0"/>
              <a:t>Inspect the gangway for faults and damage daily prior to use</a:t>
            </a:r>
          </a:p>
          <a:p>
            <a:pPr marL="285750" indent="-285750">
              <a:buFont typeface="Arial" panose="020B0604020202020204" pitchFamily="34" charset="0"/>
              <a:buChar char="•"/>
            </a:pPr>
            <a:r>
              <a:rPr lang="en-US" sz="2800" dirty="0"/>
              <a:t>Inspect moving parts</a:t>
            </a:r>
          </a:p>
          <a:p>
            <a:pPr marL="285750" indent="-285750">
              <a:buFont typeface="Arial" panose="020B0604020202020204" pitchFamily="34" charset="0"/>
              <a:buChar char="•"/>
            </a:pPr>
            <a:r>
              <a:rPr lang="en-US" sz="2800" dirty="0"/>
              <a:t>Inspect securing devices</a:t>
            </a:r>
          </a:p>
          <a:p>
            <a:pPr marL="285750" indent="-285750">
              <a:buFont typeface="Arial" panose="020B0604020202020204" pitchFamily="34" charset="0"/>
              <a:buChar char="•"/>
            </a:pPr>
            <a:r>
              <a:rPr lang="en-US" sz="2800" dirty="0"/>
              <a:t>Signs are posted for PPE that is Required</a:t>
            </a:r>
          </a:p>
          <a:p>
            <a:pPr marL="285750" indent="-285750">
              <a:buFont typeface="Arial" panose="020B0604020202020204" pitchFamily="34" charset="0"/>
              <a:buChar char="•"/>
            </a:pPr>
            <a:r>
              <a:rPr lang="en-US" sz="2800" dirty="0"/>
              <a:t>A Fire Extinguisher is available</a:t>
            </a:r>
          </a:p>
          <a:p>
            <a:pPr marL="285750" indent="-285750">
              <a:buFont typeface="Arial" panose="020B0604020202020204" pitchFamily="34" charset="0"/>
              <a:buChar char="•"/>
            </a:pPr>
            <a:r>
              <a:rPr lang="en-US" sz="2800" dirty="0"/>
              <a:t>A Life Ring and Throw Bag are available on land and on the barge located near the gangway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9934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FDE60-F72D-4159-A784-E3A879CA5875}"/>
              </a:ext>
            </a:extLst>
          </p:cNvPr>
          <p:cNvSpPr>
            <a:spLocks noGrp="1"/>
          </p:cNvSpPr>
          <p:nvPr>
            <p:ph type="body" sz="half" idx="2"/>
          </p:nvPr>
        </p:nvSpPr>
        <p:spPr>
          <a:xfrm>
            <a:off x="839788" y="932507"/>
            <a:ext cx="10514012" cy="5058718"/>
          </a:xfrm>
        </p:spPr>
        <p:txBody>
          <a:bodyPr/>
          <a:lstStyle/>
          <a:p>
            <a:r>
              <a:rPr lang="en-US" sz="4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Whenever practicable, a gangway of not less than 20 inches (.51 m) in width, of adequate strength, maintained in safe repair and safely secured shall be used.</a:t>
            </a:r>
            <a:r>
              <a:rPr lang="en-US" sz="4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Gangways shall be of adequate strength and designed by a qualified person capable of supporting, without failure, its own weight and at least 4 times the maximum intended load applied to it. </a:t>
            </a:r>
            <a:r>
              <a:rPr lang="en-US" sz="4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1915.74(a)(1)</a:t>
            </a:r>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23869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D68A-2779-4661-AD85-7A366E630807}"/>
              </a:ext>
            </a:extLst>
          </p:cNvPr>
          <p:cNvSpPr>
            <a:spLocks noGrp="1"/>
          </p:cNvSpPr>
          <p:nvPr>
            <p:ph type="title"/>
          </p:nvPr>
        </p:nvSpPr>
        <p:spPr>
          <a:xfrm>
            <a:off x="839788" y="4367160"/>
            <a:ext cx="10515600" cy="45719"/>
          </a:xfrm>
        </p:spPr>
        <p:txBody>
          <a:bodyPr>
            <a:normAutofit fontScale="90000"/>
          </a:bodyPr>
          <a:lstStyle/>
          <a:p>
            <a:b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b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lang="en-US" dirty="0">
              <a:solidFill>
                <a:schemeClr val="tx1"/>
              </a:solidFill>
            </a:endParaRPr>
          </a:p>
        </p:txBody>
      </p:sp>
      <p:sp>
        <p:nvSpPr>
          <p:cNvPr id="4" name="Text Placeholder 3">
            <a:extLst>
              <a:ext uri="{FF2B5EF4-FFF2-40B4-BE49-F238E27FC236}">
                <a16:creationId xmlns:a16="http://schemas.microsoft.com/office/drawing/2014/main" id="{77856651-7AF9-4877-AA5F-E60A05DB17B9}"/>
              </a:ext>
            </a:extLst>
          </p:cNvPr>
          <p:cNvSpPr>
            <a:spLocks noGrp="1"/>
          </p:cNvSpPr>
          <p:nvPr>
            <p:ph type="body" sz="half" idx="2"/>
          </p:nvPr>
        </p:nvSpPr>
        <p:spPr>
          <a:xfrm>
            <a:off x="839788" y="4412879"/>
            <a:ext cx="10514012" cy="1456109"/>
          </a:xfrm>
        </p:spPr>
        <p:txBody>
          <a:bodyPr/>
          <a:lstStyle/>
          <a:p>
            <a:pPr algn="ctr"/>
            <a:r>
              <a:rPr lang="en-US" sz="3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Gangways shall be installed in such a manner that employees are protected from being struck by cranes, excavators, aerial lifts and other mobile equipment.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Placeholder 4">
            <a:extLst>
              <a:ext uri="{FF2B5EF4-FFF2-40B4-BE49-F238E27FC236}">
                <a16:creationId xmlns:a16="http://schemas.microsoft.com/office/drawing/2014/main" id="{4FE6D225-0AA1-41DA-9ED9-B3A4239596B9}"/>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839788" y="987425"/>
            <a:ext cx="10515600" cy="3379788"/>
          </a:xfrm>
          <a:prstGeom prst="rect">
            <a:avLst/>
          </a:prstGeom>
        </p:spPr>
      </p:pic>
    </p:spTree>
    <p:extLst>
      <p:ext uri="{BB962C8B-B14F-4D97-AF65-F5344CB8AC3E}">
        <p14:creationId xmlns:p14="http://schemas.microsoft.com/office/powerpoint/2010/main" val="106807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C2E2-472A-4655-A065-5A38A470E646}"/>
              </a:ext>
            </a:extLst>
          </p:cNvPr>
          <p:cNvSpPr>
            <a:spLocks noGrp="1"/>
          </p:cNvSpPr>
          <p:nvPr>
            <p:ph type="title"/>
          </p:nvPr>
        </p:nvSpPr>
        <p:spPr/>
        <p:txBody>
          <a:bodyPr>
            <a:normAutofit fontScale="90000"/>
          </a:bodyPr>
          <a:lstStyle/>
          <a:p>
            <a:r>
              <a:rPr lang="en-US" sz="3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No ramp, gangway or walkway shall be inclined more than 30 degrees above the horizontal.  Plan for tidal changes and barge unloading activities when selecting gangway sizes</a:t>
            </a:r>
            <a:b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2000" dirty="0">
              <a:solidFill>
                <a:schemeClr val="tx1"/>
              </a:solidFill>
            </a:endParaRPr>
          </a:p>
        </p:txBody>
      </p:sp>
      <p:pic>
        <p:nvPicPr>
          <p:cNvPr id="2051" name="Picture 3">
            <a:extLst>
              <a:ext uri="{FF2B5EF4-FFF2-40B4-BE49-F238E27FC236}">
                <a16:creationId xmlns:a16="http://schemas.microsoft.com/office/drawing/2014/main" id="{51BE9138-8DE9-41FE-8D9B-C6D652AA7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65" y="2236383"/>
            <a:ext cx="9153052" cy="357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573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CDDCFA-409C-4AF4-A712-210CDC64EFE3}"/>
              </a:ext>
            </a:extLst>
          </p:cNvPr>
          <p:cNvSpPr>
            <a:spLocks noGrp="1"/>
          </p:cNvSpPr>
          <p:nvPr>
            <p:ph type="body" sz="half" idx="2"/>
          </p:nvPr>
        </p:nvSpPr>
        <p:spPr>
          <a:xfrm>
            <a:off x="1120000" y="977900"/>
            <a:ext cx="3652025" cy="4062413"/>
          </a:xfrm>
        </p:spPr>
        <p:txBody>
          <a:bodyPr vert="horz" lIns="91440" tIns="45720" rIns="91440" bIns="45720" rtlCol="0" anchor="t">
            <a:normAutofit/>
          </a:bodyPr>
          <a:lstStyle/>
          <a:p>
            <a:r>
              <a:rPr lang="en-US" sz="2000" dirty="0">
                <a:solidFill>
                  <a:schemeClr val="tx1"/>
                </a:solidFill>
                <a:effectLst/>
                <a:ea typeface="Times New Roman" panose="02020603050405020304" pitchFamily="18" charset="0"/>
                <a:cs typeface="Calibri"/>
              </a:rPr>
              <a:t>Each side of the gangway, shall have a handrail with a minimum height of 33 inches (.84 m) measured perpendicularly from rail to walking surfaces at the stanchion, with a midrail. Rails shall be of wood, pipe, chain, wire, rope or materials of equivalent strength and shall be kept taut always.</a:t>
            </a:r>
            <a:r>
              <a:rPr lang="en-US" sz="2000" dirty="0">
                <a:solidFill>
                  <a:schemeClr val="tx1"/>
                </a:solidFill>
                <a:effectLst/>
                <a:ea typeface="Calibri" panose="020F0502020204030204" pitchFamily="34" charset="0"/>
                <a:cs typeface="Calibri"/>
              </a:rPr>
              <a:t> Rails shall be surfaced to prevent injury to an employee from punctures or lacerations, and to prevent snagging of clothing.</a:t>
            </a:r>
            <a:r>
              <a:rPr lang="en-US" sz="2000" dirty="0">
                <a:solidFill>
                  <a:schemeClr val="tx1"/>
                </a:solidFill>
                <a:ea typeface="Calibri" panose="020F0502020204030204" pitchFamily="34" charset="0"/>
                <a:cs typeface="Calibri"/>
              </a:rPr>
              <a:t>  </a:t>
            </a:r>
            <a:endParaRPr lang="en-US" sz="2000">
              <a:solidFill>
                <a:schemeClr val="tx1"/>
              </a:solidFill>
              <a:cs typeface="Calibri"/>
            </a:endParaRPr>
          </a:p>
        </p:txBody>
      </p:sp>
      <p:sp>
        <p:nvSpPr>
          <p:cNvPr id="11" name="Picture Placeholder 10">
            <a:extLst>
              <a:ext uri="{FF2B5EF4-FFF2-40B4-BE49-F238E27FC236}">
                <a16:creationId xmlns:a16="http://schemas.microsoft.com/office/drawing/2014/main" id="{D98F56EF-0F28-4397-ACDE-5DCAF69A8BE3}"/>
              </a:ext>
            </a:extLst>
          </p:cNvPr>
          <p:cNvSpPr>
            <a:spLocks noGrp="1"/>
          </p:cNvSpPr>
          <p:nvPr>
            <p:ph type="pic" idx="1"/>
          </p:nvPr>
        </p:nvSpPr>
        <p:spPr/>
        <p:txBody>
          <a:bodyPr/>
          <a:lstStyle/>
          <a:p>
            <a:endParaRPr lang="en-US"/>
          </a:p>
        </p:txBody>
      </p:sp>
      <p:pic>
        <p:nvPicPr>
          <p:cNvPr id="12" name="Picture 11" descr="A picture containing metal, grill&#10;&#10;Description automatically generated">
            <a:extLst>
              <a:ext uri="{FF2B5EF4-FFF2-40B4-BE49-F238E27FC236}">
                <a16:creationId xmlns:a16="http://schemas.microsoft.com/office/drawing/2014/main" id="{400AC706-3967-4EB9-B280-D023472F59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832473" y="332273"/>
            <a:ext cx="4873625" cy="6172199"/>
          </a:xfrm>
          <a:prstGeom prst="rect">
            <a:avLst/>
          </a:prstGeom>
          <a:noFill/>
          <a:ln>
            <a:noFill/>
          </a:ln>
        </p:spPr>
      </p:pic>
      <p:sp>
        <p:nvSpPr>
          <p:cNvPr id="2" name="TextBox 1">
            <a:extLst>
              <a:ext uri="{FF2B5EF4-FFF2-40B4-BE49-F238E27FC236}">
                <a16:creationId xmlns:a16="http://schemas.microsoft.com/office/drawing/2014/main" id="{374EF94C-9AD8-4AEC-9217-295EE8F4C5FC}"/>
              </a:ext>
            </a:extLst>
          </p:cNvPr>
          <p:cNvSpPr txBox="1"/>
          <p:nvPr/>
        </p:nvSpPr>
        <p:spPr>
          <a:xfrm>
            <a:off x="6411351" y="6042212"/>
            <a:ext cx="4167002" cy="369332"/>
          </a:xfrm>
          <a:prstGeom prst="rect">
            <a:avLst/>
          </a:prstGeom>
          <a:noFill/>
        </p:spPr>
        <p:txBody>
          <a:bodyPr wrap="square" rtlCol="0">
            <a:spAutoFit/>
          </a:bodyPr>
          <a:lstStyle/>
          <a:p>
            <a:r>
              <a:rPr lang="en-US" dirty="0"/>
              <a:t>Stairway over fencing on Pier to Gangway</a:t>
            </a:r>
          </a:p>
        </p:txBody>
      </p:sp>
    </p:spTree>
    <p:extLst>
      <p:ext uri="{BB962C8B-B14F-4D97-AF65-F5344CB8AC3E}">
        <p14:creationId xmlns:p14="http://schemas.microsoft.com/office/powerpoint/2010/main" val="374246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94F5-3DCC-406D-AD81-C9F6BB83D9E2}"/>
              </a:ext>
            </a:extLst>
          </p:cNvPr>
          <p:cNvSpPr>
            <a:spLocks noGrp="1"/>
          </p:cNvSpPr>
          <p:nvPr>
            <p:ph type="title"/>
          </p:nvPr>
        </p:nvSpPr>
        <p:spPr>
          <a:xfrm>
            <a:off x="838200" y="365125"/>
            <a:ext cx="10515600" cy="1697851"/>
          </a:xfrm>
        </p:spPr>
        <p:txBody>
          <a:bodyPr>
            <a:noAutofit/>
          </a:bodyPr>
          <a:lstStyle/>
          <a:p>
            <a:r>
              <a:rPr lang="en-US" sz="2000" dirty="0">
                <a:effectLst/>
                <a:latin typeface="+mn-lt"/>
                <a:ea typeface="Calibri" panose="020F0502020204030204" pitchFamily="34" charset="0"/>
              </a:rPr>
              <a:t>Gangways should be secured to the structure they are providing access to. This typically involves securing the top end of the gangway at all times while in use. Rising and falling tides can cause gangways to shift making them unsafe. Monitor walkways frequently and make adjustments as needed to ensure a minimum of 6” bearing is maintained and/or secured from accidental displacement. Gangway rollers or similar should be installed to the non-secured end of the gangway frame to allow the gangway to move freely as the tide conditions fluctuate.</a:t>
            </a:r>
            <a:endParaRPr lang="en-US" sz="2000" dirty="0">
              <a:latin typeface="+mn-lt"/>
            </a:endParaRPr>
          </a:p>
        </p:txBody>
      </p:sp>
      <p:pic>
        <p:nvPicPr>
          <p:cNvPr id="5" name="Content Placeholder 4" descr="A picture containing text&#10;&#10;Description automatically generated">
            <a:extLst>
              <a:ext uri="{FF2B5EF4-FFF2-40B4-BE49-F238E27FC236}">
                <a16:creationId xmlns:a16="http://schemas.microsoft.com/office/drawing/2014/main" id="{4811B064-D460-4A6F-9F71-17F7DB692B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009609" y="366327"/>
            <a:ext cx="4172782" cy="8080313"/>
          </a:xfrm>
        </p:spPr>
      </p:pic>
      <p:sp>
        <p:nvSpPr>
          <p:cNvPr id="3" name="TextBox 2">
            <a:extLst>
              <a:ext uri="{FF2B5EF4-FFF2-40B4-BE49-F238E27FC236}">
                <a16:creationId xmlns:a16="http://schemas.microsoft.com/office/drawing/2014/main" id="{5B8C615A-1F34-41FD-B2C8-1E5BB8A49DC9}"/>
              </a:ext>
            </a:extLst>
          </p:cNvPr>
          <p:cNvSpPr txBox="1"/>
          <p:nvPr/>
        </p:nvSpPr>
        <p:spPr>
          <a:xfrm>
            <a:off x="5015753" y="6492875"/>
            <a:ext cx="2160494" cy="369332"/>
          </a:xfrm>
          <a:prstGeom prst="rect">
            <a:avLst/>
          </a:prstGeom>
          <a:noFill/>
        </p:spPr>
        <p:txBody>
          <a:bodyPr wrap="square" rtlCol="0">
            <a:spAutoFit/>
          </a:bodyPr>
          <a:lstStyle/>
          <a:p>
            <a:r>
              <a:rPr lang="en-US" dirty="0"/>
              <a:t>Gangway Rollers</a:t>
            </a:r>
          </a:p>
        </p:txBody>
      </p:sp>
    </p:spTree>
    <p:extLst>
      <p:ext uri="{BB962C8B-B14F-4D97-AF65-F5344CB8AC3E}">
        <p14:creationId xmlns:p14="http://schemas.microsoft.com/office/powerpoint/2010/main" val="3652245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B4502-2EC9-4523-9066-E9BD99A6D71D}"/>
              </a:ext>
            </a:extLst>
          </p:cNvPr>
          <p:cNvSpPr txBox="1"/>
          <p:nvPr/>
        </p:nvSpPr>
        <p:spPr>
          <a:xfrm>
            <a:off x="963203" y="297071"/>
            <a:ext cx="10192577" cy="6065187"/>
          </a:xfrm>
          <a:prstGeom prst="rect">
            <a:avLst/>
          </a:prstGeom>
          <a:noFill/>
        </p:spPr>
        <p:txBody>
          <a:bodyPr wrap="square" lIns="91440" tIns="45720" rIns="91440" bIns="45720" rtlCol="0" anchor="t">
            <a:spAutoFit/>
          </a:bodyPr>
          <a:lstStyle/>
          <a:p>
            <a:pPr marL="457200" marR="0" indent="-457200" algn="ctr">
              <a:lnSpc>
                <a:spcPct val="107000"/>
              </a:lnSpc>
              <a:spcBef>
                <a:spcPts val="0"/>
              </a:spcBef>
              <a:spcAft>
                <a:spcPts val="0"/>
              </a:spcAft>
              <a:buFont typeface="Arial"/>
              <a:buChar char="•"/>
            </a:pPr>
            <a:r>
              <a:rPr lang="en-US" sz="2800" dirty="0">
                <a:effectLst/>
                <a:ea typeface="Times New Roman" panose="02020603050405020304" pitchFamily="18" charset="0"/>
                <a:cs typeface="Calibri"/>
              </a:rPr>
              <a:t>Portable stanchions supporting railings shall be supported or secured to prevent accidental dislodgement. </a:t>
            </a:r>
            <a:r>
              <a:rPr lang="en-US" sz="2800" dirty="0"/>
              <a:t>Ensure handrails and perimeter protection is installed where needed or required</a:t>
            </a:r>
            <a:endParaRPr lang="en-US" sz="2800">
              <a:cs typeface="Calibri" panose="020F0502020204030204" pitchFamily="34" charset="0"/>
            </a:endParaRPr>
          </a:p>
          <a:p>
            <a:pPr algn="ctr">
              <a:lnSpc>
                <a:spcPct val="107000"/>
              </a:lnSpc>
            </a:pPr>
            <a:endParaRPr lang="en-US" sz="2800" dirty="0"/>
          </a:p>
          <a:p>
            <a:pPr marL="285750" marR="0" indent="-285750" algn="ctr">
              <a:lnSpc>
                <a:spcPct val="107000"/>
              </a:lnSpc>
              <a:spcBef>
                <a:spcPts val="0"/>
              </a:spcBef>
              <a:spcAft>
                <a:spcPts val="0"/>
              </a:spcAft>
              <a:buFont typeface="Arial" panose="020B0604020202020204" pitchFamily="34" charset="0"/>
              <a:buChar char="•"/>
            </a:pPr>
            <a:r>
              <a:rPr lang="en-US" sz="2800" dirty="0"/>
              <a:t>Even when properly installed, never lean on guardrails</a:t>
            </a:r>
            <a:endParaRPr lang="en-US" sz="2800">
              <a:effectLst/>
              <a:ea typeface="Times New Roman" panose="02020603050405020304" pitchFamily="18" charset="0"/>
              <a:cs typeface="Calibri" panose="020F0502020204030204" pitchFamily="34" charset="0"/>
            </a:endParaRPr>
          </a:p>
          <a:p>
            <a:pPr marL="0" marR="0" algn="ctr">
              <a:lnSpc>
                <a:spcPct val="107000"/>
              </a:lnSpc>
              <a:spcBef>
                <a:spcPts val="0"/>
              </a:spcBef>
              <a:spcAft>
                <a:spcPts val="0"/>
              </a:spcAft>
            </a:pPr>
            <a:endParaRPr lang="en-US" sz="2800" dirty="0">
              <a:ea typeface="Calibri" panose="020F0502020204030204" pitchFamily="34" charset="0"/>
              <a:cs typeface="Calibri" panose="020F0502020204030204" pitchFamily="34" charset="0"/>
            </a:endParaRPr>
          </a:p>
          <a:p>
            <a:pPr marL="457200" indent="-457200" algn="ctr">
              <a:lnSpc>
                <a:spcPct val="107000"/>
              </a:lnSpc>
              <a:buFont typeface="Arial"/>
              <a:buChar char="•"/>
            </a:pPr>
            <a:r>
              <a:rPr lang="en-US" sz="2800" dirty="0">
                <a:effectLst/>
                <a:ea typeface="Times New Roman" panose="02020603050405020304" pitchFamily="18" charset="0"/>
                <a:cs typeface="Calibri"/>
              </a:rPr>
              <a:t>If the foot of a gangway is more than one foot</a:t>
            </a:r>
            <a:r>
              <a:rPr lang="en-US" sz="2800" dirty="0">
                <a:ea typeface="Times New Roman" panose="02020603050405020304" pitchFamily="18" charset="0"/>
                <a:cs typeface="Calibri"/>
              </a:rPr>
              <a:t> </a:t>
            </a:r>
            <a:r>
              <a:rPr lang="en-US" sz="2800" dirty="0">
                <a:effectLst/>
                <a:ea typeface="Times New Roman" panose="02020603050405020304" pitchFamily="18" charset="0"/>
                <a:cs typeface="Calibri"/>
              </a:rPr>
              <a:t> away from the edge of the apron, the space between them shall be bridged by a firm walkway equipped with a handrail with a minimum height of approximately 33 inches with </a:t>
            </a:r>
            <a:r>
              <a:rPr lang="en-US" sz="2800" err="1">
                <a:effectLst/>
                <a:ea typeface="Times New Roman" panose="02020603050405020304" pitchFamily="18" charset="0"/>
                <a:cs typeface="Calibri"/>
              </a:rPr>
              <a:t>midrails</a:t>
            </a:r>
            <a:r>
              <a:rPr lang="en-US" sz="2800" dirty="0">
                <a:effectLst/>
                <a:ea typeface="Times New Roman" panose="02020603050405020304" pitchFamily="18" charset="0"/>
                <a:cs typeface="Calibri"/>
              </a:rPr>
              <a:t> on both sides.</a:t>
            </a:r>
            <a:r>
              <a:rPr lang="en-US" sz="2800" dirty="0">
                <a:ea typeface="Times New Roman" panose="02020603050405020304" pitchFamily="18" charset="0"/>
                <a:cs typeface="Calibri"/>
              </a:rPr>
              <a:t> </a:t>
            </a:r>
            <a:endParaRPr lang="en-US" sz="2800" dirty="0">
              <a:effectLst/>
              <a:ea typeface="Times New Roman" panose="02020603050405020304" pitchFamily="18" charset="0"/>
              <a:cs typeface="Calibri"/>
            </a:endParaRPr>
          </a:p>
          <a:p>
            <a:pPr marL="457200" indent="-457200" algn="ctr">
              <a:lnSpc>
                <a:spcPct val="107000"/>
              </a:lnSpc>
              <a:buFont typeface="Arial"/>
              <a:buChar char="•"/>
            </a:pPr>
            <a:endParaRPr lang="en-US" sz="2800" dirty="0">
              <a:cs typeface="Calibri"/>
            </a:endParaRPr>
          </a:p>
          <a:p>
            <a:pPr marL="285750" marR="0" indent="-285750" algn="ctr">
              <a:lnSpc>
                <a:spcPct val="107000"/>
              </a:lnSpc>
              <a:spcBef>
                <a:spcPts val="0"/>
              </a:spcBef>
              <a:spcAft>
                <a:spcPts val="0"/>
              </a:spcAft>
              <a:buFont typeface="Arial" panose="020B0604020202020204" pitchFamily="34" charset="0"/>
              <a:buChar char="•"/>
            </a:pPr>
            <a:r>
              <a:rPr lang="en-US" sz="2800" dirty="0">
                <a:cs typeface="Calibri"/>
              </a:rPr>
              <a:t>	</a:t>
            </a:r>
            <a:r>
              <a:rPr lang="en-US" sz="2800" dirty="0"/>
              <a:t>Avoid, under any circumstances, “bridging the gap” between barges especially during tow</a:t>
            </a:r>
            <a:endParaRPr lang="en-US" sz="2800" dirty="0">
              <a:effectLs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5651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BEB18-277B-40D5-BC14-ED0F2B127270}"/>
              </a:ext>
            </a:extLst>
          </p:cNvPr>
          <p:cNvSpPr txBox="1"/>
          <p:nvPr/>
        </p:nvSpPr>
        <p:spPr>
          <a:xfrm>
            <a:off x="964734" y="562062"/>
            <a:ext cx="10318459" cy="4716227"/>
          </a:xfrm>
          <a:prstGeom prst="rect">
            <a:avLst/>
          </a:prstGeom>
          <a:noFill/>
        </p:spPr>
        <p:txBody>
          <a:bodyPr wrap="square" lIns="91440" tIns="45720" rIns="91440" bIns="45720" rtlCol="0" anchor="t">
            <a:spAutoFit/>
          </a:bodyPr>
          <a:lstStyle/>
          <a:p>
            <a:pPr marL="285750" marR="0" indent="-285750">
              <a:lnSpc>
                <a:spcPct val="107000"/>
              </a:lnSpc>
              <a:spcBef>
                <a:spcPts val="0"/>
              </a:spcBef>
              <a:spcAft>
                <a:spcPts val="0"/>
              </a:spcAft>
              <a:buFont typeface="Arial" panose="020B0604020202020204" pitchFamily="34" charset="0"/>
              <a:buChar char="•"/>
            </a:pPr>
            <a:r>
              <a:rPr lang="en-US" sz="2400" dirty="0"/>
              <a:t>Housekeeping and organization are critical in eliminating access incidents</a:t>
            </a:r>
            <a:endParaRPr lang="en-US" sz="24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dirty="0">
              <a:effectLst/>
              <a:ea typeface="Calibri" panose="020F0502020204030204" pitchFamily="34" charset="0"/>
              <a:cs typeface="Times New Roman" panose="02020603050405020304" pitchFamily="18" charset="0"/>
            </a:endParaRPr>
          </a:p>
          <a:p>
            <a:pPr>
              <a:lnSpc>
                <a:spcPct val="107000"/>
              </a:lnSpc>
            </a:pPr>
            <a:r>
              <a:rPr lang="en-US" sz="2400" dirty="0">
                <a:effectLst/>
                <a:ea typeface="Times New Roman" panose="02020603050405020304" pitchFamily="18" charset="0"/>
                <a:cs typeface="Calibri"/>
              </a:rPr>
              <a:t>Obstructions shall not be laid on or across the gangway.</a:t>
            </a:r>
            <a:r>
              <a:rPr lang="en-US" sz="2400" dirty="0">
                <a:ea typeface="Times New Roman" panose="02020603050405020304" pitchFamily="18" charset="0"/>
                <a:cs typeface="Calibri"/>
              </a:rPr>
              <a:t> </a:t>
            </a:r>
            <a:endParaRPr lang="en-US" sz="2400" dirty="0">
              <a:effectLst/>
              <a:ea typeface="Times New Roman" panose="02020603050405020304" pitchFamily="18" charset="0"/>
              <a:cs typeface="Calibri"/>
            </a:endParaRPr>
          </a:p>
          <a:p>
            <a:pPr>
              <a:lnSpc>
                <a:spcPct val="107000"/>
              </a:lnSpc>
            </a:pPr>
            <a:endParaRPr lang="en-US" sz="2400" dirty="0">
              <a:cs typeface="Calibri"/>
            </a:endParaRPr>
          </a:p>
          <a:p>
            <a:pPr marL="285750" marR="0" indent="-285750">
              <a:lnSpc>
                <a:spcPct val="107000"/>
              </a:lnSpc>
              <a:spcBef>
                <a:spcPts val="0"/>
              </a:spcBef>
              <a:spcAft>
                <a:spcPts val="0"/>
              </a:spcAft>
              <a:buFont typeface="Arial" panose="020B0604020202020204" pitchFamily="34" charset="0"/>
              <a:buChar char="•"/>
            </a:pPr>
            <a:r>
              <a:rPr lang="en-US" sz="2400" dirty="0"/>
              <a:t>Ensure walkways, gangways, ladders, step off areas, etc. are free of obstructions </a:t>
            </a:r>
          </a:p>
          <a:p>
            <a:pPr marL="285750" marR="0" indent="-285750">
              <a:lnSpc>
                <a:spcPct val="107000"/>
              </a:lnSpc>
              <a:spcBef>
                <a:spcPts val="0"/>
              </a:spcBef>
              <a:spcAft>
                <a:spcPts val="0"/>
              </a:spcAft>
              <a:buFont typeface="Arial" panose="020B0604020202020204" pitchFamily="34" charset="0"/>
              <a:buChar char="•"/>
            </a:pPr>
            <a:r>
              <a:rPr lang="en-US" sz="2400" dirty="0"/>
              <a:t> Hoses, cords, leads need to be constantly managed to minimize impact on surface conditions</a:t>
            </a:r>
          </a:p>
          <a:p>
            <a:pPr marL="0" marR="0">
              <a:lnSpc>
                <a:spcPct val="107000"/>
              </a:lnSpc>
              <a:spcBef>
                <a:spcPts val="0"/>
              </a:spcBef>
              <a:spcAft>
                <a:spcPts val="0"/>
              </a:spcAft>
            </a:pPr>
            <a:endParaRPr lang="en-US" sz="24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dirty="0">
              <a:effectLst/>
              <a:ea typeface="Calibri" panose="020F0502020204030204" pitchFamily="34" charset="0"/>
              <a:cs typeface="Times New Roman" panose="02020603050405020304" pitchFamily="18" charset="0"/>
            </a:endParaRPr>
          </a:p>
          <a:p>
            <a:pPr>
              <a:lnSpc>
                <a:spcPct val="107000"/>
              </a:lnSpc>
            </a:pPr>
            <a:r>
              <a:rPr lang="en-US" sz="2400" dirty="0">
                <a:effectLst/>
                <a:ea typeface="Times New Roman" panose="02020603050405020304" pitchFamily="18" charset="0"/>
                <a:cs typeface="Calibri"/>
              </a:rPr>
              <a:t> The gangway shall be kept properly trimmed.</a:t>
            </a:r>
            <a:endParaRPr lang="en-US" sz="2400" dirty="0">
              <a:effectLst/>
              <a:ea typeface="Calibri" panose="020F0502020204030204" pitchFamily="34" charset="0"/>
              <a:cs typeface="Calibri"/>
            </a:endParaRPr>
          </a:p>
          <a:p>
            <a:endParaRPr lang="en-US" dirty="0"/>
          </a:p>
        </p:txBody>
      </p:sp>
    </p:spTree>
    <p:extLst>
      <p:ext uri="{BB962C8B-B14F-4D97-AF65-F5344CB8AC3E}">
        <p14:creationId xmlns:p14="http://schemas.microsoft.com/office/powerpoint/2010/main" val="3067480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dirty="0"/>
              <a:t>Barge Access</a:t>
            </a:r>
          </a:p>
        </p:txBody>
      </p:sp>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a:bodyPr>
          <a:lstStyle/>
          <a:p>
            <a:r>
              <a:rPr lang="en-US" dirty="0"/>
              <a:t>MCODED</a:t>
            </a:r>
          </a:p>
        </p:txBody>
      </p:sp>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0"/>
            <a:ext cx="12191980" cy="3443533"/>
          </a:xfrm>
          <a:prstGeom prst="rect">
            <a:avLst/>
          </a:prstGeom>
        </p:spPr>
      </p:pic>
    </p:spTree>
    <p:extLst>
      <p:ext uri="{BB962C8B-B14F-4D97-AF65-F5344CB8AC3E}">
        <p14:creationId xmlns:p14="http://schemas.microsoft.com/office/powerpoint/2010/main" val="3549750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9B99B584-7711-47F9-9653-9999DB868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27" y="1944308"/>
            <a:ext cx="11579289" cy="4593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28B218-458E-44FA-A7BD-297981B4DD71}"/>
              </a:ext>
            </a:extLst>
          </p:cNvPr>
          <p:cNvSpPr txBox="1"/>
          <p:nvPr/>
        </p:nvSpPr>
        <p:spPr>
          <a:xfrm>
            <a:off x="1299492" y="489146"/>
            <a:ext cx="9930760" cy="658835"/>
          </a:xfrm>
          <a:prstGeom prst="rect">
            <a:avLst/>
          </a:prstGeom>
          <a:noFill/>
        </p:spPr>
        <p:txBody>
          <a:bodyPr wrap="square" lIns="91440" tIns="45720" rIns="91440" bIns="45720" anchor="t">
            <a:spAutoFit/>
          </a:bodyPr>
          <a:lstStyle/>
          <a:p>
            <a:pPr>
              <a:lnSpc>
                <a:spcPct val="107000"/>
              </a:lnSpc>
            </a:pPr>
            <a:r>
              <a:rPr lang="en-US" sz="3600" b="1" i="1" u="sng" dirty="0">
                <a:effectLst/>
                <a:ea typeface="Calibri" panose="020F0502020204030204" pitchFamily="34" charset="0"/>
                <a:cs typeface="Calibri"/>
              </a:rPr>
              <a:t>Tires</a:t>
            </a:r>
            <a:r>
              <a:rPr lang="en-US" sz="3600" dirty="0">
                <a:effectLst/>
                <a:ea typeface="Calibri" panose="020F0502020204030204" pitchFamily="34" charset="0"/>
                <a:cs typeface="Calibri"/>
              </a:rPr>
              <a:t> </a:t>
            </a:r>
            <a:r>
              <a:rPr lang="en-US" sz="3600" u="sng" dirty="0">
                <a:effectLst/>
                <a:ea typeface="Calibri" panose="020F0502020204030204" pitchFamily="34" charset="0"/>
                <a:cs typeface="Calibri"/>
              </a:rPr>
              <a:t>are </a:t>
            </a:r>
            <a:r>
              <a:rPr lang="en-US" sz="3600" b="1" i="1" u="sng" dirty="0">
                <a:ea typeface="Calibri" panose="020F0502020204030204" pitchFamily="34" charset="0"/>
                <a:cs typeface="Calibri"/>
              </a:rPr>
              <a:t>NEVER</a:t>
            </a:r>
            <a:r>
              <a:rPr lang="en-US" sz="3600" u="sng" dirty="0">
                <a:effectLst/>
                <a:ea typeface="Calibri" panose="020F0502020204030204" pitchFamily="34" charset="0"/>
                <a:cs typeface="Calibri"/>
              </a:rPr>
              <a:t> </a:t>
            </a:r>
            <a:r>
              <a:rPr lang="en-US" sz="3600" dirty="0">
                <a:effectLst/>
                <a:ea typeface="Calibri" panose="020F0502020204030204" pitchFamily="34" charset="0"/>
                <a:cs typeface="Calibri"/>
              </a:rPr>
              <a:t>a proper form of access to barges</a:t>
            </a:r>
          </a:p>
        </p:txBody>
      </p:sp>
    </p:spTree>
    <p:extLst>
      <p:ext uri="{BB962C8B-B14F-4D97-AF65-F5344CB8AC3E}">
        <p14:creationId xmlns:p14="http://schemas.microsoft.com/office/powerpoint/2010/main" val="2860487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box, painted&#10;&#10;Description automatically generated">
            <a:extLst>
              <a:ext uri="{FF2B5EF4-FFF2-40B4-BE49-F238E27FC236}">
                <a16:creationId xmlns:a16="http://schemas.microsoft.com/office/drawing/2014/main" id="{873234AF-B48B-402D-92DF-54E3654BA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009" y="864690"/>
            <a:ext cx="3818287" cy="5091049"/>
          </a:xfrm>
          <a:prstGeom prst="rect">
            <a:avLst/>
          </a:prstGeom>
        </p:spPr>
      </p:pic>
      <p:sp>
        <p:nvSpPr>
          <p:cNvPr id="2" name="TextBox 1">
            <a:extLst>
              <a:ext uri="{FF2B5EF4-FFF2-40B4-BE49-F238E27FC236}">
                <a16:creationId xmlns:a16="http://schemas.microsoft.com/office/drawing/2014/main" id="{9DB5E24F-1CE6-410F-B0D8-79580F8BF8B9}"/>
              </a:ext>
            </a:extLst>
          </p:cNvPr>
          <p:cNvSpPr txBox="1"/>
          <p:nvPr/>
        </p:nvSpPr>
        <p:spPr>
          <a:xfrm>
            <a:off x="5248655" y="473160"/>
            <a:ext cx="6105145" cy="5914354"/>
          </a:xfrm>
          <a:prstGeom prst="rect">
            <a:avLst/>
          </a:prstGeom>
        </p:spPr>
        <p:txBody>
          <a:bodyPr vert="horz" lIns="91440" tIns="45720" rIns="91440" bIns="45720" rtlCol="0" anchor="t">
            <a:noAutofit/>
          </a:bodyPr>
          <a:lstStyle/>
          <a:p>
            <a:pPr indent="-228600" defTabSz="914400">
              <a:lnSpc>
                <a:spcPct val="90000"/>
              </a:lnSpc>
              <a:spcAft>
                <a:spcPts val="600"/>
              </a:spcAft>
              <a:buFont typeface="Arial" panose="020B0604020202020204" pitchFamily="34" charset="0"/>
              <a:buChar char="•"/>
            </a:pPr>
            <a:r>
              <a:rPr lang="en-US" sz="2800" b="1" i="1" u="sng" dirty="0">
                <a:gradFill>
                  <a:gsLst>
                    <a:gs pos="34000">
                      <a:schemeClr val="tx1">
                        <a:lumMod val="93000"/>
                      </a:schemeClr>
                    </a:gs>
                    <a:gs pos="0">
                      <a:schemeClr val="bg1">
                        <a:lumMod val="25000"/>
                        <a:lumOff val="75000"/>
                      </a:schemeClr>
                    </a:gs>
                    <a:gs pos="100000">
                      <a:schemeClr val="tx1"/>
                    </a:gs>
                  </a:gsLst>
                  <a:lin ang="4800000" scaled="0"/>
                </a:gradFill>
                <a:effectLst/>
              </a:rPr>
              <a:t>NEVER</a:t>
            </a:r>
            <a:r>
              <a:rPr lang="en-US" sz="2800" dirty="0">
                <a:gradFill>
                  <a:gsLst>
                    <a:gs pos="34000">
                      <a:schemeClr val="tx1">
                        <a:lumMod val="93000"/>
                      </a:schemeClr>
                    </a:gs>
                    <a:gs pos="0">
                      <a:schemeClr val="bg1">
                        <a:lumMod val="25000"/>
                        <a:lumOff val="75000"/>
                      </a:schemeClr>
                    </a:gs>
                    <a:gs pos="100000">
                      <a:schemeClr val="tx1"/>
                    </a:gs>
                  </a:gsLst>
                  <a:lin ang="4800000" scaled="0"/>
                </a:gradFill>
                <a:effectLst/>
              </a:rPr>
              <a:t> jump or stretch over the space between barges. You could fall and be crushed between two barges. Gangways are to be utilized as access from one barge to another when two or more barges are lying side by side or facing the same way. Commercially available aluminum gangways are a good solution for access between barges. Check with the manufacturer to ensure they are properly rated for their intended use.</a:t>
            </a:r>
            <a:r>
              <a:rPr lang="en-US" sz="2800" dirty="0">
                <a:gradFill>
                  <a:gsLst>
                    <a:gs pos="34000">
                      <a:schemeClr val="tx1">
                        <a:lumMod val="93000"/>
                      </a:schemeClr>
                    </a:gs>
                    <a:gs pos="0">
                      <a:schemeClr val="bg1">
                        <a:lumMod val="25000"/>
                        <a:lumOff val="75000"/>
                      </a:schemeClr>
                    </a:gs>
                    <a:gs pos="100000">
                      <a:schemeClr val="tx1"/>
                    </a:gs>
                  </a:gsLst>
                  <a:lin ang="4800000" scaled="0"/>
                </a:gradFill>
              </a:rPr>
              <a:t> </a:t>
            </a:r>
            <a:r>
              <a:rPr lang="en-US" sz="2800" dirty="0">
                <a:gradFill>
                  <a:gsLst>
                    <a:gs pos="34000">
                      <a:schemeClr val="tx1">
                        <a:lumMod val="93000"/>
                      </a:schemeClr>
                    </a:gs>
                    <a:gs pos="0">
                      <a:schemeClr val="bg1">
                        <a:lumMod val="25000"/>
                        <a:lumOff val="75000"/>
                      </a:schemeClr>
                    </a:gs>
                    <a:gs pos="100000">
                      <a:schemeClr val="tx1"/>
                    </a:gs>
                  </a:gsLst>
                  <a:lin ang="4800000" scaled="0"/>
                </a:gradFill>
                <a:effectLst/>
              </a:rPr>
              <a:t> A competent person is to ensure gangways are installed properly as well as inspected, maintained, repaired and resolve issues.</a:t>
            </a:r>
            <a:br>
              <a:rPr lang="en-US" sz="2800" dirty="0">
                <a:effectLst/>
              </a:rPr>
            </a:br>
            <a:endParaRPr lang="en-US" sz="2400"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1075836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653_HSE\Marino Mimbela\FotosMay 22 Trevcon   WGI\IMG_0212.JPG">
            <a:extLst>
              <a:ext uri="{FF2B5EF4-FFF2-40B4-BE49-F238E27FC236}">
                <a16:creationId xmlns:a16="http://schemas.microsoft.com/office/drawing/2014/main" id="{FCB3C0B6-C303-4CF0-BD99-BFBB920CAE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941" y="867747"/>
            <a:ext cx="10024950" cy="4872941"/>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9">
            <a:extLst>
              <a:ext uri="{FF2B5EF4-FFF2-40B4-BE49-F238E27FC236}">
                <a16:creationId xmlns:a16="http://schemas.microsoft.com/office/drawing/2014/main" id="{C56B901D-6028-42AD-9410-D5781070A75F}"/>
              </a:ext>
            </a:extLst>
          </p:cNvPr>
          <p:cNvSpPr>
            <a:spLocks noChangeArrowheads="1"/>
          </p:cNvSpPr>
          <p:nvPr/>
        </p:nvSpPr>
        <p:spPr bwMode="auto">
          <a:xfrm rot="10985564" flipV="1">
            <a:off x="2651512" y="3458427"/>
            <a:ext cx="1997675" cy="524490"/>
          </a:xfrm>
          <a:prstGeom prst="leftRightArrow">
            <a:avLst>
              <a:gd name="adj1" fmla="val 50000"/>
              <a:gd name="adj2" fmla="val 43422"/>
            </a:avLst>
          </a:prstGeom>
          <a:solidFill>
            <a:srgbClr val="FF0000"/>
          </a:solidFill>
          <a:ln w="25400" algn="ctr">
            <a:solidFill>
              <a:schemeClr val="tx1"/>
            </a:solidFill>
            <a:miter lim="800000"/>
            <a:headEnd/>
            <a:tailEnd/>
          </a:ln>
        </p:spPr>
        <p:txBody>
          <a:bodyPr vert="eaVert" anchor="ctr"/>
          <a:lstStyle/>
          <a:p>
            <a:pPr algn="ctr" eaLnBrk="1" hangingPunct="1">
              <a:defRPr/>
            </a:pPr>
            <a:endParaRPr lang="en-US" sz="2000" b="0" dirty="0">
              <a:solidFill>
                <a:srgbClr val="FFFFFF"/>
              </a:solidFill>
              <a:latin typeface="Arial"/>
            </a:endParaRPr>
          </a:p>
        </p:txBody>
      </p:sp>
      <p:sp>
        <p:nvSpPr>
          <p:cNvPr id="4" name="TextBox 3">
            <a:extLst>
              <a:ext uri="{FF2B5EF4-FFF2-40B4-BE49-F238E27FC236}">
                <a16:creationId xmlns:a16="http://schemas.microsoft.com/office/drawing/2014/main" id="{C21150EB-9288-4790-9C66-5865A06C2421}"/>
              </a:ext>
            </a:extLst>
          </p:cNvPr>
          <p:cNvSpPr txBox="1"/>
          <p:nvPr/>
        </p:nvSpPr>
        <p:spPr>
          <a:xfrm>
            <a:off x="1880195" y="161229"/>
            <a:ext cx="8710865" cy="523220"/>
          </a:xfrm>
          <a:prstGeom prst="rect">
            <a:avLst/>
          </a:prstGeom>
          <a:noFill/>
        </p:spPr>
        <p:txBody>
          <a:bodyPr wrap="square" rtlCol="0">
            <a:spAutoFit/>
          </a:bodyP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If the gap is greater than 12” a gangway must be installed</a:t>
            </a:r>
            <a:endParaRPr lang="en-US" sz="2800" dirty="0">
              <a:effectLs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17968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5204D-8B28-46BE-80A2-33FB40AF89F0}"/>
              </a:ext>
            </a:extLst>
          </p:cNvPr>
          <p:cNvSpPr>
            <a:spLocks noGrp="1"/>
          </p:cNvSpPr>
          <p:nvPr>
            <p:ph type="title"/>
          </p:nvPr>
        </p:nvSpPr>
        <p:spPr>
          <a:xfrm>
            <a:off x="83890" y="365126"/>
            <a:ext cx="11987868" cy="904382"/>
          </a:xfrm>
        </p:spPr>
        <p:txBody>
          <a:bodyPr>
            <a:normAutofit fontScale="90000"/>
          </a:bodyPr>
          <a:lstStyle/>
          <a:p>
            <a:pPr algn="ctr"/>
            <a:b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If change in elevation is greater than 19” a walkway, step, ramp, gangway must be installed</a:t>
            </a:r>
            <a:endParaRPr lang="en-US" sz="2800" dirty="0">
              <a:solidFill>
                <a:schemeClr val="tx1"/>
              </a:solidFill>
            </a:endParaRPr>
          </a:p>
        </p:txBody>
      </p:sp>
      <p:pic>
        <p:nvPicPr>
          <p:cNvPr id="4" name="Content Placeholder 4" descr="C:\Users\jeremiah\AppData\Local\Microsoft\Windows\Temporary Internet Files\Content.Outlook\8SHEVW8T\DSCN0147 (2).jpg">
            <a:extLst>
              <a:ext uri="{FF2B5EF4-FFF2-40B4-BE49-F238E27FC236}">
                <a16:creationId xmlns:a16="http://schemas.microsoft.com/office/drawing/2014/main" id="{0653B39A-360F-4F2A-AF72-C3C688E9A4AA}"/>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2735" y="1825625"/>
            <a:ext cx="8537510" cy="4351338"/>
          </a:xfrm>
          <a:ln w="38100" cap="sq">
            <a:solidFill>
              <a:srgbClr val="000000"/>
            </a:solidFill>
          </a:ln>
          <a:effectLst>
            <a:outerShdw blurRad="50800" dist="38100" dir="2700000" algn="tl" rotWithShape="0">
              <a:srgbClr val="000000">
                <a:alpha val="43000"/>
              </a:srgbClr>
            </a:outerShdw>
          </a:effectLst>
        </p:spPr>
      </p:pic>
      <p:sp>
        <p:nvSpPr>
          <p:cNvPr id="5" name="Left-Right Arrow 9">
            <a:extLst>
              <a:ext uri="{FF2B5EF4-FFF2-40B4-BE49-F238E27FC236}">
                <a16:creationId xmlns:a16="http://schemas.microsoft.com/office/drawing/2014/main" id="{147EA508-6D11-4DF2-A1D3-C72A33C791D5}"/>
              </a:ext>
            </a:extLst>
          </p:cNvPr>
          <p:cNvSpPr>
            <a:spLocks noChangeArrowheads="1"/>
          </p:cNvSpPr>
          <p:nvPr/>
        </p:nvSpPr>
        <p:spPr bwMode="auto">
          <a:xfrm rot="16200000" flipV="1">
            <a:off x="4301062" y="4558851"/>
            <a:ext cx="736847" cy="461303"/>
          </a:xfrm>
          <a:prstGeom prst="leftRightArrow">
            <a:avLst>
              <a:gd name="adj1" fmla="val 50000"/>
              <a:gd name="adj2" fmla="val 43422"/>
            </a:avLst>
          </a:prstGeom>
          <a:solidFill>
            <a:srgbClr val="FF0000"/>
          </a:solidFill>
          <a:ln w="25400" algn="ctr">
            <a:solidFill>
              <a:schemeClr val="tx1"/>
            </a:solidFill>
            <a:miter lim="800000"/>
            <a:headEnd/>
            <a:tailEnd/>
          </a:ln>
        </p:spPr>
        <p:txBody>
          <a:bodyPr vert="eaVert" anchor="ctr"/>
          <a:lstStyle/>
          <a:p>
            <a:pPr algn="ctr" eaLnBrk="1" hangingPunct="1">
              <a:defRPr/>
            </a:pPr>
            <a:endParaRPr lang="en-US" sz="2000" b="0" dirty="0">
              <a:solidFill>
                <a:srgbClr val="FFFFFF"/>
              </a:solidFill>
              <a:latin typeface="Arial"/>
            </a:endParaRPr>
          </a:p>
        </p:txBody>
      </p:sp>
    </p:spTree>
    <p:extLst>
      <p:ext uri="{BB962C8B-B14F-4D97-AF65-F5344CB8AC3E}">
        <p14:creationId xmlns:p14="http://schemas.microsoft.com/office/powerpoint/2010/main" val="3006554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E01B-2DED-4E78-8166-3E8CBBE73350}"/>
              </a:ext>
            </a:extLst>
          </p:cNvPr>
          <p:cNvSpPr>
            <a:spLocks noGrp="1"/>
          </p:cNvSpPr>
          <p:nvPr>
            <p:ph type="title"/>
          </p:nvPr>
        </p:nvSpPr>
        <p:spPr>
          <a:xfrm>
            <a:off x="521124" y="1629520"/>
            <a:ext cx="5806440" cy="4060503"/>
          </a:xfrm>
        </p:spPr>
        <p:txBody>
          <a:bodyPr vert="horz" wrap="square" lIns="91440" tIns="45720" rIns="91440" bIns="45720" rtlCol="0" anchor="t">
            <a:normAutofit fontScale="90000"/>
          </a:bodyPr>
          <a:lstStyle/>
          <a:p>
            <a:pPr algn="ctr"/>
            <a:br>
              <a:rPr lang="en-US" sz="18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br>
            <a:br>
              <a:rPr lang="en-US" sz="18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br>
            <a:br>
              <a:rPr lang="en-US" sz="18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br>
            <a:r>
              <a:rPr lang="en-US" sz="3100" b="1" i="1"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t>If the foot of a gangway is more than one foot  away from the edge of the apron, the space between them shall be bridged by a firm walkway equipped with a hand rail with a </a:t>
            </a:r>
            <a:r>
              <a:rPr lang="en-US" sz="3100" b="1" i="1">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t>minimum height of approximately 33 </a:t>
            </a:r>
            <a:r>
              <a:rPr lang="en-US" sz="3100" b="1" i="1" err="1">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t>incheswith</a:t>
            </a:r>
            <a:r>
              <a:rPr lang="en-US" sz="3100" b="1" i="1"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t> </a:t>
            </a:r>
            <a:r>
              <a:rPr lang="en-US" sz="3100" b="1" i="1" err="1">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t>midrails</a:t>
            </a:r>
            <a:r>
              <a:rPr lang="en-US" sz="3100" b="1" i="1"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t> on both sides.  </a:t>
            </a:r>
            <a:br>
              <a:rPr lang="en-US" sz="3100" b="1" i="1" dirty="0">
                <a:effectLst>
                  <a:outerShdw blurRad="469900" dist="342900" dir="5400000" sy="-20000" rotWithShape="0">
                    <a:prstClr val="black">
                      <a:alpha val="66000"/>
                    </a:prstClr>
                  </a:outerShdw>
                </a:effectLst>
                <a:latin typeface="+mn-lt"/>
              </a:rPr>
            </a:br>
            <a:br>
              <a:rPr lang="en-US" sz="18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rPr>
            </a:br>
            <a:endParaRPr lang="en-US" sz="18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n-lt"/>
            </a:endParaRPr>
          </a:p>
        </p:txBody>
      </p:sp>
      <p:pic>
        <p:nvPicPr>
          <p:cNvPr id="1026" name="Picture 2">
            <a:extLst>
              <a:ext uri="{FF2B5EF4-FFF2-40B4-BE49-F238E27FC236}">
                <a16:creationId xmlns:a16="http://schemas.microsoft.com/office/drawing/2014/main" id="{93FBD82C-A3BA-46A5-86CF-8FB48C14C8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12864" y="453006"/>
            <a:ext cx="4608576" cy="5561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735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9E94-5734-4027-905B-E728F6261577}"/>
              </a:ext>
            </a:extLst>
          </p:cNvPr>
          <p:cNvSpPr>
            <a:spLocks noGrp="1"/>
          </p:cNvSpPr>
          <p:nvPr>
            <p:ph type="title"/>
          </p:nvPr>
        </p:nvSpPr>
        <p:spPr>
          <a:xfrm>
            <a:off x="444510" y="1477714"/>
            <a:ext cx="5806440" cy="2176103"/>
          </a:xfrm>
        </p:spPr>
        <p:txBody>
          <a:bodyPr vert="horz" wrap="square" lIns="91440" tIns="45720" rIns="91440" bIns="45720" rtlCol="0" anchor="t">
            <a:noAutofit/>
          </a:bodyPr>
          <a:lstStyle/>
          <a:p>
            <a:r>
              <a:rPr lang="en-US" sz="2400" dirty="0">
                <a:latin typeface="Arial"/>
                <a:cs typeface="Arial"/>
              </a:rPr>
              <a:t>Ensure each person accessing a gangway and  barge/tug has been trained on your companies MOB Procedure, Appropriate PPE including proper donning and doffing, and the required Life Saving Equipment</a:t>
            </a:r>
            <a:endParaRPr lang="en-US" sz="2400"/>
          </a:p>
        </p:txBody>
      </p:sp>
      <p:pic>
        <p:nvPicPr>
          <p:cNvPr id="3074" name="Picture 2">
            <a:extLst>
              <a:ext uri="{FF2B5EF4-FFF2-40B4-BE49-F238E27FC236}">
                <a16:creationId xmlns:a16="http://schemas.microsoft.com/office/drawing/2014/main" id="{F35F3882-5ABC-4B3B-A120-38BC2F40C2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5582" y="1477066"/>
            <a:ext cx="4608576" cy="368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870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D2B8-6BE3-42FE-9323-365018DF3BA7}"/>
              </a:ext>
            </a:extLst>
          </p:cNvPr>
          <p:cNvSpPr>
            <a:spLocks noGrp="1"/>
          </p:cNvSpPr>
          <p:nvPr>
            <p:ph type="title"/>
          </p:nvPr>
        </p:nvSpPr>
        <p:spPr/>
        <p:txBody>
          <a:bodyPr>
            <a:normAutofit fontScale="90000"/>
          </a:bodyPr>
          <a:lstStyle/>
          <a:p>
            <a:pPr algn="ctr"/>
            <a:r>
              <a:rPr lang="en-US" sz="2000" dirty="0">
                <a:solidFill>
                  <a:schemeClr val="tx1"/>
                </a:solidFill>
                <a:effectLst/>
                <a:latin typeface="+mn-lt"/>
                <a:ea typeface="Times New Roman" panose="02020603050405020304" pitchFamily="18" charset="0"/>
                <a:cs typeface="Calibri"/>
              </a:rPr>
              <a:t>If a gangway is not practicable, a straight ladder meeting </a:t>
            </a:r>
            <a:r>
              <a:rPr lang="en-US" sz="2000" dirty="0">
                <a:solidFill>
                  <a:schemeClr val="tx1"/>
                </a:solidFill>
                <a:latin typeface="+mn-lt"/>
                <a:ea typeface="Times New Roman" panose="02020603050405020304" pitchFamily="18" charset="0"/>
                <a:cs typeface="Calibri"/>
              </a:rPr>
              <a:t>OSHA Requirements,</a:t>
            </a:r>
            <a:r>
              <a:rPr lang="en-US" sz="2000" dirty="0">
                <a:solidFill>
                  <a:schemeClr val="tx1"/>
                </a:solidFill>
                <a:effectLst/>
                <a:latin typeface="+mn-lt"/>
                <a:ea typeface="Times New Roman" panose="02020603050405020304" pitchFamily="18" charset="0"/>
                <a:cs typeface="Calibri"/>
              </a:rPr>
              <a:t> that extends at least 36 </a:t>
            </a:r>
            <a:r>
              <a:rPr lang="en-US" sz="2000" dirty="0">
                <a:solidFill>
                  <a:schemeClr val="tx1"/>
                </a:solidFill>
                <a:latin typeface="+mn-lt"/>
                <a:ea typeface="Times New Roman" panose="02020603050405020304" pitchFamily="18" charset="0"/>
                <a:cs typeface="Calibri"/>
              </a:rPr>
              <a:t>inches above</a:t>
            </a:r>
            <a:r>
              <a:rPr lang="en-US" sz="2000" dirty="0">
                <a:solidFill>
                  <a:schemeClr val="tx1"/>
                </a:solidFill>
                <a:effectLst/>
                <a:latin typeface="+mn-lt"/>
                <a:ea typeface="Times New Roman" panose="02020603050405020304" pitchFamily="18" charset="0"/>
                <a:cs typeface="Calibri"/>
              </a:rPr>
              <a:t> the upper landing surface and is secured against shifting or slipping shall be provided. </a:t>
            </a:r>
            <a:br>
              <a:rPr lang="en-US" sz="2000" dirty="0">
                <a:effectLst/>
                <a:latin typeface="+mn-lt"/>
                <a:ea typeface="Calibri" panose="020F0502020204030204" pitchFamily="34" charset="0"/>
                <a:cs typeface="Calibri" panose="020F0502020204030204" pitchFamily="34" charset="0"/>
              </a:rPr>
            </a:br>
            <a:br>
              <a:rPr lang="en-US" sz="2000" dirty="0">
                <a:effectLst/>
                <a:latin typeface="+mn-lt"/>
                <a:ea typeface="Calibri" panose="020F0502020204030204" pitchFamily="34" charset="0"/>
                <a:cs typeface="Calibri" panose="020F0502020204030204" pitchFamily="34" charset="0"/>
              </a:rPr>
            </a:br>
            <a:r>
              <a:rPr lang="en-US" sz="2000" b="1" i="1" u="sng">
                <a:solidFill>
                  <a:schemeClr val="tx1"/>
                </a:solidFill>
                <a:effectLst/>
                <a:latin typeface="+mn-lt"/>
                <a:ea typeface="Calibri" panose="020F0502020204030204" pitchFamily="34" charset="0"/>
                <a:cs typeface="Calibri"/>
              </a:rPr>
              <a:t>Ladders shall extend 3’+ above the</a:t>
            </a:r>
            <a:r>
              <a:rPr lang="en-US" sz="2000" b="1" i="1" u="sng">
                <a:solidFill>
                  <a:schemeClr val="tx1"/>
                </a:solidFill>
                <a:latin typeface="+mn-lt"/>
                <a:ea typeface="Calibri" panose="020F0502020204030204" pitchFamily="34" charset="0"/>
                <a:cs typeface="Calibri"/>
              </a:rPr>
              <a:t> </a:t>
            </a:r>
            <a:r>
              <a:rPr lang="en-US" sz="2000" b="1" i="1" u="sng">
                <a:solidFill>
                  <a:schemeClr val="tx1"/>
                </a:solidFill>
                <a:effectLst/>
                <a:latin typeface="+mn-lt"/>
                <a:ea typeface="Calibri" panose="020F0502020204030204" pitchFamily="34" charset="0"/>
                <a:cs typeface="Calibri"/>
              </a:rPr>
              <a:t> upper landing</a:t>
            </a:r>
            <a:r>
              <a:rPr lang="en-US" sz="2000" b="1" i="1" u="sng">
                <a:solidFill>
                  <a:schemeClr val="tx1"/>
                </a:solidFill>
                <a:latin typeface="+mn-lt"/>
                <a:ea typeface="Calibri" panose="020F0502020204030204" pitchFamily="34" charset="0"/>
                <a:cs typeface="Calibri"/>
              </a:rPr>
              <a:t> and be secured from displacement</a:t>
            </a:r>
            <a:br>
              <a:rPr lang="en-US" sz="2000" dirty="0">
                <a:effectLst/>
                <a:latin typeface="+mn-lt"/>
                <a:ea typeface="Calibri" panose="020F0502020204030204" pitchFamily="34" charset="0"/>
                <a:cs typeface="Times New Roman" panose="02020603050405020304" pitchFamily="18" charset="0"/>
              </a:rPr>
            </a:br>
            <a:endParaRPr lang="en-US" sz="2000" dirty="0">
              <a:solidFill>
                <a:schemeClr val="tx1"/>
              </a:solidFill>
              <a:latin typeface="+mn-lt"/>
            </a:endParaRPr>
          </a:p>
        </p:txBody>
      </p:sp>
      <p:pic>
        <p:nvPicPr>
          <p:cNvPr id="5" name="Content Placeholder 4" descr="A picture containing building, cement&#10;&#10;Description automatically generated">
            <a:extLst>
              <a:ext uri="{FF2B5EF4-FFF2-40B4-BE49-F238E27FC236}">
                <a16:creationId xmlns:a16="http://schemas.microsoft.com/office/drawing/2014/main" id="{88073CDC-9210-497B-AAD3-699A4A1034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117829" y="1827618"/>
            <a:ext cx="4351338" cy="4077478"/>
          </a:xfrm>
        </p:spPr>
      </p:pic>
    </p:spTree>
    <p:extLst>
      <p:ext uri="{BB962C8B-B14F-4D97-AF65-F5344CB8AC3E}">
        <p14:creationId xmlns:p14="http://schemas.microsoft.com/office/powerpoint/2010/main" val="1747496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A732-60A1-4C46-9A78-7C7FA9E34B0B}"/>
              </a:ext>
            </a:extLst>
          </p:cNvPr>
          <p:cNvSpPr>
            <a:spLocks noGrp="1"/>
          </p:cNvSpPr>
          <p:nvPr>
            <p:ph type="title"/>
          </p:nvPr>
        </p:nvSpPr>
        <p:spPr>
          <a:xfrm>
            <a:off x="532582" y="1702839"/>
            <a:ext cx="5806440" cy="2746498"/>
          </a:xfrm>
        </p:spPr>
        <p:txBody>
          <a:bodyPr vert="horz" wrap="square" lIns="91440" tIns="45720" rIns="91440" bIns="45720" rtlCol="0" anchor="t">
            <a:noAutofit/>
          </a:bodyPr>
          <a:lstStyle/>
          <a:p>
            <a:pPr algn="ctr"/>
            <a:r>
              <a:rPr lang="en-US" sz="2400" b="0" i="0" dirty="0">
                <a:solidFill>
                  <a:schemeClr val="tx1"/>
                </a:solidFill>
                <a:effectLst/>
                <a:latin typeface="+mn-lt"/>
              </a:rPr>
              <a:t>Ladders are inspected before initial use in each work shift, and more frequently as necessary, to identify any visible defects that could cause employee injury</a:t>
            </a:r>
            <a:br>
              <a:rPr lang="en-US" sz="2400" b="0" i="0" dirty="0">
                <a:solidFill>
                  <a:schemeClr val="tx1"/>
                </a:solidFill>
                <a:effectLst/>
                <a:latin typeface="+mn-lt"/>
              </a:rPr>
            </a:br>
            <a:br>
              <a:rPr lang="en-US" sz="2400" dirty="0">
                <a:latin typeface="+mn-lt"/>
              </a:rPr>
            </a:br>
            <a:r>
              <a:rPr lang="en-US" sz="2400" b="0" i="0" dirty="0">
                <a:solidFill>
                  <a:schemeClr val="tx1"/>
                </a:solidFill>
                <a:effectLst/>
                <a:latin typeface="+mn-lt"/>
              </a:rPr>
              <a:t>Wooden ladders are not coated with any material that may obscure structural defects </a:t>
            </a:r>
            <a:endParaRPr lang="en-US" sz="2400" dirty="0">
              <a:solidFill>
                <a:schemeClr val="tx1"/>
              </a:solidFill>
              <a:latin typeface="+mn-lt"/>
            </a:endParaRPr>
          </a:p>
        </p:txBody>
      </p:sp>
      <p:pic>
        <p:nvPicPr>
          <p:cNvPr id="4098" name="Picture 2" descr="See the source image">
            <a:extLst>
              <a:ext uri="{FF2B5EF4-FFF2-40B4-BE49-F238E27FC236}">
                <a16:creationId xmlns:a16="http://schemas.microsoft.com/office/drawing/2014/main" id="{526AD17C-6478-43A6-8C7D-066034B46D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912864" y="1070168"/>
            <a:ext cx="4608576" cy="409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89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0A7D-0E11-4E4A-898E-99AED57E63DE}"/>
              </a:ext>
            </a:extLst>
          </p:cNvPr>
          <p:cNvSpPr>
            <a:spLocks noGrp="1"/>
          </p:cNvSpPr>
          <p:nvPr>
            <p:ph type="title"/>
          </p:nvPr>
        </p:nvSpPr>
        <p:spPr>
          <a:xfrm>
            <a:off x="838200" y="97654"/>
            <a:ext cx="10515600" cy="1518081"/>
          </a:xfrm>
        </p:spPr>
        <p:txBody>
          <a:bodyPr>
            <a:normAutofit fontScale="90000"/>
          </a:bodyPr>
          <a:lstStyle/>
          <a:p>
            <a:r>
              <a:rPr lang="en-US" sz="2200" dirty="0">
                <a:solidFill>
                  <a:schemeClr val="tx1"/>
                </a:solidFill>
                <a:effectLst/>
                <a:latin typeface="+mn-lt"/>
                <a:ea typeface="Calibri" panose="020F0502020204030204" pitchFamily="34" charset="0"/>
                <a:cs typeface="Calibri" panose="020F0502020204030204" pitchFamily="34" charset="0"/>
              </a:rPr>
              <a:t>A bulwark ladder should be utilized when the top of the gangway or portable ladder rests or is level with the bulwark. It should be securely attached to the vessel to prevent movement and must be equipped with two rigidly secured handrails/stanchions</a:t>
            </a:r>
            <a:b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tx1"/>
              </a:solidFill>
            </a:endParaRPr>
          </a:p>
        </p:txBody>
      </p:sp>
      <p:pic>
        <p:nvPicPr>
          <p:cNvPr id="3074" name="Picture 2" descr="See the source image">
            <a:extLst>
              <a:ext uri="{FF2B5EF4-FFF2-40B4-BE49-F238E27FC236}">
                <a16:creationId xmlns:a16="http://schemas.microsoft.com/office/drawing/2014/main" id="{32757FC1-DAD7-4B73-BEE1-FC7A93C8D2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8073" y="1825625"/>
            <a:ext cx="695842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33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4318-9469-4E3C-BAD5-D33B809E0DDF}"/>
              </a:ext>
            </a:extLst>
          </p:cNvPr>
          <p:cNvSpPr>
            <a:spLocks noGrp="1"/>
          </p:cNvSpPr>
          <p:nvPr>
            <p:ph type="title"/>
          </p:nvPr>
        </p:nvSpPr>
        <p:spPr/>
        <p:txBody>
          <a:bodyPr>
            <a:normAutofit fontScale="90000"/>
          </a:bodyPr>
          <a:lstStyle/>
          <a:p>
            <a:pPr marL="0" marR="0" algn="ctr">
              <a:lnSpc>
                <a:spcPct val="107000"/>
              </a:lnSpc>
              <a:spcBef>
                <a:spcPts val="0"/>
              </a:spcBef>
              <a:spcAft>
                <a:spcPts val="0"/>
              </a:spcAft>
            </a:pPr>
            <a:r>
              <a:rPr lang="en-US" sz="4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Signs must be posted with PPE Requirements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Content Placeholder 8">
            <a:extLst>
              <a:ext uri="{FF2B5EF4-FFF2-40B4-BE49-F238E27FC236}">
                <a16:creationId xmlns:a16="http://schemas.microsoft.com/office/drawing/2014/main" id="{E2F2F44E-D18F-4C22-9493-C19E31B319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7639" y="1593034"/>
            <a:ext cx="6756722" cy="4588814"/>
          </a:xfrm>
          <a:prstGeom prst="rect">
            <a:avLst/>
          </a:prstGeom>
        </p:spPr>
      </p:pic>
    </p:spTree>
    <p:extLst>
      <p:ext uri="{BB962C8B-B14F-4D97-AF65-F5344CB8AC3E}">
        <p14:creationId xmlns:p14="http://schemas.microsoft.com/office/powerpoint/2010/main" val="1310345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B003-28B5-F998-D7C6-DCD448B5767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75D8AD-0BD2-2F12-67EF-5A2BFCD1B87C}"/>
              </a:ext>
            </a:extLst>
          </p:cNvPr>
          <p:cNvSpPr txBox="1"/>
          <p:nvPr/>
        </p:nvSpPr>
        <p:spPr>
          <a:xfrm>
            <a:off x="939567" y="461394"/>
            <a:ext cx="10486239" cy="3635547"/>
          </a:xfrm>
          <a:prstGeom prst="rect">
            <a:avLst/>
          </a:prstGeom>
          <a:noFill/>
        </p:spPr>
        <p:txBody>
          <a:bodyPr wrap="square" rtlCol="0">
            <a:spAutoFit/>
          </a:bodyPr>
          <a:lstStyle/>
          <a:p>
            <a:pPr marL="0" marR="0" algn="just">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DISCLAIMER: The contents of this document are intended only for the informational use of the addressee. The information contained herein is not intended as, nor does it constitute, specific legal or technical advice to the reader.  Any information or recommendations contained herein are provided to the addressee for usage at their own discretion. Neither Signal Mutual Indemnity Association Ltd., its Members, Managers, or Signal Management Services, LLC and/or their employees accept liability, whether in tort, negligence, contract, or otherwise, to anyone for any lack of technical skill, completeness of recommendations, or analysis of issues associated with the discussion of topics set forth herein. No responsibility is assumed for the discovery or elimination of unsafe conditions. Compliance with any recommendations herein should not assume your compliance with any federal, state, or local law or regulation. Additionally, the information contained herein does not constitute and shall not be construed to reflect the adoption of any coverage position by Signal Mutual Indemnity Association Ltd., its Members, Managers, or Signal Management Services, LLC and/or their employees.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87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08C3-3355-425B-819C-6EB33ECC02E9}"/>
              </a:ext>
            </a:extLst>
          </p:cNvPr>
          <p:cNvSpPr>
            <a:spLocks noGrp="1"/>
          </p:cNvSpPr>
          <p:nvPr>
            <p:ph type="title"/>
          </p:nvPr>
        </p:nvSpPr>
        <p:spPr/>
        <p:txBody>
          <a:bodyPr>
            <a:normAutofit/>
          </a:bodyPr>
          <a:lstStyle/>
          <a:p>
            <a:pPr algn="ctr"/>
            <a:r>
              <a:rPr lang="en-US" sz="2800" dirty="0">
                <a:effectLst/>
                <a:latin typeface="Calibri" panose="020F0502020204030204" pitchFamily="34" charset="0"/>
                <a:ea typeface="Calibri" panose="020F0502020204030204" pitchFamily="34" charset="0"/>
              </a:rPr>
              <a:t>Access to the barges must be limited to Authorized Personnel Only</a:t>
            </a:r>
            <a:endParaRPr lang="en-US" sz="2800" dirty="0"/>
          </a:p>
        </p:txBody>
      </p:sp>
      <p:pic>
        <p:nvPicPr>
          <p:cNvPr id="4" name="Content Placeholder 3" descr="A picture containing water, outdoor, sky, boat&#10;&#10;Description automatically generated">
            <a:extLst>
              <a:ext uri="{FF2B5EF4-FFF2-40B4-BE49-F238E27FC236}">
                <a16:creationId xmlns:a16="http://schemas.microsoft.com/office/drawing/2014/main" id="{C70D59D6-CC50-410B-89F3-D74D940E197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370901" y="1825625"/>
            <a:ext cx="7732772" cy="4351338"/>
          </a:xfrm>
          <a:prstGeom prst="rect">
            <a:avLst/>
          </a:prstGeom>
          <a:noFill/>
        </p:spPr>
      </p:pic>
    </p:spTree>
    <p:extLst>
      <p:ext uri="{BB962C8B-B14F-4D97-AF65-F5344CB8AC3E}">
        <p14:creationId xmlns:p14="http://schemas.microsoft.com/office/powerpoint/2010/main" val="2468098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7C1E-5C4F-423A-8555-5CB4C3F9953E}"/>
              </a:ext>
            </a:extLst>
          </p:cNvPr>
          <p:cNvSpPr>
            <a:spLocks noGrp="1"/>
          </p:cNvSpPr>
          <p:nvPr>
            <p:ph type="title"/>
          </p:nvPr>
        </p:nvSpPr>
        <p:spPr/>
        <p:txBody>
          <a:bodyPr>
            <a:normAutofit fontScale="90000"/>
          </a:bodyPr>
          <a:lstStyle/>
          <a:p>
            <a:r>
              <a:rPr lang="en-US" dirty="0"/>
              <a:t>Other Options To Ensure Safe Access</a:t>
            </a:r>
          </a:p>
        </p:txBody>
      </p:sp>
      <p:pic>
        <p:nvPicPr>
          <p:cNvPr id="4" name="Content Placeholder 3">
            <a:extLst>
              <a:ext uri="{FF2B5EF4-FFF2-40B4-BE49-F238E27FC236}">
                <a16:creationId xmlns:a16="http://schemas.microsoft.com/office/drawing/2014/main" id="{34E75BF5-5D29-4E89-BA2F-9A8C402E43F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09" r="4273"/>
          <a:stretch/>
        </p:blipFill>
        <p:spPr>
          <a:xfrm>
            <a:off x="4943810" y="2055302"/>
            <a:ext cx="6239400" cy="4281035"/>
          </a:xfrm>
          <a:prstGeom prst="rect">
            <a:avLst/>
          </a:prstGeom>
        </p:spPr>
      </p:pic>
      <p:sp>
        <p:nvSpPr>
          <p:cNvPr id="3" name="TextBox 2">
            <a:extLst>
              <a:ext uri="{FF2B5EF4-FFF2-40B4-BE49-F238E27FC236}">
                <a16:creationId xmlns:a16="http://schemas.microsoft.com/office/drawing/2014/main" id="{9695C4A7-A381-4788-8FF7-2663F99BED84}"/>
              </a:ext>
            </a:extLst>
          </p:cNvPr>
          <p:cNvSpPr txBox="1"/>
          <p:nvPr/>
        </p:nvSpPr>
        <p:spPr>
          <a:xfrm>
            <a:off x="838200" y="1812022"/>
            <a:ext cx="3532464" cy="4801314"/>
          </a:xfrm>
          <a:prstGeom prst="rect">
            <a:avLst/>
          </a:prstGeom>
          <a:noFill/>
        </p:spPr>
        <p:txBody>
          <a:bodyPr wrap="square" rtlCol="0">
            <a:spAutoFit/>
          </a:bodyPr>
          <a:lstStyle/>
          <a:p>
            <a:endParaRPr lang="en-US" dirty="0"/>
          </a:p>
          <a:p>
            <a:endParaRPr lang="en-US" dirty="0"/>
          </a:p>
          <a:p>
            <a:r>
              <a:rPr lang="en-US" sz="3600" dirty="0"/>
              <a:t>Removable Ladder Access System</a:t>
            </a:r>
          </a:p>
          <a:p>
            <a:endParaRPr lang="en-US" dirty="0"/>
          </a:p>
          <a:p>
            <a:endParaRPr lang="en-US" dirty="0"/>
          </a:p>
          <a:p>
            <a:endParaRPr lang="en-US" dirty="0"/>
          </a:p>
          <a:p>
            <a:endParaRPr lang="en-US" dirty="0"/>
          </a:p>
          <a:p>
            <a:endParaRPr lang="en-US" dirty="0"/>
          </a:p>
          <a:p>
            <a:endParaRPr lang="en-US" dirty="0"/>
          </a:p>
          <a:p>
            <a:endParaRPr lang="en-US" dirty="0"/>
          </a:p>
          <a:p>
            <a:r>
              <a:rPr lang="en-US" dirty="0"/>
              <a:t>NOTE: Tires are never means  of proper access to barges</a:t>
            </a:r>
          </a:p>
        </p:txBody>
      </p:sp>
    </p:spTree>
    <p:extLst>
      <p:ext uri="{BB962C8B-B14F-4D97-AF65-F5344CB8AC3E}">
        <p14:creationId xmlns:p14="http://schemas.microsoft.com/office/powerpoint/2010/main" val="642781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98A9-9B4C-4846-9D81-B5BE91045F8D}"/>
              </a:ext>
            </a:extLst>
          </p:cNvPr>
          <p:cNvSpPr>
            <a:spLocks noGrp="1"/>
          </p:cNvSpPr>
          <p:nvPr>
            <p:ph type="title"/>
          </p:nvPr>
        </p:nvSpPr>
        <p:spPr/>
        <p:txBody>
          <a:bodyPr/>
          <a:lstStyle/>
          <a:p>
            <a:r>
              <a:rPr lang="en-US" dirty="0"/>
              <a:t>Boarding Ladders</a:t>
            </a:r>
          </a:p>
        </p:txBody>
      </p:sp>
      <p:pic>
        <p:nvPicPr>
          <p:cNvPr id="15" name="Content Placeholder 14" descr="A picture containing building, outdoor, yellow, stone&#10;&#10;Description automatically generated">
            <a:extLst>
              <a:ext uri="{FF2B5EF4-FFF2-40B4-BE49-F238E27FC236}">
                <a16:creationId xmlns:a16="http://schemas.microsoft.com/office/drawing/2014/main" id="{86690219-B023-4427-8D7F-751BA00779B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7046923" y="1578584"/>
            <a:ext cx="3768330" cy="4845423"/>
          </a:xfrm>
        </p:spPr>
      </p:pic>
      <p:pic>
        <p:nvPicPr>
          <p:cNvPr id="11" name="Content Placeholder 10" descr="A person standing on a boat&#10;&#10;Description automatically generated with medium confidence">
            <a:extLst>
              <a:ext uri="{FF2B5EF4-FFF2-40B4-BE49-F238E27FC236}">
                <a16:creationId xmlns:a16="http://schemas.microsoft.com/office/drawing/2014/main" id="{094784F2-40ED-441D-AEAF-370027FCC5F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20775" y="2117130"/>
            <a:ext cx="5024438" cy="3768328"/>
          </a:xfrm>
        </p:spPr>
      </p:pic>
    </p:spTree>
    <p:extLst>
      <p:ext uri="{BB962C8B-B14F-4D97-AF65-F5344CB8AC3E}">
        <p14:creationId xmlns:p14="http://schemas.microsoft.com/office/powerpoint/2010/main" val="2332532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88DD43FD-11E2-47DE-A539-EC826F68E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87" y="124681"/>
            <a:ext cx="9886915" cy="6621351"/>
          </a:xfrm>
          <a:prstGeom prst="rect">
            <a:avLst/>
          </a:prstGeom>
        </p:spPr>
      </p:pic>
    </p:spTree>
    <p:extLst>
      <p:ext uri="{BB962C8B-B14F-4D97-AF65-F5344CB8AC3E}">
        <p14:creationId xmlns:p14="http://schemas.microsoft.com/office/powerpoint/2010/main" val="340035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E0782A-D63E-448A-8A5A-E5859DF6E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257" y="191048"/>
            <a:ext cx="10008213" cy="6475903"/>
          </a:xfrm>
          <a:prstGeom prst="rect">
            <a:avLst/>
          </a:prstGeom>
        </p:spPr>
      </p:pic>
    </p:spTree>
    <p:extLst>
      <p:ext uri="{BB962C8B-B14F-4D97-AF65-F5344CB8AC3E}">
        <p14:creationId xmlns:p14="http://schemas.microsoft.com/office/powerpoint/2010/main" val="408053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yellow, railing&#10;&#10;Description automatically generated">
            <a:extLst>
              <a:ext uri="{FF2B5EF4-FFF2-40B4-BE49-F238E27FC236}">
                <a16:creationId xmlns:a16="http://schemas.microsoft.com/office/drawing/2014/main" id="{A356FC53-E23D-4D30-8889-12672BBC8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297" y="1111622"/>
            <a:ext cx="4472268" cy="5298889"/>
          </a:xfrm>
          <a:prstGeom prst="rect">
            <a:avLst/>
          </a:prstGeom>
        </p:spPr>
      </p:pic>
      <p:pic>
        <p:nvPicPr>
          <p:cNvPr id="5" name="Picture 4" descr="A picture containing sky, water, outdoor, boat&#10;&#10;Description automatically generated">
            <a:extLst>
              <a:ext uri="{FF2B5EF4-FFF2-40B4-BE49-F238E27FC236}">
                <a16:creationId xmlns:a16="http://schemas.microsoft.com/office/drawing/2014/main" id="{289D65D9-3FF5-4968-903C-55E37F13F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35" y="1111623"/>
            <a:ext cx="5271248" cy="5442323"/>
          </a:xfrm>
          <a:prstGeom prst="rect">
            <a:avLst/>
          </a:prstGeom>
        </p:spPr>
      </p:pic>
      <p:sp>
        <p:nvSpPr>
          <p:cNvPr id="6" name="TextBox 5">
            <a:extLst>
              <a:ext uri="{FF2B5EF4-FFF2-40B4-BE49-F238E27FC236}">
                <a16:creationId xmlns:a16="http://schemas.microsoft.com/office/drawing/2014/main" id="{69FF50D4-4EA2-4529-BF74-43B8CA9607F4}"/>
              </a:ext>
            </a:extLst>
          </p:cNvPr>
          <p:cNvSpPr txBox="1"/>
          <p:nvPr/>
        </p:nvSpPr>
        <p:spPr>
          <a:xfrm>
            <a:off x="4846544" y="304054"/>
            <a:ext cx="3935506" cy="523220"/>
          </a:xfrm>
          <a:prstGeom prst="rect">
            <a:avLst/>
          </a:prstGeom>
          <a:noFill/>
        </p:spPr>
        <p:txBody>
          <a:bodyPr wrap="square" rtlCol="0">
            <a:spAutoFit/>
          </a:bodyPr>
          <a:lstStyle/>
          <a:p>
            <a:r>
              <a:rPr lang="en-US" sz="2800" dirty="0"/>
              <a:t>Booster Jack Ladder</a:t>
            </a:r>
          </a:p>
        </p:txBody>
      </p:sp>
    </p:spTree>
    <p:extLst>
      <p:ext uri="{BB962C8B-B14F-4D97-AF65-F5344CB8AC3E}">
        <p14:creationId xmlns:p14="http://schemas.microsoft.com/office/powerpoint/2010/main" val="2944096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ransport, outdoor&#10;&#10;Description automatically generated">
            <a:extLst>
              <a:ext uri="{FF2B5EF4-FFF2-40B4-BE49-F238E27FC236}">
                <a16:creationId xmlns:a16="http://schemas.microsoft.com/office/drawing/2014/main" id="{4FCE9BF9-3F9D-4AB2-AFB7-E0EB69139F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57134" y="132127"/>
            <a:ext cx="6721476" cy="6593750"/>
          </a:xfrm>
          <a:prstGeom prst="rect">
            <a:avLst/>
          </a:prstGeom>
          <a:noFill/>
        </p:spPr>
      </p:pic>
      <p:sp>
        <p:nvSpPr>
          <p:cNvPr id="3" name="TextBox 2">
            <a:extLst>
              <a:ext uri="{FF2B5EF4-FFF2-40B4-BE49-F238E27FC236}">
                <a16:creationId xmlns:a16="http://schemas.microsoft.com/office/drawing/2014/main" id="{D9C185BD-65F9-49A0-BFB2-A9072BDA39CF}"/>
              </a:ext>
            </a:extLst>
          </p:cNvPr>
          <p:cNvSpPr txBox="1"/>
          <p:nvPr/>
        </p:nvSpPr>
        <p:spPr>
          <a:xfrm>
            <a:off x="230943" y="2013358"/>
            <a:ext cx="3937645" cy="1938992"/>
          </a:xfrm>
          <a:prstGeom prst="rect">
            <a:avLst/>
          </a:prstGeom>
          <a:noFill/>
        </p:spPr>
        <p:txBody>
          <a:bodyPr wrap="square" rtlCol="0">
            <a:spAutoFit/>
          </a:bodyPr>
          <a:lstStyle/>
          <a:p>
            <a:r>
              <a:rPr lang="en-US" sz="2400" dirty="0"/>
              <a:t>Access from water level to the barge</a:t>
            </a:r>
          </a:p>
          <a:p>
            <a:endParaRPr lang="en-US" sz="2400" dirty="0"/>
          </a:p>
          <a:p>
            <a:r>
              <a:rPr lang="en-US" sz="2400" dirty="0"/>
              <a:t> Gangway attached to a float stage </a:t>
            </a:r>
          </a:p>
        </p:txBody>
      </p:sp>
    </p:spTree>
    <p:extLst>
      <p:ext uri="{BB962C8B-B14F-4D97-AF65-F5344CB8AC3E}">
        <p14:creationId xmlns:p14="http://schemas.microsoft.com/office/powerpoint/2010/main" val="1720485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5A88-F72A-42F0-84FF-6868FDDE4045}"/>
              </a:ext>
            </a:extLst>
          </p:cNvPr>
          <p:cNvSpPr>
            <a:spLocks noGrp="1"/>
          </p:cNvSpPr>
          <p:nvPr>
            <p:ph type="title"/>
          </p:nvPr>
        </p:nvSpPr>
        <p:spPr/>
        <p:txBody>
          <a:bodyPr/>
          <a:lstStyle/>
          <a:p>
            <a:pPr algn="ctr"/>
            <a:r>
              <a:rPr lang="en-US" b="1" dirty="0"/>
              <a:t>Boat Access Basics</a:t>
            </a:r>
          </a:p>
        </p:txBody>
      </p:sp>
      <p:sp>
        <p:nvSpPr>
          <p:cNvPr id="3" name="Content Placeholder 2">
            <a:extLst>
              <a:ext uri="{FF2B5EF4-FFF2-40B4-BE49-F238E27FC236}">
                <a16:creationId xmlns:a16="http://schemas.microsoft.com/office/drawing/2014/main" id="{7992E20F-322C-4738-8433-EC5FF3EF7170}"/>
              </a:ext>
            </a:extLst>
          </p:cNvPr>
          <p:cNvSpPr>
            <a:spLocks noGrp="1"/>
          </p:cNvSpPr>
          <p:nvPr>
            <p:ph idx="1"/>
          </p:nvPr>
        </p:nvSpPr>
        <p:spPr>
          <a:xfrm>
            <a:off x="1120000" y="1825625"/>
            <a:ext cx="4685996" cy="4351338"/>
          </a:xfrm>
        </p:spPr>
        <p:txBody>
          <a:bodyPr>
            <a:normAutofit/>
          </a:bodyPr>
          <a:lstStyle/>
          <a:p>
            <a:r>
              <a:rPr lang="en-US" dirty="0">
                <a:cs typeface="Arial" panose="020B0604020202020204" pitchFamily="34" charset="0"/>
              </a:rPr>
              <a:t>Boats are how we sometimes get around on the job.</a:t>
            </a:r>
          </a:p>
          <a:p>
            <a:r>
              <a:rPr lang="en-US" dirty="0">
                <a:cs typeface="Arial" panose="020B0604020202020204" pitchFamily="34" charset="0"/>
              </a:rPr>
              <a:t>Before getting on any boat make sure that the deck is in line with the dock or barge.</a:t>
            </a:r>
          </a:p>
          <a:p>
            <a:r>
              <a:rPr lang="en-US" dirty="0">
                <a:cs typeface="Arial" panose="020B0604020202020204" pitchFamily="34" charset="0"/>
              </a:rPr>
              <a:t>Never board a crew boat that is not completely aligned with the dock.</a:t>
            </a:r>
          </a:p>
          <a:p>
            <a:endParaRPr lang="en-US" dirty="0"/>
          </a:p>
        </p:txBody>
      </p:sp>
      <p:pic>
        <p:nvPicPr>
          <p:cNvPr id="4" name="Picture 3" descr="C:\Users\jeremiah\Desktop\JV pics\DSCF0022.JPG">
            <a:extLst>
              <a:ext uri="{FF2B5EF4-FFF2-40B4-BE49-F238E27FC236}">
                <a16:creationId xmlns:a16="http://schemas.microsoft.com/office/drawing/2014/main" id="{8A9E51DF-199F-436C-A0C1-60734FF990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766774" y="1825625"/>
            <a:ext cx="4678980" cy="3808347"/>
          </a:xfrm>
          <a:prstGeom prst="rect">
            <a:avLst/>
          </a:prstGeo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8348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A8C1CA0-AED2-46D0-97F4-64E2F7987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319" y="0"/>
            <a:ext cx="9134670" cy="6858000"/>
          </a:xfrm>
          <a:prstGeom prst="rect">
            <a:avLst/>
          </a:prstGeom>
        </p:spPr>
      </p:pic>
    </p:spTree>
    <p:extLst>
      <p:ext uri="{BB962C8B-B14F-4D97-AF65-F5344CB8AC3E}">
        <p14:creationId xmlns:p14="http://schemas.microsoft.com/office/powerpoint/2010/main" val="1435629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422A76A-1FD7-408A-8175-D6B4182B30D4}"/>
              </a:ext>
            </a:extLst>
          </p:cNvPr>
          <p:cNvSpPr>
            <a:spLocks noChangeArrowheads="1"/>
          </p:cNvSpPr>
          <p:nvPr/>
        </p:nvSpPr>
        <p:spPr bwMode="auto">
          <a:xfrm>
            <a:off x="186431" y="153888"/>
            <a:ext cx="11452195" cy="659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0632" tIns="457056" rIns="622104" bIns="177744" numCol="1" anchor="ctr" anchorCtr="0" compatLnSpc="1">
            <a:prstTxWarp prst="textNoShape">
              <a:avLst/>
            </a:prstTxWarp>
            <a:spAutoFit/>
          </a:bodyPr>
          <a:lstStyle>
            <a:lvl1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1pPr>
            <a:lvl2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2pPr>
            <a:lvl3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3pPr>
            <a:lvl4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4pPr>
            <a:lvl5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5pPr>
            <a:lvl6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6pPr>
            <a:lvl7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7pPr>
            <a:lvl8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8pPr>
            <a:lvl9pPr eaLnBrk="0" fontAlgn="base" hangingPunct="0">
              <a:spcBef>
                <a:spcPct val="0"/>
              </a:spcBef>
              <a:spcAft>
                <a:spcPct val="0"/>
              </a:spcAft>
              <a:tabLst>
                <a:tab pos="1006475" algn="l"/>
                <a:tab pos="100806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tabLst>
                <a:tab pos="1006475" algn="l"/>
                <a:tab pos="1008063" algn="l"/>
              </a:tabLst>
            </a:pPr>
            <a:r>
              <a:rPr kumimoji="0" lang="en-US" altLang="en-US" sz="4000" b="1" i="0" u="none" strike="noStrike" cap="none" normalizeH="0" baseline="0" dirty="0">
                <a:ln>
                  <a:noFill/>
                </a:ln>
                <a:solidFill>
                  <a:schemeClr val="tx1"/>
                </a:solidFill>
                <a:effectLst/>
                <a:latin typeface="+mn-lt"/>
                <a:ea typeface="Calibri" panose="020F0502020204030204" pitchFamily="34" charset="0"/>
              </a:rPr>
              <a:t>Before and while Embarking or Disembarking</a:t>
            </a:r>
            <a:r>
              <a:rPr kumimoji="0" lang="en-US" altLang="en-US" b="1" i="0" u="none" strike="noStrike" cap="none" normalizeH="0" baseline="0" dirty="0">
                <a:ln>
                  <a:noFill/>
                </a:ln>
                <a:solidFill>
                  <a:schemeClr val="tx1"/>
                </a:solidFill>
                <a:effectLst/>
                <a:latin typeface="+mn-lt"/>
                <a:ea typeface="Calibri" panose="020F0502020204030204" pitchFamily="34" charset="0"/>
              </a:rPr>
              <a:t>:</a:t>
            </a:r>
            <a:endParaRPr kumimoji="0" lang="en-US" altLang="en-US" b="1" i="0" u="none" strike="noStrike" cap="none" normalizeH="0" baseline="0" dirty="0">
              <a:ln>
                <a:noFill/>
              </a:ln>
              <a:solidFill>
                <a:schemeClr val="tx1"/>
              </a:solidFill>
              <a:effectLst/>
              <a:latin typeface="+mn-lt"/>
            </a:endParaRP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endParaRPr kumimoji="0" lang="en-US" altLang="en-US" sz="2000" b="0" i="0" u="none" strike="noStrike" cap="none" normalizeH="0" baseline="0" dirty="0">
              <a:ln>
                <a:noFill/>
              </a:ln>
              <a:solidFill>
                <a:schemeClr val="tx1"/>
              </a:solidFill>
              <a:effectLst/>
              <a:latin typeface="+mn-lt"/>
              <a:ea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Put on PPE prior to boarding vessel.</a:t>
            </a:r>
            <a:endParaRPr kumimoji="0" lang="en-US" altLang="en-US" sz="2000" b="0" i="0" u="none" strike="noStrike" cap="none" normalizeH="0" baseline="0" dirty="0">
              <a:ln>
                <a:noFill/>
              </a:ln>
              <a:solidFill>
                <a:schemeClr val="tx1"/>
              </a:solidFill>
              <a:effectLst/>
              <a:latin typeface="+mn-lt"/>
            </a:endParaRP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r>
              <a:rPr kumimoji="0" lang="en-US" altLang="en-US" sz="2000" b="1" i="1" u="sng" strike="noStrike" cap="none" normalizeH="0" baseline="0" dirty="0">
                <a:ln>
                  <a:noFill/>
                </a:ln>
                <a:effectLst/>
                <a:latin typeface="+mn-lt"/>
                <a:ea typeface="Calibri" panose="020F0502020204030204" pitchFamily="34" charset="0"/>
              </a:rPr>
              <a:t>Always</a:t>
            </a:r>
            <a:r>
              <a:rPr kumimoji="0" lang="en-US" altLang="en-US" sz="2000" b="0" i="0" u="none" strike="noStrike" cap="none" normalizeH="0" baseline="0" dirty="0">
                <a:ln>
                  <a:noFill/>
                </a:ln>
                <a:effectLst/>
                <a:latin typeface="+mn-lt"/>
                <a:ea typeface="Calibri" panose="020F0502020204030204" pitchFamily="34" charset="0"/>
              </a:rPr>
              <a:t> use designated transfer location.</a:t>
            </a:r>
            <a:endParaRPr kumimoji="0" lang="en-US" altLang="en-US" sz="2000" b="0" i="0" u="none" strike="noStrike" cap="none" normalizeH="0" baseline="0" dirty="0">
              <a:ln>
                <a:noFill/>
              </a:ln>
              <a:effectLst/>
              <a:latin typeface="+mn-lt"/>
            </a:endParaRP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r>
              <a:rPr kumimoji="0" lang="en-US" altLang="en-US" sz="2000" b="1" i="1" u="sng" strike="noStrike" cap="none" normalizeH="0" baseline="0" dirty="0">
                <a:ln>
                  <a:noFill/>
                </a:ln>
                <a:effectLst/>
                <a:latin typeface="+mn-lt"/>
                <a:ea typeface="Calibri" panose="020F0502020204030204" pitchFamily="34" charset="0"/>
              </a:rPr>
              <a:t>Do not</a:t>
            </a:r>
            <a:r>
              <a:rPr kumimoji="0" lang="en-US" altLang="en-US" sz="2000" b="0" i="0" u="none" strike="noStrike" cap="none" normalizeH="0" baseline="0" dirty="0">
                <a:ln>
                  <a:noFill/>
                </a:ln>
                <a:effectLst/>
                <a:latin typeface="+mn-lt"/>
                <a:ea typeface="Calibri" panose="020F0502020204030204" pitchFamily="34" charset="0"/>
              </a:rPr>
              <a:t> jump from one height to another when moving from one vessel to another.</a:t>
            </a:r>
            <a:endParaRPr kumimoji="0" lang="en-US" altLang="en-US" sz="2000" b="0" i="0" u="none" strike="noStrike" cap="none" normalizeH="0" baseline="0" dirty="0">
              <a:ln>
                <a:noFill/>
              </a:ln>
              <a:effectLst/>
              <a:latin typeface="+mn-lt"/>
            </a:endParaRP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Know your path of travel and keep hands free</a:t>
            </a:r>
            <a:endParaRPr kumimoji="0" lang="en-US" altLang="en-US" sz="2000" b="0" i="0" u="none" strike="noStrike" cap="none" normalizeH="0" baseline="0" dirty="0">
              <a:ln>
                <a:noFill/>
              </a:ln>
              <a:solidFill>
                <a:schemeClr val="tx1"/>
              </a:solidFill>
              <a:effectLst/>
              <a:latin typeface="+mn-lt"/>
            </a:endParaRP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Keep hands clear of doorway / hatch cover frame pinch points</a:t>
            </a:r>
            <a:endParaRPr kumimoji="0" lang="en-US" altLang="en-US" sz="2000" b="0" i="0" u="none" strike="noStrike" cap="none" normalizeH="0" baseline="0" dirty="0">
              <a:ln>
                <a:noFill/>
              </a:ln>
              <a:solidFill>
                <a:schemeClr val="tx1"/>
              </a:solidFill>
              <a:effectLst/>
              <a:latin typeface="+mn-lt"/>
            </a:endParaRP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Take orders from and direct communication to Person In Charge of vessel</a:t>
            </a: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endParaRPr lang="en-US" altLang="en-US" sz="2000" dirty="0">
              <a:latin typeface="+mn-lt"/>
              <a:ea typeface="Calibri" panose="020F0502020204030204" pitchFamily="34" charset="0"/>
            </a:endParaRPr>
          </a:p>
          <a:p>
            <a:pPr lvl="1" algn="just" defTabSz="914400">
              <a:buFontTx/>
              <a:buChar char="•"/>
              <a:tabLst>
                <a:tab pos="1006475"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Remain seated until Captain secures vessel or gives instruction to get up or disembark.</a:t>
            </a:r>
            <a:endParaRPr kumimoji="0" lang="en-US" altLang="en-US" sz="2000" b="0" i="0" u="none" strike="noStrike" cap="none" normalizeH="0" baseline="0" dirty="0">
              <a:ln>
                <a:noFill/>
              </a:ln>
              <a:solidFill>
                <a:schemeClr val="tx1"/>
              </a:solidFill>
              <a:effectLst/>
              <a:latin typeface="+mn-lt"/>
            </a:endParaRPr>
          </a:p>
          <a:p>
            <a:pPr lvl="1" algn="just" defTabSz="914400">
              <a:buFontTx/>
              <a:buChar char="•"/>
              <a:tabLst>
                <a:tab pos="1006475"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Ensure gangway is secure and that path of travel is clear of obstructions before beginning transfer.</a:t>
            </a:r>
            <a:endParaRPr kumimoji="0" lang="en-US" altLang="en-US" sz="2000" b="0" i="0" u="none" strike="noStrike" cap="none" normalizeH="0" baseline="0" dirty="0">
              <a:ln>
                <a:noFill/>
              </a:ln>
              <a:solidFill>
                <a:schemeClr val="tx1"/>
              </a:solidFill>
              <a:effectLst/>
              <a:latin typeface="+mn-lt"/>
            </a:endParaRPr>
          </a:p>
          <a:p>
            <a:pPr lvl="1" algn="just" defTabSz="914400">
              <a:buFontTx/>
              <a:buChar char="•"/>
              <a:tabLst>
                <a:tab pos="1006475"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When going aboard:</a:t>
            </a:r>
            <a:endParaRPr kumimoji="0" lang="en-US" altLang="en-US" sz="2000" b="0" i="0" u="none" strike="noStrike" cap="none" normalizeH="0" baseline="0" dirty="0">
              <a:ln>
                <a:noFill/>
              </a:ln>
              <a:solidFill>
                <a:schemeClr val="tx1"/>
              </a:solidFill>
              <a:effectLst/>
              <a:latin typeface="+mn-lt"/>
            </a:endParaRPr>
          </a:p>
          <a:p>
            <a:pPr lvl="2" algn="just" defTabSz="914400">
              <a:buSzPct val="100000"/>
              <a:buFontTx/>
              <a:buAutoNum type="arabicPeriod"/>
              <a:tabLst>
                <a:tab pos="1006475"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Stay out of Line of Fire (snap back) zone when lines are under tension.</a:t>
            </a:r>
            <a:endParaRPr kumimoji="0" lang="en-US" altLang="en-US" sz="2000" b="0" i="0" u="none" strike="noStrike" cap="none" normalizeH="0" baseline="0" dirty="0">
              <a:ln>
                <a:noFill/>
              </a:ln>
              <a:solidFill>
                <a:schemeClr val="tx1"/>
              </a:solidFill>
              <a:effectLst/>
              <a:latin typeface="+mn-lt"/>
            </a:endParaRPr>
          </a:p>
          <a:p>
            <a:pPr lvl="2" algn="just" defTabSz="914400">
              <a:buSzPct val="100000"/>
              <a:buFontTx/>
              <a:buAutoNum type="arabicPeriod"/>
              <a:tabLst>
                <a:tab pos="1006475"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Walk around winch cables</a:t>
            </a:r>
            <a:endParaRPr kumimoji="0" lang="en-US" altLang="en-US" sz="2000" b="0" i="0" u="none" strike="noStrike" cap="none" normalizeH="0" baseline="0" dirty="0">
              <a:ln>
                <a:noFill/>
              </a:ln>
              <a:solidFill>
                <a:schemeClr val="tx1"/>
              </a:solidFill>
              <a:effectLst/>
              <a:latin typeface="+mn-lt"/>
            </a:endParaRPr>
          </a:p>
          <a:p>
            <a:pPr lvl="2" algn="just" defTabSz="914400">
              <a:buSzPct val="100000"/>
              <a:buFontTx/>
              <a:buAutoNum type="arabicPeriod"/>
              <a:tabLst>
                <a:tab pos="1006475" algn="l"/>
              </a:tabLst>
            </a:pPr>
            <a:r>
              <a:rPr kumimoji="0" lang="en-US" altLang="en-US" sz="2000" b="0" i="0" u="none" strike="noStrike" cap="none" normalizeH="0" baseline="0" dirty="0">
                <a:ln>
                  <a:noFill/>
                </a:ln>
                <a:solidFill>
                  <a:schemeClr val="tx1"/>
                </a:solidFill>
                <a:effectLst/>
                <a:latin typeface="+mn-lt"/>
                <a:ea typeface="Calibri" panose="020F0502020204030204" pitchFamily="34" charset="0"/>
              </a:rPr>
              <a:t>Hand off packages, backpacks, and carry-ons before attempting a transfer.</a:t>
            </a:r>
            <a:endParaRPr kumimoji="0" lang="en-US" altLang="en-US" sz="2000" b="0" i="0" u="none" strike="noStrike" cap="none" normalizeH="0" baseline="0" dirty="0">
              <a:ln>
                <a:noFill/>
              </a:ln>
              <a:solidFill>
                <a:schemeClr val="tx1"/>
              </a:solidFill>
              <a:effectLst/>
              <a:latin typeface="+mn-lt"/>
            </a:endParaRPr>
          </a:p>
          <a:p>
            <a:pPr marL="457200" marR="0" lvl="1" indent="0" algn="l" defTabSz="914400" rtl="0" eaLnBrk="0" fontAlgn="base" latinLnBrk="0" hangingPunct="0">
              <a:lnSpc>
                <a:spcPct val="100000"/>
              </a:lnSpc>
              <a:spcBef>
                <a:spcPct val="0"/>
              </a:spcBef>
              <a:spcAft>
                <a:spcPct val="0"/>
              </a:spcAft>
              <a:buClrTx/>
              <a:buSzPct val="100000"/>
              <a:buFontTx/>
              <a:buAutoNum type="arabicPeriod"/>
              <a:tabLst>
                <a:tab pos="1006475" algn="l"/>
                <a:tab pos="1008063" algn="l"/>
              </a:tabLst>
            </a:pPr>
            <a:endParaRPr kumimoji="0" lang="en-US" altLang="en-US" b="0" i="0" u="none" strike="noStrike" cap="none" normalizeH="0" baseline="0" dirty="0">
              <a:ln>
                <a:noFill/>
              </a:ln>
              <a:solidFill>
                <a:schemeClr val="tx1"/>
              </a:solidFill>
              <a:effectLst/>
              <a:latin typeface="+mn-l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06475" algn="l"/>
                <a:tab pos="1008063" algn="l"/>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2063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US" dirty="0"/>
              <a:t>Marine Construction</a:t>
            </a:r>
          </a:p>
        </p:txBody>
      </p:sp>
      <p:graphicFrame>
        <p:nvGraphicFramePr>
          <p:cNvPr id="9" name="Content Placeholder 4" descr="hexagon timeline SmartArt&#10;">
            <a:extLst>
              <a:ext uri="{FF2B5EF4-FFF2-40B4-BE49-F238E27FC236}">
                <a16:creationId xmlns:a16="http://schemas.microsoft.com/office/drawing/2014/main" id="{CDAA796B-5E0C-4784-AC0C-18E4FB5F19E6}"/>
              </a:ext>
            </a:extLst>
          </p:cNvPr>
          <p:cNvGraphicFramePr>
            <a:graphicFrameLocks noGrp="1"/>
          </p:cNvGraphicFramePr>
          <p:nvPr>
            <p:ph idx="1"/>
            <p:extLst>
              <p:ext uri="{D42A27DB-BD31-4B8C-83A1-F6EECF244321}">
                <p14:modId xmlns:p14="http://schemas.microsoft.com/office/powerpoint/2010/main" val="485746433"/>
              </p:ext>
            </p:extLst>
          </p:nvPr>
        </p:nvGraphicFramePr>
        <p:xfrm>
          <a:off x="1120000" y="1825625"/>
          <a:ext cx="49760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43952477-9B72-45D9-A26F-E5996974FB58}"/>
              </a:ext>
            </a:extLst>
          </p:cNvPr>
          <p:cNvSpPr txBox="1"/>
          <p:nvPr/>
        </p:nvSpPr>
        <p:spPr>
          <a:xfrm>
            <a:off x="648749" y="1690688"/>
            <a:ext cx="7164896" cy="4431983"/>
          </a:xfrm>
          <a:prstGeom prst="rect">
            <a:avLst/>
          </a:prstGeom>
          <a:noFill/>
        </p:spPr>
        <p:txBody>
          <a:bodyPr wrap="square" rtlCol="0">
            <a:spAutoFit/>
          </a:bodyPr>
          <a:lstStyle/>
          <a:p>
            <a:r>
              <a:rPr lang="en-US" sz="2400" dirty="0">
                <a:effectLst/>
                <a:ea typeface="Calibri" panose="020F0502020204030204" pitchFamily="34" charset="0"/>
                <a:cs typeface="Calibri" panose="020F0502020204030204" pitchFamily="34" charset="0"/>
              </a:rPr>
              <a:t>Due to the specialized nature and location of our work, gangway &amp; walkway systems are critical to the safety of our employees, subcontractors, inspectors, and visitors as well as to the efficiency of building our jobs. With barges and gangways in constant motion on the water due to changing tides, listing of barges, vessel traffic and current, the selection, installation and maintenance of gangway systems is essential when providing safe access to and from barges, and to other work areas on the water including but not limited to false work members and waterfront structures.</a:t>
            </a:r>
            <a:endParaRPr lang="en-US" sz="2400" dirty="0">
              <a:effectLst/>
              <a:ea typeface="Calibri" panose="020F0502020204030204" pitchFamily="34" charset="0"/>
              <a:cs typeface="Times New Roman" panose="02020603050405020304" pitchFamily="18" charset="0"/>
            </a:endParaRPr>
          </a:p>
          <a:p>
            <a:endParaRPr lang="en-US" dirty="0"/>
          </a:p>
        </p:txBody>
      </p:sp>
      <p:pic>
        <p:nvPicPr>
          <p:cNvPr id="7" name="Picture 6" descr="A picture containing text&#10;&#10;Description automatically generated">
            <a:extLst>
              <a:ext uri="{FF2B5EF4-FFF2-40B4-BE49-F238E27FC236}">
                <a16:creationId xmlns:a16="http://schemas.microsoft.com/office/drawing/2014/main" id="{31FB2E10-93A2-480E-A77C-58872D4DAB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616747" y="1706634"/>
            <a:ext cx="4592973" cy="3444731"/>
          </a:xfrm>
          <a:prstGeom prst="rect">
            <a:avLst/>
          </a:prstGeom>
        </p:spPr>
      </p:pic>
    </p:spTree>
    <p:extLst>
      <p:ext uri="{BB962C8B-B14F-4D97-AF65-F5344CB8AC3E}">
        <p14:creationId xmlns:p14="http://schemas.microsoft.com/office/powerpoint/2010/main" val="2692957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11A7BD-82A7-4870-ACE4-DA9B877115EF}"/>
              </a:ext>
            </a:extLst>
          </p:cNvPr>
          <p:cNvSpPr txBox="1"/>
          <p:nvPr/>
        </p:nvSpPr>
        <p:spPr>
          <a:xfrm>
            <a:off x="1269506" y="1545117"/>
            <a:ext cx="9641149" cy="332398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dirty="0"/>
              <a:t>When boarding a vessel or moving from a vessel onto land, be sure the boat is positioned near a handrail you can reach while doing so.  </a:t>
            </a:r>
          </a:p>
          <a:p>
            <a:pPr marL="457200" indent="-457200">
              <a:buFont typeface="Arial" panose="020B0604020202020204" pitchFamily="34" charset="0"/>
              <a:buChar char="•"/>
            </a:pPr>
            <a:r>
              <a:rPr lang="en-US" sz="3200" dirty="0"/>
              <a:t>Be sure you have the</a:t>
            </a:r>
            <a:r>
              <a:rPr lang="en-US" sz="3200" i="1" dirty="0"/>
              <a:t> OK</a:t>
            </a:r>
            <a:r>
              <a:rPr lang="en-US" sz="3200" dirty="0"/>
              <a:t> from the Captain </a:t>
            </a:r>
          </a:p>
          <a:p>
            <a:pPr marL="457200" indent="-457200">
              <a:buFont typeface="Arial" panose="020B0604020202020204" pitchFamily="34" charset="0"/>
              <a:buChar char="•"/>
            </a:pPr>
            <a:r>
              <a:rPr lang="en-US" sz="3200" dirty="0"/>
              <a:t>Be sure the vessel is secured before loading or unloading</a:t>
            </a:r>
          </a:p>
          <a:p>
            <a:endParaRPr lang="en-US" dirty="0"/>
          </a:p>
        </p:txBody>
      </p:sp>
    </p:spTree>
    <p:extLst>
      <p:ext uri="{BB962C8B-B14F-4D97-AF65-F5344CB8AC3E}">
        <p14:creationId xmlns:p14="http://schemas.microsoft.com/office/powerpoint/2010/main" val="210991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E983-86DF-41BE-AF2A-3CF78F93EBB6}"/>
              </a:ext>
            </a:extLst>
          </p:cNvPr>
          <p:cNvSpPr>
            <a:spLocks noGrp="1"/>
          </p:cNvSpPr>
          <p:nvPr>
            <p:ph type="title"/>
          </p:nvPr>
        </p:nvSpPr>
        <p:spPr>
          <a:xfrm>
            <a:off x="672353" y="2477433"/>
            <a:ext cx="5957047" cy="1325563"/>
          </a:xfrm>
        </p:spPr>
        <p:txBody>
          <a:bodyPr vert="horz" wrap="none" lIns="91440" tIns="45720" rIns="91440" bIns="45720" rtlCol="0" anchor="t">
            <a:normAutofit fontScale="90000"/>
          </a:bodyPr>
          <a:lstStyle/>
          <a:p>
            <a:pPr algn="r"/>
            <a:r>
              <a:rPr lang="en-US" sz="96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GANGWAYS</a:t>
            </a:r>
          </a:p>
        </p:txBody>
      </p:sp>
      <p:graphicFrame>
        <p:nvGraphicFramePr>
          <p:cNvPr id="5" name="Content Placeholder 4">
            <a:extLst>
              <a:ext uri="{FF2B5EF4-FFF2-40B4-BE49-F238E27FC236}">
                <a16:creationId xmlns:a16="http://schemas.microsoft.com/office/drawing/2014/main" id="{70F34079-5CEF-4AEE-A032-1F2D4DD967C9}"/>
              </a:ext>
            </a:extLst>
          </p:cNvPr>
          <p:cNvGraphicFramePr>
            <a:graphicFrameLocks noGrp="1" noChangeAspect="1"/>
          </p:cNvGraphicFramePr>
          <p:nvPr>
            <p:ph idx="1"/>
            <p:extLst>
              <p:ext uri="{D42A27DB-BD31-4B8C-83A1-F6EECF244321}">
                <p14:modId xmlns:p14="http://schemas.microsoft.com/office/powerpoint/2010/main" val="4108950549"/>
              </p:ext>
            </p:extLst>
          </p:nvPr>
        </p:nvGraphicFramePr>
        <p:xfrm>
          <a:off x="7494494" y="1107981"/>
          <a:ext cx="3196991" cy="4351338"/>
        </p:xfrm>
        <a:graphic>
          <a:graphicData uri="http://schemas.openxmlformats.org/presentationml/2006/ole">
            <mc:AlternateContent xmlns:mc="http://schemas.openxmlformats.org/markup-compatibility/2006">
              <mc:Choice xmlns:v="urn:schemas-microsoft-com:vml" Requires="v">
                <p:oleObj name="Acrobat Document" r:id="rId3" imgW="31089600" imgH="23317083" progId="AcroExch.Document.DC">
                  <p:embed/>
                </p:oleObj>
              </mc:Choice>
              <mc:Fallback>
                <p:oleObj name="Acrobat Document" r:id="rId3" imgW="31089600" imgH="23317083" progId="AcroExch.Document.DC">
                  <p:embed/>
                  <p:pic>
                    <p:nvPicPr>
                      <p:cNvPr id="0" name=""/>
                      <p:cNvPicPr/>
                      <p:nvPr/>
                    </p:nvPicPr>
                    <p:blipFill>
                      <a:blip r:embed="rId4">
                        <a:lum bright="20000" contrast="40000"/>
                      </a:blip>
                      <a:stretch>
                        <a:fillRect/>
                      </a:stretch>
                    </p:blipFill>
                    <p:spPr>
                      <a:xfrm>
                        <a:off x="7494494" y="1107981"/>
                        <a:ext cx="3196991" cy="4351338"/>
                      </a:xfrm>
                      <a:prstGeom prst="rect">
                        <a:avLst/>
                      </a:prstGeom>
                    </p:spPr>
                  </p:pic>
                </p:oleObj>
              </mc:Fallback>
            </mc:AlternateContent>
          </a:graphicData>
        </a:graphic>
      </p:graphicFrame>
    </p:spTree>
    <p:extLst>
      <p:ext uri="{BB962C8B-B14F-4D97-AF65-F5344CB8AC3E}">
        <p14:creationId xmlns:p14="http://schemas.microsoft.com/office/powerpoint/2010/main" val="65495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E7AB-FEEF-418C-B0DC-90C87485028C}"/>
              </a:ext>
            </a:extLst>
          </p:cNvPr>
          <p:cNvSpPr>
            <a:spLocks noGrp="1"/>
          </p:cNvSpPr>
          <p:nvPr>
            <p:ph type="title"/>
          </p:nvPr>
        </p:nvSpPr>
        <p:spPr>
          <a:xfrm>
            <a:off x="1538868" y="365125"/>
            <a:ext cx="9656956" cy="1325563"/>
          </a:xfrm>
        </p:spPr>
        <p:txBody>
          <a:bodyPr>
            <a:normAutofit/>
          </a:bodyPr>
          <a:lstStyle/>
          <a:p>
            <a:pPr algn="ctr"/>
            <a:r>
              <a:rPr lang="en-US" sz="2400" b="1" i="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employer must provide, and ensure each employee uses, a safe means of access and egress to and from walking-working surfaces. </a:t>
            </a:r>
            <a:r>
              <a:rPr lang="en-US" sz="2400" b="1" i="1"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1910.22(c)</a:t>
            </a:r>
            <a:br>
              <a:rPr lang="en-US" sz="2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2400" b="1" i="1" dirty="0">
              <a:solidFill>
                <a:schemeClr val="tx1"/>
              </a:solidFill>
            </a:endParaRPr>
          </a:p>
        </p:txBody>
      </p:sp>
      <p:sp>
        <p:nvSpPr>
          <p:cNvPr id="3" name="Content Placeholder 2">
            <a:extLst>
              <a:ext uri="{FF2B5EF4-FFF2-40B4-BE49-F238E27FC236}">
                <a16:creationId xmlns:a16="http://schemas.microsoft.com/office/drawing/2014/main" id="{C1E35628-DBE6-4BBE-85CC-25E37B18A435}"/>
              </a:ext>
            </a:extLst>
          </p:cNvPr>
          <p:cNvSpPr>
            <a:spLocks noGrp="1"/>
          </p:cNvSpPr>
          <p:nvPr>
            <p:ph idx="1"/>
          </p:nvPr>
        </p:nvSpPr>
        <p:spPr>
          <a:xfrm>
            <a:off x="1120000" y="1825625"/>
            <a:ext cx="10233800" cy="3115491"/>
          </a:xfrm>
        </p:spPr>
        <p:txBody>
          <a:bodyPr>
            <a:normAutofit/>
          </a:bodyPr>
          <a:lstStyle/>
          <a:p>
            <a:pPr marL="457200" lvl="1" indent="0">
              <a:buNone/>
            </a:pPr>
            <a:r>
              <a:rPr lang="en-US" sz="2800" dirty="0"/>
              <a:t>In providing a safe place of work, one must not overlook the importance of providing and maintaining safe access to and egress from the work areas. Very often, a risk assessment or Job Hazard Analysis (JHA)  is critical during the planning stage with all the details put down methodically in a work plan process – size of gangways, float stages, ladders, stairways and steps, ramps, etc.</a:t>
            </a:r>
          </a:p>
        </p:txBody>
      </p:sp>
    </p:spTree>
    <p:extLst>
      <p:ext uri="{BB962C8B-B14F-4D97-AF65-F5344CB8AC3E}">
        <p14:creationId xmlns:p14="http://schemas.microsoft.com/office/powerpoint/2010/main" val="90596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6D557E-B83D-4071-9ACC-FBE486405706}"/>
              </a:ext>
            </a:extLst>
          </p:cNvPr>
          <p:cNvSpPr txBox="1"/>
          <p:nvPr/>
        </p:nvSpPr>
        <p:spPr>
          <a:xfrm>
            <a:off x="1091953" y="568171"/>
            <a:ext cx="9676661" cy="5293757"/>
          </a:xfrm>
          <a:prstGeom prst="rect">
            <a:avLst/>
          </a:prstGeom>
          <a:noFill/>
        </p:spPr>
        <p:txBody>
          <a:bodyPr wrap="square" rtlCol="0">
            <a:spAutoFit/>
          </a:bodyPr>
          <a:lstStyle/>
          <a:p>
            <a:r>
              <a:rPr lang="en-US" sz="3200" dirty="0"/>
              <a:t>Accessing a Barge can raise some unique challenges, not only because of the constant motion and the  changing tides.</a:t>
            </a:r>
          </a:p>
          <a:p>
            <a:endParaRPr lang="en-US" sz="3200" dirty="0"/>
          </a:p>
          <a:p>
            <a:pPr marL="914400" lvl="1" indent="-457200">
              <a:buFont typeface="Arial" panose="020B0604020202020204" pitchFamily="34" charset="0"/>
              <a:buChar char="•"/>
            </a:pPr>
            <a:r>
              <a:rPr lang="en-US" sz="3200" dirty="0"/>
              <a:t>Barge access can become difficult due to deck configuration</a:t>
            </a:r>
          </a:p>
          <a:p>
            <a:pPr marL="914400" lvl="1" indent="-457200">
              <a:buFont typeface="Arial" panose="020B0604020202020204" pitchFamily="34" charset="0"/>
              <a:buChar char="•"/>
            </a:pPr>
            <a:r>
              <a:rPr lang="en-US" sz="3200" dirty="0"/>
              <a:t>Materials and Equipment on the Barge</a:t>
            </a:r>
          </a:p>
          <a:p>
            <a:pPr marL="914400" lvl="1" indent="-457200">
              <a:buFont typeface="Arial" panose="020B0604020202020204" pitchFamily="34" charset="0"/>
              <a:buChar char="•"/>
            </a:pPr>
            <a:r>
              <a:rPr lang="en-US" sz="3200" dirty="0"/>
              <a:t>Operational space for loading and unloading materials</a:t>
            </a:r>
          </a:p>
          <a:p>
            <a:pPr marL="914400" lvl="1" indent="-457200">
              <a:buFont typeface="Arial" panose="020B0604020202020204" pitchFamily="34" charset="0"/>
              <a:buChar char="•"/>
            </a:pPr>
            <a:r>
              <a:rPr lang="en-US" sz="3200" dirty="0"/>
              <a:t>Working Area</a:t>
            </a:r>
          </a:p>
          <a:p>
            <a:endParaRPr lang="en-US" dirty="0"/>
          </a:p>
        </p:txBody>
      </p:sp>
    </p:spTree>
    <p:extLst>
      <p:ext uri="{BB962C8B-B14F-4D97-AF65-F5344CB8AC3E}">
        <p14:creationId xmlns:p14="http://schemas.microsoft.com/office/powerpoint/2010/main" val="141438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BE7F-F640-49DD-9CDD-B435F08E5D55}"/>
              </a:ext>
            </a:extLst>
          </p:cNvPr>
          <p:cNvSpPr txBox="1"/>
          <p:nvPr/>
        </p:nvSpPr>
        <p:spPr>
          <a:xfrm>
            <a:off x="754602" y="514905"/>
            <a:ext cx="10750858" cy="5478423"/>
          </a:xfrm>
          <a:prstGeom prst="rect">
            <a:avLst/>
          </a:prstGeom>
          <a:noFill/>
        </p:spPr>
        <p:txBody>
          <a:bodyPr wrap="square" rtlCol="0">
            <a:spAutoFit/>
          </a:bodyPr>
          <a:lstStyle/>
          <a:p>
            <a:r>
              <a:rPr lang="en-US" sz="3600" dirty="0"/>
              <a:t>Transitioning from land or fixed structures to water rigs and vessels as well as float stages and others. Can cause specific hazards:</a:t>
            </a:r>
          </a:p>
          <a:p>
            <a:endParaRPr lang="en-US" sz="3600" dirty="0"/>
          </a:p>
          <a:p>
            <a:r>
              <a:rPr lang="en-US" sz="3600" dirty="0"/>
              <a:t> • </a:t>
            </a:r>
            <a:r>
              <a:rPr lang="en-US" sz="3400" dirty="0"/>
              <a:t>Involve ladders, gangways and temporary platforms or falsework. </a:t>
            </a:r>
          </a:p>
          <a:p>
            <a:r>
              <a:rPr lang="en-US" sz="3400" dirty="0"/>
              <a:t>• Performing tasks near the edge of barges with obstructed areas or stored energy such as hydraulic hoses </a:t>
            </a:r>
          </a:p>
          <a:p>
            <a:r>
              <a:rPr lang="en-US" sz="3400" dirty="0"/>
              <a:t>• Others – Slip &amp; Trip (underfoot hazards), caught between and equipment struck by incidents</a:t>
            </a:r>
          </a:p>
        </p:txBody>
      </p:sp>
    </p:spTree>
    <p:extLst>
      <p:ext uri="{BB962C8B-B14F-4D97-AF65-F5344CB8AC3E}">
        <p14:creationId xmlns:p14="http://schemas.microsoft.com/office/powerpoint/2010/main" val="119474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53FC94-3D87-423E-B0C1-D7445E49825E}"/>
              </a:ext>
            </a:extLst>
          </p:cNvPr>
          <p:cNvSpPr txBox="1"/>
          <p:nvPr/>
        </p:nvSpPr>
        <p:spPr>
          <a:xfrm>
            <a:off x="1257669" y="889883"/>
            <a:ext cx="9676661" cy="5262979"/>
          </a:xfrm>
          <a:prstGeom prst="rect">
            <a:avLst/>
          </a:prstGeom>
          <a:noFill/>
        </p:spPr>
        <p:txBody>
          <a:bodyPr wrap="square" lIns="91440" tIns="45720" rIns="91440" bIns="45720" anchor="t">
            <a:spAutoFit/>
          </a:bodyPr>
          <a:lstStyle/>
          <a:p>
            <a:pPr marL="0" indent="0" algn="l">
              <a:buNone/>
            </a:pPr>
            <a:r>
              <a:rPr lang="en-US" sz="2400" b="0" i="0" dirty="0">
                <a:effectLst/>
                <a:cs typeface="Times New Roman" panose="02020603050405020304" pitchFamily="18" charset="0"/>
              </a:rPr>
              <a:t>Personnel must board vessels safely using approved boarding devices. Movement of the floating vessel can cause movement of the boarding device, thus increasing the possibility of workers falling or being injured by a moving device.</a:t>
            </a:r>
          </a:p>
          <a:p>
            <a:pPr marL="0" indent="0" algn="l">
              <a:buNone/>
            </a:pPr>
            <a:endParaRPr lang="en-US" sz="2400" b="0" i="0" dirty="0">
              <a:effectLst/>
              <a:cs typeface="Times New Roman" panose="02020603050405020304" pitchFamily="18" charset="0"/>
            </a:endParaRPr>
          </a:p>
          <a:p>
            <a:pPr marL="0" indent="0" algn="l">
              <a:buNone/>
            </a:pPr>
            <a:r>
              <a:rPr lang="en-US" sz="2400" b="1" i="0" u="sng" dirty="0">
                <a:effectLst/>
                <a:cs typeface="Times New Roman" panose="02020603050405020304" pitchFamily="18" charset="0"/>
              </a:rPr>
              <a:t>Potential Hazards</a:t>
            </a:r>
            <a:endParaRPr lang="en-US" sz="2400" b="0" i="0" u="sng" dirty="0">
              <a:effectLst/>
              <a:cs typeface="Times New Roman" panose="02020603050405020304" pitchFamily="18" charset="0"/>
            </a:endParaRPr>
          </a:p>
          <a:p>
            <a:pPr algn="l">
              <a:buFont typeface="Arial" panose="020B0604020202020204" pitchFamily="34" charset="0"/>
              <a:buChar char="•"/>
            </a:pPr>
            <a:r>
              <a:rPr lang="en-US" sz="2400" b="0" i="0" dirty="0">
                <a:effectLst/>
                <a:cs typeface="Times New Roman"/>
              </a:rPr>
              <a:t>Workers being injured when boarding a </a:t>
            </a:r>
            <a:r>
              <a:rPr lang="en-US" sz="2400" dirty="0">
                <a:cs typeface="Times New Roman"/>
              </a:rPr>
              <a:t>barge</a:t>
            </a:r>
            <a:endParaRPr lang="en-US" sz="2400" b="0" i="0">
              <a:effectLst/>
              <a:cs typeface="Times New Roman" panose="02020603050405020304" pitchFamily="18" charset="0"/>
            </a:endParaRPr>
          </a:p>
          <a:p>
            <a:pPr algn="l">
              <a:buFont typeface="Arial" panose="020B0604020202020204" pitchFamily="34" charset="0"/>
              <a:buChar char="•"/>
            </a:pPr>
            <a:r>
              <a:rPr lang="en-US" sz="2400" b="0" i="0" dirty="0">
                <a:effectLst/>
                <a:cs typeface="Times New Roman" panose="02020603050405020304" pitchFamily="18" charset="0"/>
              </a:rPr>
              <a:t>Workers falling off the gangways or ladders to a lower level or into the water</a:t>
            </a:r>
          </a:p>
          <a:p>
            <a:pPr algn="l">
              <a:buFont typeface="Arial" panose="020B0604020202020204" pitchFamily="34" charset="0"/>
              <a:buChar char="•"/>
            </a:pPr>
            <a:r>
              <a:rPr lang="en-US" sz="2400" b="0" i="0" dirty="0">
                <a:effectLst/>
                <a:cs typeface="Times New Roman" panose="02020603050405020304" pitchFamily="18" charset="0"/>
              </a:rPr>
              <a:t>Structural failure of a gangway or ladder causing the worker to fall to a lower level or into the water</a:t>
            </a:r>
          </a:p>
          <a:p>
            <a:pPr algn="l">
              <a:buFont typeface="Arial" panose="020B0604020202020204" pitchFamily="34" charset="0"/>
              <a:buChar char="•"/>
            </a:pPr>
            <a:r>
              <a:rPr lang="en-US" sz="2400" b="0" i="0" dirty="0">
                <a:effectLst/>
                <a:cs typeface="Times New Roman" panose="02020603050405020304" pitchFamily="18" charset="0"/>
              </a:rPr>
              <a:t>Movement of the gangway or ladder resulting in injuries</a:t>
            </a:r>
          </a:p>
          <a:p>
            <a:pPr algn="l">
              <a:buFont typeface="Arial" panose="020B0604020202020204" pitchFamily="34" charset="0"/>
              <a:buChar char="•"/>
            </a:pPr>
            <a:r>
              <a:rPr lang="en-US" sz="2400" b="0" i="0" dirty="0">
                <a:effectLst/>
                <a:cs typeface="Times New Roman" panose="02020603050405020304" pitchFamily="18" charset="0"/>
              </a:rPr>
              <a:t>Workers being struck by moving material or cargo loads</a:t>
            </a:r>
          </a:p>
          <a:p>
            <a:pPr>
              <a:buFont typeface="Arial" panose="020B0604020202020204" pitchFamily="34" charset="0"/>
              <a:buChar char="•"/>
            </a:pPr>
            <a:r>
              <a:rPr lang="en-US" sz="2400" dirty="0">
                <a:cs typeface="Times New Roman"/>
              </a:rPr>
              <a:t>Damaged gangway or ladder from tidal changes</a:t>
            </a:r>
            <a:endParaRPr lang="en-US" sz="2400" dirty="0">
              <a:cs typeface="Times New Roman" panose="02020603050405020304" pitchFamily="18" charset="0"/>
            </a:endParaRPr>
          </a:p>
        </p:txBody>
      </p:sp>
    </p:spTree>
    <p:extLst>
      <p:ext uri="{BB962C8B-B14F-4D97-AF65-F5344CB8AC3E}">
        <p14:creationId xmlns:p14="http://schemas.microsoft.com/office/powerpoint/2010/main" val="2675049783"/>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B9DE5CE9B9E34D8C0E470D5B626A3A" ma:contentTypeVersion="6" ma:contentTypeDescription="Create a new document." ma:contentTypeScope="" ma:versionID="b15a94bf5997b7d6f561829966eee7b7">
  <xsd:schema xmlns:xsd="http://www.w3.org/2001/XMLSchema" xmlns:xs="http://www.w3.org/2001/XMLSchema" xmlns:p="http://schemas.microsoft.com/office/2006/metadata/properties" xmlns:ns2="3dfd9476-64c1-4e23-8bd9-a81ba7cfc79d" targetNamespace="http://schemas.microsoft.com/office/2006/metadata/properties" ma:root="true" ma:fieldsID="73026e40c8cd8fa61bbf94fbd127998f" ns2:_="">
    <xsd:import namespace="3dfd9476-64c1-4e23-8bd9-a81ba7cfc7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fd9476-64c1-4e23-8bd9-a81ba7cfc7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F23494-F630-4E01-81EA-AA2F2975971E}">
  <ds:schemaRef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3dfd9476-64c1-4e23-8bd9-a81ba7cfc79d"/>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0D0C83F-4328-462E-BBBD-BE9502C5F7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fd9476-64c1-4e23-8bd9-a81ba7cfc7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6CE1C2-24FF-4125-B61C-AD39973FCD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Depth design</Template>
  <TotalTime>624</TotalTime>
  <Words>2080</Words>
  <Application>Microsoft Office PowerPoint</Application>
  <PresentationFormat>Widescreen</PresentationFormat>
  <Paragraphs>117</Paragraphs>
  <Slides>40</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Aptos</vt:lpstr>
      <vt:lpstr>Arial</vt:lpstr>
      <vt:lpstr>Calibri</vt:lpstr>
      <vt:lpstr>Corbel</vt:lpstr>
      <vt:lpstr>Helvetica</vt:lpstr>
      <vt:lpstr>Times New Roman</vt:lpstr>
      <vt:lpstr>Depth</vt:lpstr>
      <vt:lpstr>Acrobat Document</vt:lpstr>
      <vt:lpstr>PowerPoint Presentation</vt:lpstr>
      <vt:lpstr>Barge Access</vt:lpstr>
      <vt:lpstr>PowerPoint Presentation</vt:lpstr>
      <vt:lpstr>Marine Construction</vt:lpstr>
      <vt:lpstr>GANGWAYS</vt:lpstr>
      <vt:lpstr>The employer must provide, and ensure each employee uses, a safe means of access and egress to and from walking-working surfaces. 1910.22(c) </vt:lpstr>
      <vt:lpstr>PowerPoint Presentation</vt:lpstr>
      <vt:lpstr>PowerPoint Presentation</vt:lpstr>
      <vt:lpstr>PowerPoint Presentation</vt:lpstr>
      <vt:lpstr> OSHA 1926 Does Not Address Gangways or Barge Access.. …. When employees cannot step safely to or from the wharf and a float, barge, or river towboat, either a ramp meeting the requirements of paragraph (a) of this section or a safe walkway meeting the requirements of § 1918.22(f) shall be provided. When a ramp or walkway cannot be used, a straight ladder meeting the requirements of § 1918.24 and extending at least three feet (.91 m) above the upper landing surface and adequately secured or held against shifting or slipping shall be provided. When neither a walkway nor a straight ladder can be used, a Jacob's ladder meeting the requirements of § 1918.23 shall be provided. Exception: For barges operating on the Mississippi River System, where the employer shows that these requirements cannot reasonably be met due to local conditions, other safe means of access shall be provided. 1918.26(b) </vt:lpstr>
      <vt:lpstr>PowerPoint Presentation</vt:lpstr>
      <vt:lpstr>PowerPoint Presentation</vt:lpstr>
      <vt:lpstr>PowerPoint Presentation</vt:lpstr>
      <vt:lpstr>  </vt:lpstr>
      <vt:lpstr>No ramp, gangway or walkway shall be inclined more than 30 degrees above the horizontal.  Plan for tidal changes and barge unloading activities when selecting gangway sizes </vt:lpstr>
      <vt:lpstr>PowerPoint Presentation</vt:lpstr>
      <vt:lpstr>Gangways should be secured to the structure they are providing access to. This typically involves securing the top end of the gangway at all times while in use. Rising and falling tides can cause gangways to shift making them unsafe. Monitor walkways frequently and make adjustments as needed to ensure a minimum of 6” bearing is maintained and/or secured from accidental displacement. Gangway rollers or similar should be installed to the non-secured end of the gangway frame to allow the gangway to move freely as the tide conditions fluctuate.</vt:lpstr>
      <vt:lpstr>PowerPoint Presentation</vt:lpstr>
      <vt:lpstr>PowerPoint Presentation</vt:lpstr>
      <vt:lpstr>PowerPoint Presentation</vt:lpstr>
      <vt:lpstr>PowerPoint Presentation</vt:lpstr>
      <vt:lpstr>PowerPoint Presentation</vt:lpstr>
      <vt:lpstr> If change in elevation is greater than 19” a walkway, step, ramp, gangway must be installed</vt:lpstr>
      <vt:lpstr>   If the foot of a gangway is more than one foot  away from the edge of the apron, the space between them shall be bridged by a firm walkway equipped with a hand rail with a minimum height of approximately 33 incheswith midrails on both sides.    </vt:lpstr>
      <vt:lpstr>Ensure each person accessing a gangway and  barge/tug has been trained on your companies MOB Procedure, Appropriate PPE including proper donning and doffing, and the required Life Saving Equipment</vt:lpstr>
      <vt:lpstr>If a gangway is not practicable, a straight ladder meeting OSHA Requirements, that extends at least 36 inches above the upper landing surface and is secured against shifting or slipping shall be provided.   Ladders shall extend 3’+ above the  upper landing and be secured from displacement </vt:lpstr>
      <vt:lpstr>Ladders are inspected before initial use in each work shift, and more frequently as necessary, to identify any visible defects that could cause employee injury  Wooden ladders are not coated with any material that may obscure structural defects </vt:lpstr>
      <vt:lpstr>A bulwark ladder should be utilized when the top of the gangway or portable ladder rests or is level with the bulwark. It should be securely attached to the vessel to prevent movement and must be equipped with two rigidly secured handrails/stanchions </vt:lpstr>
      <vt:lpstr>Signs must be posted with PPE Requirements   </vt:lpstr>
      <vt:lpstr>Access to the barges must be limited to Authorized Personnel Only</vt:lpstr>
      <vt:lpstr>Other Options To Ensure Safe Access</vt:lpstr>
      <vt:lpstr>Boarding Ladders</vt:lpstr>
      <vt:lpstr>PowerPoint Presentation</vt:lpstr>
      <vt:lpstr>PowerPoint Presentation</vt:lpstr>
      <vt:lpstr>PowerPoint Presentation</vt:lpstr>
      <vt:lpstr>PowerPoint Presentation</vt:lpstr>
      <vt:lpstr>Boat Access Basics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Barge Access</dc:title>
  <dc:creator>Robert  Cornell Sr.</dc:creator>
  <cp:lastModifiedBy>Terry Swinson</cp:lastModifiedBy>
  <cp:revision>118</cp:revision>
  <dcterms:created xsi:type="dcterms:W3CDTF">2022-01-07T18:45:52Z</dcterms:created>
  <dcterms:modified xsi:type="dcterms:W3CDTF">2024-02-20T16:07:12Z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0x010100BDB9DE5CE9B9E34D8C0E470D5B626A3A</vt:lpwstr>
  </property>
</Properties>
</file>