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062" r:id="rId4"/>
  </p:sldMasterIdLst>
  <p:notesMasterIdLst>
    <p:notesMasterId r:id="rId32"/>
  </p:notesMasterIdLst>
  <p:sldIdLst>
    <p:sldId id="510" r:id="rId5"/>
    <p:sldId id="513" r:id="rId6"/>
    <p:sldId id="544" r:id="rId7"/>
    <p:sldId id="545" r:id="rId8"/>
    <p:sldId id="546" r:id="rId9"/>
    <p:sldId id="559" r:id="rId10"/>
    <p:sldId id="560" r:id="rId11"/>
    <p:sldId id="561" r:id="rId12"/>
    <p:sldId id="547" r:id="rId13"/>
    <p:sldId id="562" r:id="rId14"/>
    <p:sldId id="542" r:id="rId15"/>
    <p:sldId id="550" r:id="rId16"/>
    <p:sldId id="551" r:id="rId17"/>
    <p:sldId id="552" r:id="rId18"/>
    <p:sldId id="553" r:id="rId19"/>
    <p:sldId id="554" r:id="rId20"/>
    <p:sldId id="555" r:id="rId21"/>
    <p:sldId id="556" r:id="rId22"/>
    <p:sldId id="557" r:id="rId23"/>
    <p:sldId id="558" r:id="rId24"/>
    <p:sldId id="563" r:id="rId25"/>
    <p:sldId id="564" r:id="rId26"/>
    <p:sldId id="570" r:id="rId27"/>
    <p:sldId id="565" r:id="rId28"/>
    <p:sldId id="566" r:id="rId29"/>
    <p:sldId id="567" r:id="rId30"/>
    <p:sldId id="568" r:id="rId31"/>
  </p:sldIdLst>
  <p:sldSz cx="13439775" cy="7559675"/>
  <p:notesSz cx="7772400" cy="10058400"/>
  <p:defaultTextStyle>
    <a:defPPr>
      <a:defRPr lang="en-GB"/>
    </a:defPPr>
    <a:lvl1pPr algn="l" defTabSz="457200" rtl="0" fontAlgn="base">
      <a:spcBef>
        <a:spcPct val="0"/>
      </a:spcBef>
      <a:spcAft>
        <a:spcPct val="0"/>
      </a:spcAft>
      <a:defRPr sz="2400" kern="1200">
        <a:solidFill>
          <a:schemeClr val="tx1"/>
        </a:solidFill>
        <a:latin typeface="Arial" pitchFamily="127" charset="0"/>
        <a:ea typeface="Microsoft YaHei" charset="0"/>
        <a:cs typeface="Microsoft YaHei" charset="0"/>
      </a:defRPr>
    </a:lvl1pPr>
    <a:lvl2pPr marL="742950" indent="-285750" algn="l" defTabSz="457200" rtl="0" fontAlgn="base">
      <a:spcBef>
        <a:spcPct val="0"/>
      </a:spcBef>
      <a:spcAft>
        <a:spcPct val="0"/>
      </a:spcAft>
      <a:defRPr sz="2400" kern="1200">
        <a:solidFill>
          <a:schemeClr val="tx1"/>
        </a:solidFill>
        <a:latin typeface="Arial" pitchFamily="127" charset="0"/>
        <a:ea typeface="Microsoft YaHei" charset="0"/>
        <a:cs typeface="Microsoft YaHei" charset="0"/>
      </a:defRPr>
    </a:lvl2pPr>
    <a:lvl3pPr marL="1143000" indent="-228600" algn="l" defTabSz="457200" rtl="0" fontAlgn="base">
      <a:spcBef>
        <a:spcPct val="0"/>
      </a:spcBef>
      <a:spcAft>
        <a:spcPct val="0"/>
      </a:spcAft>
      <a:defRPr sz="2400" kern="1200">
        <a:solidFill>
          <a:schemeClr val="tx1"/>
        </a:solidFill>
        <a:latin typeface="Arial" pitchFamily="127" charset="0"/>
        <a:ea typeface="Microsoft YaHei" charset="0"/>
        <a:cs typeface="Microsoft YaHei" charset="0"/>
      </a:defRPr>
    </a:lvl3pPr>
    <a:lvl4pPr marL="1600200" indent="-228600" algn="l" defTabSz="457200" rtl="0" fontAlgn="base">
      <a:spcBef>
        <a:spcPct val="0"/>
      </a:spcBef>
      <a:spcAft>
        <a:spcPct val="0"/>
      </a:spcAft>
      <a:defRPr sz="2400" kern="1200">
        <a:solidFill>
          <a:schemeClr val="tx1"/>
        </a:solidFill>
        <a:latin typeface="Arial" pitchFamily="127" charset="0"/>
        <a:ea typeface="Microsoft YaHei" charset="0"/>
        <a:cs typeface="Microsoft YaHei" charset="0"/>
      </a:defRPr>
    </a:lvl4pPr>
    <a:lvl5pPr marL="2057400" indent="-228600" algn="l" defTabSz="457200" rtl="0" fontAlgn="base">
      <a:spcBef>
        <a:spcPct val="0"/>
      </a:spcBef>
      <a:spcAft>
        <a:spcPct val="0"/>
      </a:spcAft>
      <a:defRPr sz="2400" kern="1200">
        <a:solidFill>
          <a:schemeClr val="tx1"/>
        </a:solidFill>
        <a:latin typeface="Arial" pitchFamily="127" charset="0"/>
        <a:ea typeface="Microsoft YaHei" charset="0"/>
        <a:cs typeface="Microsoft YaHei" charset="0"/>
      </a:defRPr>
    </a:lvl5pPr>
    <a:lvl6pPr marL="2286000" algn="l" defTabSz="457200" rtl="0" eaLnBrk="1" latinLnBrk="0" hangingPunct="1">
      <a:defRPr sz="2400" kern="1200">
        <a:solidFill>
          <a:schemeClr val="tx1"/>
        </a:solidFill>
        <a:latin typeface="Arial" pitchFamily="127" charset="0"/>
        <a:ea typeface="Microsoft YaHei" charset="0"/>
        <a:cs typeface="Microsoft YaHei" charset="0"/>
      </a:defRPr>
    </a:lvl6pPr>
    <a:lvl7pPr marL="2743200" algn="l" defTabSz="457200" rtl="0" eaLnBrk="1" latinLnBrk="0" hangingPunct="1">
      <a:defRPr sz="2400" kern="1200">
        <a:solidFill>
          <a:schemeClr val="tx1"/>
        </a:solidFill>
        <a:latin typeface="Arial" pitchFamily="127" charset="0"/>
        <a:ea typeface="Microsoft YaHei" charset="0"/>
        <a:cs typeface="Microsoft YaHei" charset="0"/>
      </a:defRPr>
    </a:lvl7pPr>
    <a:lvl8pPr marL="3200400" algn="l" defTabSz="457200" rtl="0" eaLnBrk="1" latinLnBrk="0" hangingPunct="1">
      <a:defRPr sz="2400" kern="1200">
        <a:solidFill>
          <a:schemeClr val="tx1"/>
        </a:solidFill>
        <a:latin typeface="Arial" pitchFamily="127" charset="0"/>
        <a:ea typeface="Microsoft YaHei" charset="0"/>
        <a:cs typeface="Microsoft YaHei" charset="0"/>
      </a:defRPr>
    </a:lvl8pPr>
    <a:lvl9pPr marL="3657600" algn="l" defTabSz="457200" rtl="0" eaLnBrk="1" latinLnBrk="0" hangingPunct="1">
      <a:defRPr sz="2400" kern="1200">
        <a:solidFill>
          <a:schemeClr val="tx1"/>
        </a:solidFill>
        <a:latin typeface="Arial" pitchFamily="127" charset="0"/>
        <a:ea typeface="Microsoft YaHei" charset="0"/>
        <a:cs typeface="Microsoft YaHei"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04" d="100"/>
          <a:sy n="104" d="100"/>
        </p:scale>
        <p:origin x="462" y="28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FE4BB014-6F08-464A-B3BB-4BDB860C6E94}" type="datetimeFigureOut">
              <a:rPr lang="en-US" smtClean="0"/>
              <a:t>7/23/2023</a:t>
            </a:fld>
            <a:endParaRPr lang="en-US"/>
          </a:p>
        </p:txBody>
      </p:sp>
      <p:sp>
        <p:nvSpPr>
          <p:cNvPr id="4" name="Slide Image Placeholder 3"/>
          <p:cNvSpPr>
            <a:spLocks noGrp="1" noRot="1" noChangeAspect="1"/>
          </p:cNvSpPr>
          <p:nvPr>
            <p:ph type="sldImg" idx="2"/>
          </p:nvPr>
        </p:nvSpPr>
        <p:spPr>
          <a:xfrm>
            <a:off x="869950" y="1257300"/>
            <a:ext cx="6032500" cy="339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11A3B97B-2EFB-43D9-9F14-31761FE86698}" type="slidenum">
              <a:rPr lang="en-US" smtClean="0"/>
              <a:t>‹#›</a:t>
            </a:fld>
            <a:endParaRPr lang="en-US"/>
          </a:p>
        </p:txBody>
      </p:sp>
    </p:spTree>
    <p:extLst>
      <p:ext uri="{BB962C8B-B14F-4D97-AF65-F5344CB8AC3E}">
        <p14:creationId xmlns:p14="http://schemas.microsoft.com/office/powerpoint/2010/main" val="1195611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382F8DA-1635-7F43-8375-FAEED6B918DC}"/>
              </a:ext>
            </a:extLst>
          </p:cNvPr>
          <p:cNvSpPr>
            <a:spLocks noGrp="1" noRot="1" noChangeAspect="1" noChangeArrowheads="1" noTextEdit="1"/>
          </p:cNvSpPr>
          <p:nvPr>
            <p:ph type="sldImg"/>
          </p:nvPr>
        </p:nvSpPr>
        <p:spPr>
          <a:xfrm>
            <a:off x="403225" y="682625"/>
            <a:ext cx="6049963" cy="3403600"/>
          </a:xfrm>
          <a:ln w="12700" cap="flat"/>
        </p:spPr>
      </p:sp>
      <p:sp>
        <p:nvSpPr>
          <p:cNvPr id="5123" name="Rectangle 3">
            <a:extLst>
              <a:ext uri="{FF2B5EF4-FFF2-40B4-BE49-F238E27FC236}">
                <a16:creationId xmlns:a16="http://schemas.microsoft.com/office/drawing/2014/main" id="{34A71B88-51CA-745E-5F47-1FDDE79B43BB}"/>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16" tIns="45858" rIns="91716" bIns="45858"/>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F3B26C8-DE42-0697-B912-61C6155394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3315" name="Rectangle 3">
            <a:extLst>
              <a:ext uri="{FF2B5EF4-FFF2-40B4-BE49-F238E27FC236}">
                <a16:creationId xmlns:a16="http://schemas.microsoft.com/office/drawing/2014/main" id="{6BF49DB0-7C18-89DF-E67A-B0834BB03C9C}"/>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1782167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3315932-8468-1C97-CA5A-A9CD62F205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9219" name="Rectangle 3">
            <a:extLst>
              <a:ext uri="{FF2B5EF4-FFF2-40B4-BE49-F238E27FC236}">
                <a16:creationId xmlns:a16="http://schemas.microsoft.com/office/drawing/2014/main" id="{E292CE51-8F19-B3BA-CCB4-325A255E454B}"/>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3440654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39132B6-7E8C-96C4-86A7-E7829F2E3F6E}"/>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1267" name="Rectangle 3">
            <a:extLst>
              <a:ext uri="{FF2B5EF4-FFF2-40B4-BE49-F238E27FC236}">
                <a16:creationId xmlns:a16="http://schemas.microsoft.com/office/drawing/2014/main" id="{7282E871-4368-CBF0-44E4-41E5B004C9FF}"/>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3675332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F3B26C8-DE42-0697-B912-61C6155394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3315" name="Rectangle 3">
            <a:extLst>
              <a:ext uri="{FF2B5EF4-FFF2-40B4-BE49-F238E27FC236}">
                <a16:creationId xmlns:a16="http://schemas.microsoft.com/office/drawing/2014/main" id="{6BF49DB0-7C18-89DF-E67A-B0834BB03C9C}"/>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15278903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3315932-8468-1C97-CA5A-A9CD62F205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9219" name="Rectangle 3">
            <a:extLst>
              <a:ext uri="{FF2B5EF4-FFF2-40B4-BE49-F238E27FC236}">
                <a16:creationId xmlns:a16="http://schemas.microsoft.com/office/drawing/2014/main" id="{E292CE51-8F19-B3BA-CCB4-325A255E454B}"/>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7681838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39132B6-7E8C-96C4-86A7-E7829F2E3F6E}"/>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1267" name="Rectangle 3">
            <a:extLst>
              <a:ext uri="{FF2B5EF4-FFF2-40B4-BE49-F238E27FC236}">
                <a16:creationId xmlns:a16="http://schemas.microsoft.com/office/drawing/2014/main" id="{7282E871-4368-CBF0-44E4-41E5B004C9FF}"/>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37290483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F3B26C8-DE42-0697-B912-61C6155394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3315" name="Rectangle 3">
            <a:extLst>
              <a:ext uri="{FF2B5EF4-FFF2-40B4-BE49-F238E27FC236}">
                <a16:creationId xmlns:a16="http://schemas.microsoft.com/office/drawing/2014/main" id="{6BF49DB0-7C18-89DF-E67A-B0834BB03C9C}"/>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35800796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39132B6-7E8C-96C4-86A7-E7829F2E3F6E}"/>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1267" name="Rectangle 3">
            <a:extLst>
              <a:ext uri="{FF2B5EF4-FFF2-40B4-BE49-F238E27FC236}">
                <a16:creationId xmlns:a16="http://schemas.microsoft.com/office/drawing/2014/main" id="{7282E871-4368-CBF0-44E4-41E5B004C9FF}"/>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10604003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F3B26C8-DE42-0697-B912-61C6155394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3315" name="Rectangle 3">
            <a:extLst>
              <a:ext uri="{FF2B5EF4-FFF2-40B4-BE49-F238E27FC236}">
                <a16:creationId xmlns:a16="http://schemas.microsoft.com/office/drawing/2014/main" id="{6BF49DB0-7C18-89DF-E67A-B0834BB03C9C}"/>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8910119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F3B26C8-DE42-0697-B912-61C6155394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3315" name="Rectangle 3">
            <a:extLst>
              <a:ext uri="{FF2B5EF4-FFF2-40B4-BE49-F238E27FC236}">
                <a16:creationId xmlns:a16="http://schemas.microsoft.com/office/drawing/2014/main" id="{6BF49DB0-7C18-89DF-E67A-B0834BB03C9C}"/>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2571624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7343F58-923A-0C20-9150-06CBCC502D38}"/>
              </a:ext>
            </a:extLst>
          </p:cNvPr>
          <p:cNvSpPr>
            <a:spLocks noGrp="1" noRot="1" noChangeAspect="1" noChangeArrowheads="1" noTextEdit="1"/>
          </p:cNvSpPr>
          <p:nvPr>
            <p:ph type="sldImg"/>
          </p:nvPr>
        </p:nvSpPr>
        <p:spPr>
          <a:xfrm>
            <a:off x="403225" y="682625"/>
            <a:ext cx="6049963" cy="3403600"/>
          </a:xfrm>
          <a:ln w="12700" cap="flat"/>
        </p:spPr>
      </p:sp>
      <p:sp>
        <p:nvSpPr>
          <p:cNvPr id="19459" name="Rectangle 3">
            <a:extLst>
              <a:ext uri="{FF2B5EF4-FFF2-40B4-BE49-F238E27FC236}">
                <a16:creationId xmlns:a16="http://schemas.microsoft.com/office/drawing/2014/main" id="{453FEC52-CAFB-68D4-E0EE-574CA2762016}"/>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16" tIns="45858" rIns="91716" bIns="45858"/>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39132B6-7E8C-96C4-86A7-E7829F2E3F6E}"/>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1267" name="Rectangle 3">
            <a:extLst>
              <a:ext uri="{FF2B5EF4-FFF2-40B4-BE49-F238E27FC236}">
                <a16:creationId xmlns:a16="http://schemas.microsoft.com/office/drawing/2014/main" id="{7282E871-4368-CBF0-44E4-41E5B004C9FF}"/>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22415846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F3B26C8-DE42-0697-B912-61C6155394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3315" name="Rectangle 3">
            <a:extLst>
              <a:ext uri="{FF2B5EF4-FFF2-40B4-BE49-F238E27FC236}">
                <a16:creationId xmlns:a16="http://schemas.microsoft.com/office/drawing/2014/main" id="{6BF49DB0-7C18-89DF-E67A-B0834BB03C9C}"/>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2496095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1917574-6D9F-5BE7-1E42-E890618C5999}"/>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7171" name="Rectangle 3">
            <a:extLst>
              <a:ext uri="{FF2B5EF4-FFF2-40B4-BE49-F238E27FC236}">
                <a16:creationId xmlns:a16="http://schemas.microsoft.com/office/drawing/2014/main" id="{3050028F-8BFF-5637-B0D1-B3A6B504BFD1}"/>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3315932-8468-1C97-CA5A-A9CD62F205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9219" name="Rectangle 3">
            <a:extLst>
              <a:ext uri="{FF2B5EF4-FFF2-40B4-BE49-F238E27FC236}">
                <a16:creationId xmlns:a16="http://schemas.microsoft.com/office/drawing/2014/main" id="{E292CE51-8F19-B3BA-CCB4-325A255E454B}"/>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39132B6-7E8C-96C4-86A7-E7829F2E3F6E}"/>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1267" name="Rectangle 3">
            <a:extLst>
              <a:ext uri="{FF2B5EF4-FFF2-40B4-BE49-F238E27FC236}">
                <a16:creationId xmlns:a16="http://schemas.microsoft.com/office/drawing/2014/main" id="{7282E871-4368-CBF0-44E4-41E5B004C9FF}"/>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39132B6-7E8C-96C4-86A7-E7829F2E3F6E}"/>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1267" name="Rectangle 3">
            <a:extLst>
              <a:ext uri="{FF2B5EF4-FFF2-40B4-BE49-F238E27FC236}">
                <a16:creationId xmlns:a16="http://schemas.microsoft.com/office/drawing/2014/main" id="{7282E871-4368-CBF0-44E4-41E5B004C9FF}"/>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1272282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39132B6-7E8C-96C4-86A7-E7829F2E3F6E}"/>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1267" name="Rectangle 3">
            <a:extLst>
              <a:ext uri="{FF2B5EF4-FFF2-40B4-BE49-F238E27FC236}">
                <a16:creationId xmlns:a16="http://schemas.microsoft.com/office/drawing/2014/main" id="{7282E871-4368-CBF0-44E4-41E5B004C9FF}"/>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3061481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39132B6-7E8C-96C4-86A7-E7829F2E3F6E}"/>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1267" name="Rectangle 3">
            <a:extLst>
              <a:ext uri="{FF2B5EF4-FFF2-40B4-BE49-F238E27FC236}">
                <a16:creationId xmlns:a16="http://schemas.microsoft.com/office/drawing/2014/main" id="{7282E871-4368-CBF0-44E4-41E5B004C9FF}"/>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extLst>
      <p:ext uri="{BB962C8B-B14F-4D97-AF65-F5344CB8AC3E}">
        <p14:creationId xmlns:p14="http://schemas.microsoft.com/office/powerpoint/2010/main" val="2450579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F3B26C8-DE42-0697-B912-61C61553946F}"/>
              </a:ext>
            </a:extLst>
          </p:cNvPr>
          <p:cNvSpPr>
            <a:spLocks noGrp="1" noRot="1" noChangeAspect="1" noChangeArrowheads="1" noTextEdit="1"/>
          </p:cNvSpPr>
          <p:nvPr>
            <p:ph type="sldImg"/>
          </p:nvPr>
        </p:nvSpPr>
        <p:spPr>
          <a:xfrm>
            <a:off x="414338" y="687388"/>
            <a:ext cx="6030912" cy="3394075"/>
          </a:xfrm>
          <a:ln w="12700" cap="flat">
            <a:solidFill>
              <a:schemeClr val="tx1"/>
            </a:solidFill>
          </a:ln>
        </p:spPr>
      </p:sp>
      <p:sp>
        <p:nvSpPr>
          <p:cNvPr id="13315" name="Rectangle 3">
            <a:extLst>
              <a:ext uri="{FF2B5EF4-FFF2-40B4-BE49-F238E27FC236}">
                <a16:creationId xmlns:a16="http://schemas.microsoft.com/office/drawing/2014/main" id="{6BF49DB0-7C18-89DF-E67A-B0834BB03C9C}"/>
              </a:ext>
            </a:extLst>
          </p:cNvPr>
          <p:cNvSpPr>
            <a:spLocks noGrp="1" noChangeArrowheads="1"/>
          </p:cNvSpPr>
          <p:nvPr>
            <p:ph type="body" idx="1"/>
          </p:nvPr>
        </p:nvSpPr>
        <p:spPr bwMode="auto">
          <a:xfrm>
            <a:off x="914400" y="4314825"/>
            <a:ext cx="5027613" cy="40878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285" tIns="43859" rIns="89285" bIns="43859"/>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7984" y="2348405"/>
            <a:ext cx="11423808" cy="162043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2015967" y="4283817"/>
            <a:ext cx="9407843" cy="1931917"/>
          </a:xfrm>
          <a:prstGeom prst="rect">
            <a:avLst/>
          </a:prstGeom>
        </p:spPr>
        <p:txBody>
          <a:bodyPr/>
          <a:lstStyle>
            <a:lvl1pPr marL="0" indent="0" algn="ctr">
              <a:buNone/>
              <a:defRPr/>
            </a:lvl1pPr>
            <a:lvl2pPr marL="377976" indent="0" algn="ctr">
              <a:buNone/>
              <a:defRPr/>
            </a:lvl2pPr>
            <a:lvl3pPr marL="755950" indent="0" algn="ctr">
              <a:buNone/>
              <a:defRPr/>
            </a:lvl3pPr>
            <a:lvl4pPr marL="1133925" indent="0" algn="ctr">
              <a:buNone/>
              <a:defRPr/>
            </a:lvl4pPr>
            <a:lvl5pPr marL="1511901" indent="0" algn="ctr">
              <a:buNone/>
              <a:defRPr/>
            </a:lvl5pPr>
            <a:lvl6pPr marL="1889876" indent="0" algn="ctr">
              <a:buNone/>
              <a:defRPr/>
            </a:lvl6pPr>
            <a:lvl7pPr marL="2267851" indent="0" algn="ctr">
              <a:buNone/>
              <a:defRPr/>
            </a:lvl7pPr>
            <a:lvl8pPr marL="2645826" indent="0" algn="ctr">
              <a:buNone/>
              <a:defRPr/>
            </a:lvl8pPr>
            <a:lvl9pPr marL="3023802" indent="0" algn="ctr">
              <a:buNone/>
              <a:defRPr/>
            </a:lvl9pPr>
          </a:lstStyle>
          <a:p>
            <a:r>
              <a:rPr lang="en-US"/>
              <a:t>Click to edit Master subtitle style</a:t>
            </a:r>
          </a:p>
        </p:txBody>
      </p:sp>
    </p:spTree>
    <p:extLst>
      <p:ext uri="{BB962C8B-B14F-4D97-AF65-F5344CB8AC3E}">
        <p14:creationId xmlns:p14="http://schemas.microsoft.com/office/powerpoint/2010/main" val="1940700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71989" y="302737"/>
            <a:ext cx="12095798" cy="1259946"/>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71989" y="1763930"/>
            <a:ext cx="12095798" cy="4989036"/>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6067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43837" y="302744"/>
            <a:ext cx="3023950" cy="6450223"/>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71989" y="302744"/>
            <a:ext cx="8847851" cy="645022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21636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71989" y="302744"/>
            <a:ext cx="12095798" cy="645022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8659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1989" y="302737"/>
            <a:ext cx="12095798" cy="1259946"/>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71988" y="1763930"/>
            <a:ext cx="5935901" cy="498903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31886" y="1763930"/>
            <a:ext cx="5935901" cy="498903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8507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71989" y="302737"/>
            <a:ext cx="12095798" cy="1259946"/>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71988" y="1763930"/>
            <a:ext cx="5935901" cy="498903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831886" y="1763925"/>
            <a:ext cx="5935901" cy="240964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831886" y="4341570"/>
            <a:ext cx="5935901" cy="241139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120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71989" y="302737"/>
            <a:ext cx="12095798" cy="1259946"/>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71989" y="1763925"/>
            <a:ext cx="5935901" cy="498903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831885" y="1763925"/>
            <a:ext cx="5935901" cy="4989036"/>
          </a:xfrm>
          <a:prstGeom prst="rect">
            <a:avLst/>
          </a:prstGeom>
        </p:spPr>
        <p:txBody>
          <a:bodyPr/>
          <a:lstStyle/>
          <a:p>
            <a:pPr lvl="0"/>
            <a:endParaRPr lang="en-US" noProof="0"/>
          </a:p>
        </p:txBody>
      </p:sp>
    </p:spTree>
    <p:extLst>
      <p:ext uri="{BB962C8B-B14F-4D97-AF65-F5344CB8AC3E}">
        <p14:creationId xmlns:p14="http://schemas.microsoft.com/office/powerpoint/2010/main" val="349348024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1989" y="302737"/>
            <a:ext cx="12095798" cy="1259946"/>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71989" y="1763930"/>
            <a:ext cx="12095798" cy="498903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1721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1651" y="4857798"/>
            <a:ext cx="11423808" cy="1501435"/>
          </a:xfrm>
          <a:prstGeom prst="rect">
            <a:avLst/>
          </a:prstGeom>
        </p:spPr>
        <p:txBody>
          <a:bodyPr anchor="t"/>
          <a:lstStyle>
            <a:lvl1pPr algn="l">
              <a:defRPr sz="3306" b="1" cap="all"/>
            </a:lvl1pPr>
          </a:lstStyle>
          <a:p>
            <a:r>
              <a:rPr lang="en-US"/>
              <a:t>Click to edit Master title style</a:t>
            </a:r>
          </a:p>
        </p:txBody>
      </p:sp>
      <p:sp>
        <p:nvSpPr>
          <p:cNvPr id="3" name="Text Placeholder 2"/>
          <p:cNvSpPr>
            <a:spLocks noGrp="1"/>
          </p:cNvSpPr>
          <p:nvPr>
            <p:ph type="body" idx="1"/>
          </p:nvPr>
        </p:nvSpPr>
        <p:spPr>
          <a:xfrm>
            <a:off x="1061651" y="3204114"/>
            <a:ext cx="11423808" cy="1653678"/>
          </a:xfrm>
          <a:prstGeom prst="rect">
            <a:avLst/>
          </a:prstGeom>
        </p:spPr>
        <p:txBody>
          <a:bodyPr anchor="b"/>
          <a:lstStyle>
            <a:lvl1pPr marL="0" indent="0">
              <a:buNone/>
              <a:defRPr sz="1653"/>
            </a:lvl1pPr>
            <a:lvl2pPr marL="377976" indent="0">
              <a:buNone/>
              <a:defRPr sz="1488"/>
            </a:lvl2pPr>
            <a:lvl3pPr marL="755950" indent="0">
              <a:buNone/>
              <a:defRPr sz="1323"/>
            </a:lvl3pPr>
            <a:lvl4pPr marL="1133925" indent="0">
              <a:buNone/>
              <a:defRPr sz="1157"/>
            </a:lvl4pPr>
            <a:lvl5pPr marL="1511901" indent="0">
              <a:buNone/>
              <a:defRPr sz="1157"/>
            </a:lvl5pPr>
            <a:lvl6pPr marL="1889876" indent="0">
              <a:buNone/>
              <a:defRPr sz="1157"/>
            </a:lvl6pPr>
            <a:lvl7pPr marL="2267851" indent="0">
              <a:buNone/>
              <a:defRPr sz="1157"/>
            </a:lvl7pPr>
            <a:lvl8pPr marL="2645826" indent="0">
              <a:buNone/>
              <a:defRPr sz="1157"/>
            </a:lvl8pPr>
            <a:lvl9pPr marL="3023802" indent="0">
              <a:buNone/>
              <a:defRPr sz="1157"/>
            </a:lvl9pPr>
          </a:lstStyle>
          <a:p>
            <a:pPr lvl="0"/>
            <a:r>
              <a:rPr lang="en-US"/>
              <a:t>Click to edit Master text styles</a:t>
            </a:r>
          </a:p>
        </p:txBody>
      </p:sp>
    </p:spTree>
    <p:extLst>
      <p:ext uri="{BB962C8B-B14F-4D97-AF65-F5344CB8AC3E}">
        <p14:creationId xmlns:p14="http://schemas.microsoft.com/office/powerpoint/2010/main" val="3110649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71989" y="302737"/>
            <a:ext cx="12095798" cy="1259946"/>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71988" y="1763930"/>
            <a:ext cx="5935901" cy="4989036"/>
          </a:xfrm>
          <a:prstGeom prst="rect">
            <a:avLst/>
          </a:prstGeom>
        </p:spPr>
        <p:txBody>
          <a:bodyPr/>
          <a:lstStyle>
            <a:lvl1pPr>
              <a:defRPr sz="2314"/>
            </a:lvl1pPr>
            <a:lvl2pPr>
              <a:defRPr sz="1984"/>
            </a:lvl2pPr>
            <a:lvl3pPr>
              <a:defRPr sz="1653"/>
            </a:lvl3pPr>
            <a:lvl4pPr>
              <a:defRPr sz="1488"/>
            </a:lvl4pPr>
            <a:lvl5pPr>
              <a:defRPr sz="1488"/>
            </a:lvl5pPr>
            <a:lvl6pPr>
              <a:defRPr sz="1488"/>
            </a:lvl6pPr>
            <a:lvl7pPr>
              <a:defRPr sz="1488"/>
            </a:lvl7pPr>
            <a:lvl8pPr>
              <a:defRPr sz="1488"/>
            </a:lvl8pPr>
            <a:lvl9pPr>
              <a:defRPr sz="14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31886" y="1763930"/>
            <a:ext cx="5935901" cy="4989036"/>
          </a:xfrm>
          <a:prstGeom prst="rect">
            <a:avLst/>
          </a:prstGeom>
        </p:spPr>
        <p:txBody>
          <a:bodyPr/>
          <a:lstStyle>
            <a:lvl1pPr>
              <a:defRPr sz="2314"/>
            </a:lvl1pPr>
            <a:lvl2pPr>
              <a:defRPr sz="1984"/>
            </a:lvl2pPr>
            <a:lvl3pPr>
              <a:defRPr sz="1653"/>
            </a:lvl3pPr>
            <a:lvl4pPr>
              <a:defRPr sz="1488"/>
            </a:lvl4pPr>
            <a:lvl5pPr>
              <a:defRPr sz="1488"/>
            </a:lvl5pPr>
            <a:lvl6pPr>
              <a:defRPr sz="1488"/>
            </a:lvl6pPr>
            <a:lvl7pPr>
              <a:defRPr sz="1488"/>
            </a:lvl7pPr>
            <a:lvl8pPr>
              <a:defRPr sz="1488"/>
            </a:lvl8pPr>
            <a:lvl9pPr>
              <a:defRPr sz="14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3267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1989" y="302737"/>
            <a:ext cx="12095798" cy="1259946"/>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1990" y="1692179"/>
            <a:ext cx="5938234" cy="705219"/>
          </a:xfrm>
          <a:prstGeom prst="rect">
            <a:avLst/>
          </a:prstGeom>
        </p:spPr>
        <p:txBody>
          <a:bodyPr anchor="b"/>
          <a:lstStyle>
            <a:lvl1pPr marL="0" indent="0">
              <a:buNone/>
              <a:defRPr sz="1984" b="1"/>
            </a:lvl1pPr>
            <a:lvl2pPr marL="377976" indent="0">
              <a:buNone/>
              <a:defRPr sz="1653" b="1"/>
            </a:lvl2pPr>
            <a:lvl3pPr marL="755950" indent="0">
              <a:buNone/>
              <a:defRPr sz="1488" b="1"/>
            </a:lvl3pPr>
            <a:lvl4pPr marL="1133925" indent="0">
              <a:buNone/>
              <a:defRPr sz="1323" b="1"/>
            </a:lvl4pPr>
            <a:lvl5pPr marL="1511901" indent="0">
              <a:buNone/>
              <a:defRPr sz="1323" b="1"/>
            </a:lvl5pPr>
            <a:lvl6pPr marL="1889876" indent="0">
              <a:buNone/>
              <a:defRPr sz="1323" b="1"/>
            </a:lvl6pPr>
            <a:lvl7pPr marL="2267851" indent="0">
              <a:buNone/>
              <a:defRPr sz="1323" b="1"/>
            </a:lvl7pPr>
            <a:lvl8pPr marL="2645826" indent="0">
              <a:buNone/>
              <a:defRPr sz="1323" b="1"/>
            </a:lvl8pPr>
            <a:lvl9pPr marL="3023802" indent="0">
              <a:buNone/>
              <a:defRPr sz="1323" b="1"/>
            </a:lvl9pPr>
          </a:lstStyle>
          <a:p>
            <a:pPr lvl="0"/>
            <a:r>
              <a:rPr lang="en-US"/>
              <a:t>Click to edit Master text styles</a:t>
            </a:r>
          </a:p>
        </p:txBody>
      </p:sp>
      <p:sp>
        <p:nvSpPr>
          <p:cNvPr id="4" name="Content Placeholder 3"/>
          <p:cNvSpPr>
            <a:spLocks noGrp="1"/>
          </p:cNvSpPr>
          <p:nvPr>
            <p:ph sz="half" idx="2"/>
          </p:nvPr>
        </p:nvSpPr>
        <p:spPr>
          <a:xfrm>
            <a:off x="671990" y="2397398"/>
            <a:ext cx="5938234" cy="4355563"/>
          </a:xfrm>
          <a:prstGeom prst="rect">
            <a:avLst/>
          </a:prstGeom>
        </p:spPr>
        <p:txBody>
          <a:bodyPr/>
          <a:lstStyle>
            <a:lvl1pPr>
              <a:defRPr sz="1984"/>
            </a:lvl1pPr>
            <a:lvl2pPr>
              <a:defRPr sz="1653"/>
            </a:lvl2pPr>
            <a:lvl3pPr>
              <a:defRPr sz="1488"/>
            </a:lvl3pPr>
            <a:lvl4pPr>
              <a:defRPr sz="1323"/>
            </a:lvl4pPr>
            <a:lvl5pPr>
              <a:defRPr sz="1323"/>
            </a:lvl5pPr>
            <a:lvl6pPr>
              <a:defRPr sz="1323"/>
            </a:lvl6pPr>
            <a:lvl7pPr>
              <a:defRPr sz="1323"/>
            </a:lvl7pPr>
            <a:lvl8pPr>
              <a:defRPr sz="1323"/>
            </a:lvl8pPr>
            <a:lvl9pPr>
              <a:defRPr sz="132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827224" y="1692179"/>
            <a:ext cx="5940567" cy="705219"/>
          </a:xfrm>
          <a:prstGeom prst="rect">
            <a:avLst/>
          </a:prstGeom>
        </p:spPr>
        <p:txBody>
          <a:bodyPr anchor="b"/>
          <a:lstStyle>
            <a:lvl1pPr marL="0" indent="0">
              <a:buNone/>
              <a:defRPr sz="1984" b="1"/>
            </a:lvl1pPr>
            <a:lvl2pPr marL="377976" indent="0">
              <a:buNone/>
              <a:defRPr sz="1653" b="1"/>
            </a:lvl2pPr>
            <a:lvl3pPr marL="755950" indent="0">
              <a:buNone/>
              <a:defRPr sz="1488" b="1"/>
            </a:lvl3pPr>
            <a:lvl4pPr marL="1133925" indent="0">
              <a:buNone/>
              <a:defRPr sz="1323" b="1"/>
            </a:lvl4pPr>
            <a:lvl5pPr marL="1511901" indent="0">
              <a:buNone/>
              <a:defRPr sz="1323" b="1"/>
            </a:lvl5pPr>
            <a:lvl6pPr marL="1889876" indent="0">
              <a:buNone/>
              <a:defRPr sz="1323" b="1"/>
            </a:lvl6pPr>
            <a:lvl7pPr marL="2267851" indent="0">
              <a:buNone/>
              <a:defRPr sz="1323" b="1"/>
            </a:lvl7pPr>
            <a:lvl8pPr marL="2645826" indent="0">
              <a:buNone/>
              <a:defRPr sz="1323" b="1"/>
            </a:lvl8pPr>
            <a:lvl9pPr marL="3023802" indent="0">
              <a:buNone/>
              <a:defRPr sz="1323" b="1"/>
            </a:lvl9pPr>
          </a:lstStyle>
          <a:p>
            <a:pPr lvl="0"/>
            <a:r>
              <a:rPr lang="en-US"/>
              <a:t>Click to edit Master text styles</a:t>
            </a:r>
          </a:p>
        </p:txBody>
      </p:sp>
      <p:sp>
        <p:nvSpPr>
          <p:cNvPr id="6" name="Content Placeholder 5"/>
          <p:cNvSpPr>
            <a:spLocks noGrp="1"/>
          </p:cNvSpPr>
          <p:nvPr>
            <p:ph sz="quarter" idx="4"/>
          </p:nvPr>
        </p:nvSpPr>
        <p:spPr>
          <a:xfrm>
            <a:off x="6827224" y="2397398"/>
            <a:ext cx="5940567" cy="4355563"/>
          </a:xfrm>
          <a:prstGeom prst="rect">
            <a:avLst/>
          </a:prstGeom>
        </p:spPr>
        <p:txBody>
          <a:bodyPr/>
          <a:lstStyle>
            <a:lvl1pPr>
              <a:defRPr sz="1984"/>
            </a:lvl1pPr>
            <a:lvl2pPr>
              <a:defRPr sz="1653"/>
            </a:lvl2pPr>
            <a:lvl3pPr>
              <a:defRPr sz="1488"/>
            </a:lvl3pPr>
            <a:lvl4pPr>
              <a:defRPr sz="1323"/>
            </a:lvl4pPr>
            <a:lvl5pPr>
              <a:defRPr sz="1323"/>
            </a:lvl5pPr>
            <a:lvl6pPr>
              <a:defRPr sz="1323"/>
            </a:lvl6pPr>
            <a:lvl7pPr>
              <a:defRPr sz="1323"/>
            </a:lvl7pPr>
            <a:lvl8pPr>
              <a:defRPr sz="1323"/>
            </a:lvl8pPr>
            <a:lvl9pPr>
              <a:defRPr sz="132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3942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1989" y="302737"/>
            <a:ext cx="12095798" cy="1259946"/>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084341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4684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1992" y="300988"/>
            <a:ext cx="4421593" cy="1280945"/>
          </a:xfrm>
          <a:prstGeom prst="rect">
            <a:avLst/>
          </a:prstGeom>
        </p:spPr>
        <p:txBody>
          <a:bodyPr anchor="b"/>
          <a:lstStyle>
            <a:lvl1pPr algn="l">
              <a:defRPr sz="1653" b="1"/>
            </a:lvl1pPr>
          </a:lstStyle>
          <a:p>
            <a:r>
              <a:rPr lang="en-US"/>
              <a:t>Click to edit Master title style</a:t>
            </a:r>
          </a:p>
        </p:txBody>
      </p:sp>
      <p:sp>
        <p:nvSpPr>
          <p:cNvPr id="3" name="Content Placeholder 2"/>
          <p:cNvSpPr>
            <a:spLocks noGrp="1"/>
          </p:cNvSpPr>
          <p:nvPr>
            <p:ph idx="1"/>
          </p:nvPr>
        </p:nvSpPr>
        <p:spPr>
          <a:xfrm>
            <a:off x="5254578" y="300994"/>
            <a:ext cx="7513208" cy="6451973"/>
          </a:xfrm>
          <a:prstGeom prst="rect">
            <a:avLst/>
          </a:prstGeom>
        </p:spPr>
        <p:txBody>
          <a:bodyPr/>
          <a:lstStyle>
            <a:lvl1pPr>
              <a:defRPr sz="2645"/>
            </a:lvl1pPr>
            <a:lvl2pPr>
              <a:defRPr sz="2314"/>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1992" y="1581936"/>
            <a:ext cx="4421593" cy="5171028"/>
          </a:xfrm>
          <a:prstGeom prst="rect">
            <a:avLst/>
          </a:prstGeom>
        </p:spPr>
        <p:txBody>
          <a:bodyPr/>
          <a:lstStyle>
            <a:lvl1pPr marL="0" indent="0">
              <a:buNone/>
              <a:defRPr sz="1157"/>
            </a:lvl1pPr>
            <a:lvl2pPr marL="377976" indent="0">
              <a:buNone/>
              <a:defRPr sz="992"/>
            </a:lvl2pPr>
            <a:lvl3pPr marL="755950" indent="0">
              <a:buNone/>
              <a:defRPr sz="827"/>
            </a:lvl3pPr>
            <a:lvl4pPr marL="1133925" indent="0">
              <a:buNone/>
              <a:defRPr sz="744"/>
            </a:lvl4pPr>
            <a:lvl5pPr marL="1511901" indent="0">
              <a:buNone/>
              <a:defRPr sz="744"/>
            </a:lvl5pPr>
            <a:lvl6pPr marL="1889876" indent="0">
              <a:buNone/>
              <a:defRPr sz="744"/>
            </a:lvl6pPr>
            <a:lvl7pPr marL="2267851" indent="0">
              <a:buNone/>
              <a:defRPr sz="744"/>
            </a:lvl7pPr>
            <a:lvl8pPr marL="2645826" indent="0">
              <a:buNone/>
              <a:defRPr sz="744"/>
            </a:lvl8pPr>
            <a:lvl9pPr marL="3023802" indent="0">
              <a:buNone/>
              <a:defRPr sz="744"/>
            </a:lvl9pPr>
          </a:lstStyle>
          <a:p>
            <a:pPr lvl="0"/>
            <a:r>
              <a:rPr lang="en-US"/>
              <a:t>Click to edit Master text styles</a:t>
            </a:r>
          </a:p>
        </p:txBody>
      </p:sp>
    </p:spTree>
    <p:extLst>
      <p:ext uri="{BB962C8B-B14F-4D97-AF65-F5344CB8AC3E}">
        <p14:creationId xmlns:p14="http://schemas.microsoft.com/office/powerpoint/2010/main" val="805724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34291" y="5291772"/>
            <a:ext cx="8063865" cy="624724"/>
          </a:xfrm>
          <a:prstGeom prst="rect">
            <a:avLst/>
          </a:prstGeom>
        </p:spPr>
        <p:txBody>
          <a:bodyPr anchor="b"/>
          <a:lstStyle>
            <a:lvl1pPr algn="l">
              <a:defRPr sz="1653" b="1"/>
            </a:lvl1pPr>
          </a:lstStyle>
          <a:p>
            <a:r>
              <a:rPr lang="en-US"/>
              <a:t>Click to edit Master title style</a:t>
            </a:r>
          </a:p>
        </p:txBody>
      </p:sp>
      <p:sp>
        <p:nvSpPr>
          <p:cNvPr id="3" name="Picture Placeholder 2"/>
          <p:cNvSpPr>
            <a:spLocks noGrp="1"/>
          </p:cNvSpPr>
          <p:nvPr>
            <p:ph type="pic" idx="1"/>
          </p:nvPr>
        </p:nvSpPr>
        <p:spPr>
          <a:xfrm>
            <a:off x="2634291" y="675472"/>
            <a:ext cx="8063865" cy="4535805"/>
          </a:xfrm>
          <a:prstGeom prst="rect">
            <a:avLst/>
          </a:prstGeom>
        </p:spPr>
        <p:txBody>
          <a:bodyPr/>
          <a:lstStyle>
            <a:lvl1pPr marL="0" indent="0">
              <a:buNone/>
              <a:defRPr sz="2645"/>
            </a:lvl1pPr>
            <a:lvl2pPr marL="377976" indent="0">
              <a:buNone/>
              <a:defRPr sz="2314"/>
            </a:lvl2pPr>
            <a:lvl3pPr marL="755950" indent="0">
              <a:buNone/>
              <a:defRPr sz="1984"/>
            </a:lvl3pPr>
            <a:lvl4pPr marL="1133925" indent="0">
              <a:buNone/>
              <a:defRPr sz="1653"/>
            </a:lvl4pPr>
            <a:lvl5pPr marL="1511901" indent="0">
              <a:buNone/>
              <a:defRPr sz="1653"/>
            </a:lvl5pPr>
            <a:lvl6pPr marL="1889876" indent="0">
              <a:buNone/>
              <a:defRPr sz="1653"/>
            </a:lvl6pPr>
            <a:lvl7pPr marL="2267851" indent="0">
              <a:buNone/>
              <a:defRPr sz="1653"/>
            </a:lvl7pPr>
            <a:lvl8pPr marL="2645826" indent="0">
              <a:buNone/>
              <a:defRPr sz="1653"/>
            </a:lvl8pPr>
            <a:lvl9pPr marL="3023802" indent="0">
              <a:buNone/>
              <a:defRPr sz="1653"/>
            </a:lvl9pPr>
          </a:lstStyle>
          <a:p>
            <a:pPr lvl="0"/>
            <a:endParaRPr lang="en-US" noProof="0" dirty="0"/>
          </a:p>
        </p:txBody>
      </p:sp>
      <p:sp>
        <p:nvSpPr>
          <p:cNvPr id="4" name="Text Placeholder 3"/>
          <p:cNvSpPr>
            <a:spLocks noGrp="1"/>
          </p:cNvSpPr>
          <p:nvPr>
            <p:ph type="body" sz="half" idx="2"/>
          </p:nvPr>
        </p:nvSpPr>
        <p:spPr>
          <a:xfrm>
            <a:off x="2634291" y="5916497"/>
            <a:ext cx="8063865" cy="887211"/>
          </a:xfrm>
          <a:prstGeom prst="rect">
            <a:avLst/>
          </a:prstGeom>
        </p:spPr>
        <p:txBody>
          <a:bodyPr/>
          <a:lstStyle>
            <a:lvl1pPr marL="0" indent="0">
              <a:buNone/>
              <a:defRPr sz="1157"/>
            </a:lvl1pPr>
            <a:lvl2pPr marL="377976" indent="0">
              <a:buNone/>
              <a:defRPr sz="992"/>
            </a:lvl2pPr>
            <a:lvl3pPr marL="755950" indent="0">
              <a:buNone/>
              <a:defRPr sz="827"/>
            </a:lvl3pPr>
            <a:lvl4pPr marL="1133925" indent="0">
              <a:buNone/>
              <a:defRPr sz="744"/>
            </a:lvl4pPr>
            <a:lvl5pPr marL="1511901" indent="0">
              <a:buNone/>
              <a:defRPr sz="744"/>
            </a:lvl5pPr>
            <a:lvl6pPr marL="1889876" indent="0">
              <a:buNone/>
              <a:defRPr sz="744"/>
            </a:lvl6pPr>
            <a:lvl7pPr marL="2267851" indent="0">
              <a:buNone/>
              <a:defRPr sz="744"/>
            </a:lvl7pPr>
            <a:lvl8pPr marL="2645826" indent="0">
              <a:buNone/>
              <a:defRPr sz="744"/>
            </a:lvl8pPr>
            <a:lvl9pPr marL="3023802" indent="0">
              <a:buNone/>
              <a:defRPr sz="744"/>
            </a:lvl9pPr>
          </a:lstStyle>
          <a:p>
            <a:pPr lvl="0"/>
            <a:r>
              <a:rPr lang="en-US"/>
              <a:t>Click to edit Master text styles</a:t>
            </a:r>
          </a:p>
        </p:txBody>
      </p:sp>
    </p:spTree>
    <p:extLst>
      <p:ext uri="{BB962C8B-B14F-4D97-AF65-F5344CB8AC3E}">
        <p14:creationId xmlns:p14="http://schemas.microsoft.com/office/powerpoint/2010/main" val="1147213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97F79F5-6AA1-4DF5-B153-02292EEC3C24}"/>
              </a:ext>
            </a:extLst>
          </p:cNvPr>
          <p:cNvSpPr/>
          <p:nvPr userDrawn="1"/>
        </p:nvSpPr>
        <p:spPr>
          <a:xfrm>
            <a:off x="3" y="6803707"/>
            <a:ext cx="13443275" cy="755968"/>
          </a:xfrm>
          <a:prstGeom prst="rect">
            <a:avLst/>
          </a:prstGeom>
          <a:solidFill>
            <a:srgbClr val="093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755950" rtl="0" eaLnBrk="0" fontAlgn="base" latinLnBrk="0" hangingPunct="0">
              <a:lnSpc>
                <a:spcPct val="100000"/>
              </a:lnSpc>
              <a:spcBef>
                <a:spcPct val="0"/>
              </a:spcBef>
              <a:spcAft>
                <a:spcPct val="0"/>
              </a:spcAft>
              <a:buClrTx/>
              <a:buSzTx/>
              <a:buFontTx/>
              <a:buNone/>
              <a:tabLst/>
              <a:defRPr/>
            </a:pPr>
            <a:endParaRPr kumimoji="0" lang="en-US" sz="2645"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pic>
        <p:nvPicPr>
          <p:cNvPr id="1027" name="Picture 7">
            <a:extLst>
              <a:ext uri="{FF2B5EF4-FFF2-40B4-BE49-F238E27FC236}">
                <a16:creationId xmlns:a16="http://schemas.microsoft.com/office/drawing/2014/main" id="{C16AE9E7-93E9-4966-9291-6B3B1C193D06}"/>
              </a:ext>
            </a:extLst>
          </p:cNvPr>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26000" y="6985703"/>
            <a:ext cx="1429726" cy="402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9492428"/>
      </p:ext>
    </p:extLst>
  </p:cSld>
  <p:clrMap bg1="lt1" tx1="dk1" bg2="lt2" tx2="dk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 id="2147484072" r:id="rId10"/>
    <p:sldLayoutId id="2147484073" r:id="rId11"/>
    <p:sldLayoutId id="2147484074" r:id="rId12"/>
    <p:sldLayoutId id="2147484075" r:id="rId13"/>
    <p:sldLayoutId id="2147484076" r:id="rId14"/>
    <p:sldLayoutId id="2147484078" r:id="rId15"/>
  </p:sldLayoutIdLst>
  <p:txStyles>
    <p:titleStyle>
      <a:lvl1pPr algn="ctr" rtl="0" eaLnBrk="0" fontAlgn="base" hangingPunct="0">
        <a:spcBef>
          <a:spcPct val="0"/>
        </a:spcBef>
        <a:spcAft>
          <a:spcPct val="0"/>
        </a:spcAft>
        <a:defRPr sz="3637">
          <a:solidFill>
            <a:schemeClr val="tx2"/>
          </a:solidFill>
          <a:latin typeface="+mj-lt"/>
          <a:ea typeface="+mj-ea"/>
          <a:cs typeface="+mj-cs"/>
        </a:defRPr>
      </a:lvl1pPr>
      <a:lvl2pPr algn="ctr" rtl="0" eaLnBrk="0" fontAlgn="base" hangingPunct="0">
        <a:spcBef>
          <a:spcPct val="0"/>
        </a:spcBef>
        <a:spcAft>
          <a:spcPct val="0"/>
        </a:spcAft>
        <a:defRPr sz="3637">
          <a:solidFill>
            <a:schemeClr val="tx2"/>
          </a:solidFill>
          <a:latin typeface="Arial" charset="0"/>
        </a:defRPr>
      </a:lvl2pPr>
      <a:lvl3pPr algn="ctr" rtl="0" eaLnBrk="0" fontAlgn="base" hangingPunct="0">
        <a:spcBef>
          <a:spcPct val="0"/>
        </a:spcBef>
        <a:spcAft>
          <a:spcPct val="0"/>
        </a:spcAft>
        <a:defRPr sz="3637">
          <a:solidFill>
            <a:schemeClr val="tx2"/>
          </a:solidFill>
          <a:latin typeface="Arial" charset="0"/>
        </a:defRPr>
      </a:lvl3pPr>
      <a:lvl4pPr algn="ctr" rtl="0" eaLnBrk="0" fontAlgn="base" hangingPunct="0">
        <a:spcBef>
          <a:spcPct val="0"/>
        </a:spcBef>
        <a:spcAft>
          <a:spcPct val="0"/>
        </a:spcAft>
        <a:defRPr sz="3637">
          <a:solidFill>
            <a:schemeClr val="tx2"/>
          </a:solidFill>
          <a:latin typeface="Arial" charset="0"/>
        </a:defRPr>
      </a:lvl4pPr>
      <a:lvl5pPr algn="ctr" rtl="0" eaLnBrk="0" fontAlgn="base" hangingPunct="0">
        <a:spcBef>
          <a:spcPct val="0"/>
        </a:spcBef>
        <a:spcAft>
          <a:spcPct val="0"/>
        </a:spcAft>
        <a:defRPr sz="3637">
          <a:solidFill>
            <a:schemeClr val="tx2"/>
          </a:solidFill>
          <a:latin typeface="Arial" charset="0"/>
        </a:defRPr>
      </a:lvl5pPr>
      <a:lvl6pPr marL="377976" algn="ctr" rtl="0" fontAlgn="base">
        <a:spcBef>
          <a:spcPct val="0"/>
        </a:spcBef>
        <a:spcAft>
          <a:spcPct val="0"/>
        </a:spcAft>
        <a:defRPr sz="3637">
          <a:solidFill>
            <a:schemeClr val="tx2"/>
          </a:solidFill>
          <a:latin typeface="Arial" charset="0"/>
        </a:defRPr>
      </a:lvl6pPr>
      <a:lvl7pPr marL="755950" algn="ctr" rtl="0" fontAlgn="base">
        <a:spcBef>
          <a:spcPct val="0"/>
        </a:spcBef>
        <a:spcAft>
          <a:spcPct val="0"/>
        </a:spcAft>
        <a:defRPr sz="3637">
          <a:solidFill>
            <a:schemeClr val="tx2"/>
          </a:solidFill>
          <a:latin typeface="Arial" charset="0"/>
        </a:defRPr>
      </a:lvl7pPr>
      <a:lvl8pPr marL="1133925" algn="ctr" rtl="0" fontAlgn="base">
        <a:spcBef>
          <a:spcPct val="0"/>
        </a:spcBef>
        <a:spcAft>
          <a:spcPct val="0"/>
        </a:spcAft>
        <a:defRPr sz="3637">
          <a:solidFill>
            <a:schemeClr val="tx2"/>
          </a:solidFill>
          <a:latin typeface="Arial" charset="0"/>
        </a:defRPr>
      </a:lvl8pPr>
      <a:lvl9pPr marL="1511901" algn="ctr" rtl="0" fontAlgn="base">
        <a:spcBef>
          <a:spcPct val="0"/>
        </a:spcBef>
        <a:spcAft>
          <a:spcPct val="0"/>
        </a:spcAft>
        <a:defRPr sz="3637">
          <a:solidFill>
            <a:schemeClr val="tx2"/>
          </a:solidFill>
          <a:latin typeface="Arial" charset="0"/>
        </a:defRPr>
      </a:lvl9pPr>
    </p:titleStyle>
    <p:bodyStyle>
      <a:lvl1pPr marL="283481" indent="-283481" algn="l" rtl="0" eaLnBrk="0" fontAlgn="base" hangingPunct="0">
        <a:spcBef>
          <a:spcPct val="20000"/>
        </a:spcBef>
        <a:spcAft>
          <a:spcPct val="0"/>
        </a:spcAft>
        <a:buChar char="•"/>
        <a:defRPr sz="2645">
          <a:solidFill>
            <a:schemeClr val="tx1"/>
          </a:solidFill>
          <a:latin typeface="+mn-lt"/>
          <a:ea typeface="+mn-ea"/>
          <a:cs typeface="+mn-cs"/>
        </a:defRPr>
      </a:lvl1pPr>
      <a:lvl2pPr marL="614211" indent="-236235" algn="l" rtl="0" eaLnBrk="0" fontAlgn="base" hangingPunct="0">
        <a:spcBef>
          <a:spcPct val="20000"/>
        </a:spcBef>
        <a:spcAft>
          <a:spcPct val="0"/>
        </a:spcAft>
        <a:buChar char="–"/>
        <a:defRPr sz="2314">
          <a:solidFill>
            <a:schemeClr val="tx1"/>
          </a:solidFill>
          <a:latin typeface="+mn-lt"/>
        </a:defRPr>
      </a:lvl2pPr>
      <a:lvl3pPr marL="944937" indent="-188988" algn="l" rtl="0" eaLnBrk="0" fontAlgn="base" hangingPunct="0">
        <a:spcBef>
          <a:spcPct val="20000"/>
        </a:spcBef>
        <a:spcAft>
          <a:spcPct val="0"/>
        </a:spcAft>
        <a:buChar char="•"/>
        <a:defRPr sz="1984">
          <a:solidFill>
            <a:schemeClr val="tx1"/>
          </a:solidFill>
          <a:latin typeface="+mn-lt"/>
        </a:defRPr>
      </a:lvl3pPr>
      <a:lvl4pPr marL="1322913" indent="-188988" algn="l" rtl="0" eaLnBrk="0" fontAlgn="base" hangingPunct="0">
        <a:spcBef>
          <a:spcPct val="20000"/>
        </a:spcBef>
        <a:spcAft>
          <a:spcPct val="0"/>
        </a:spcAft>
        <a:buChar char="–"/>
        <a:defRPr sz="1653">
          <a:solidFill>
            <a:schemeClr val="tx1"/>
          </a:solidFill>
          <a:latin typeface="+mn-lt"/>
        </a:defRPr>
      </a:lvl4pPr>
      <a:lvl5pPr marL="1700889" indent="-188988" algn="l" rtl="0" eaLnBrk="0" fontAlgn="base" hangingPunct="0">
        <a:spcBef>
          <a:spcPct val="20000"/>
        </a:spcBef>
        <a:spcAft>
          <a:spcPct val="0"/>
        </a:spcAft>
        <a:buChar char="»"/>
        <a:defRPr sz="1653">
          <a:solidFill>
            <a:schemeClr val="tx1"/>
          </a:solidFill>
          <a:latin typeface="+mn-lt"/>
        </a:defRPr>
      </a:lvl5pPr>
      <a:lvl6pPr marL="2078863" indent="-188988" algn="l" rtl="0" fontAlgn="base">
        <a:spcBef>
          <a:spcPct val="20000"/>
        </a:spcBef>
        <a:spcAft>
          <a:spcPct val="0"/>
        </a:spcAft>
        <a:buChar char="»"/>
        <a:defRPr sz="1653">
          <a:solidFill>
            <a:schemeClr val="tx1"/>
          </a:solidFill>
          <a:latin typeface="+mn-lt"/>
        </a:defRPr>
      </a:lvl6pPr>
      <a:lvl7pPr marL="2456838" indent="-188988" algn="l" rtl="0" fontAlgn="base">
        <a:spcBef>
          <a:spcPct val="20000"/>
        </a:spcBef>
        <a:spcAft>
          <a:spcPct val="0"/>
        </a:spcAft>
        <a:buChar char="»"/>
        <a:defRPr sz="1653">
          <a:solidFill>
            <a:schemeClr val="tx1"/>
          </a:solidFill>
          <a:latin typeface="+mn-lt"/>
        </a:defRPr>
      </a:lvl7pPr>
      <a:lvl8pPr marL="2834814" indent="-188988" algn="l" rtl="0" fontAlgn="base">
        <a:spcBef>
          <a:spcPct val="20000"/>
        </a:spcBef>
        <a:spcAft>
          <a:spcPct val="0"/>
        </a:spcAft>
        <a:buChar char="»"/>
        <a:defRPr sz="1653">
          <a:solidFill>
            <a:schemeClr val="tx1"/>
          </a:solidFill>
          <a:latin typeface="+mn-lt"/>
        </a:defRPr>
      </a:lvl8pPr>
      <a:lvl9pPr marL="3212789" indent="-188988" algn="l" rtl="0" fontAlgn="base">
        <a:spcBef>
          <a:spcPct val="20000"/>
        </a:spcBef>
        <a:spcAft>
          <a:spcPct val="0"/>
        </a:spcAft>
        <a:buChar char="»"/>
        <a:defRPr sz="1653">
          <a:solidFill>
            <a:schemeClr val="tx1"/>
          </a:solidFill>
          <a:latin typeface="+mn-lt"/>
        </a:defRPr>
      </a:lvl9pPr>
    </p:bodyStyle>
    <p:otherStyle>
      <a:defPPr>
        <a:defRPr lang="en-US"/>
      </a:defPPr>
      <a:lvl1pPr marL="0" algn="l" defTabSz="755950" rtl="0" eaLnBrk="1" latinLnBrk="0" hangingPunct="1">
        <a:defRPr sz="1488" kern="1200">
          <a:solidFill>
            <a:schemeClr val="tx1"/>
          </a:solidFill>
          <a:latin typeface="+mn-lt"/>
          <a:ea typeface="+mn-ea"/>
          <a:cs typeface="+mn-cs"/>
        </a:defRPr>
      </a:lvl1pPr>
      <a:lvl2pPr marL="377976" algn="l" defTabSz="755950" rtl="0" eaLnBrk="1" latinLnBrk="0" hangingPunct="1">
        <a:defRPr sz="1488" kern="1200">
          <a:solidFill>
            <a:schemeClr val="tx1"/>
          </a:solidFill>
          <a:latin typeface="+mn-lt"/>
          <a:ea typeface="+mn-ea"/>
          <a:cs typeface="+mn-cs"/>
        </a:defRPr>
      </a:lvl2pPr>
      <a:lvl3pPr marL="755950" algn="l" defTabSz="755950" rtl="0" eaLnBrk="1" latinLnBrk="0" hangingPunct="1">
        <a:defRPr sz="1488" kern="1200">
          <a:solidFill>
            <a:schemeClr val="tx1"/>
          </a:solidFill>
          <a:latin typeface="+mn-lt"/>
          <a:ea typeface="+mn-ea"/>
          <a:cs typeface="+mn-cs"/>
        </a:defRPr>
      </a:lvl3pPr>
      <a:lvl4pPr marL="1133925" algn="l" defTabSz="755950" rtl="0" eaLnBrk="1" latinLnBrk="0" hangingPunct="1">
        <a:defRPr sz="1488" kern="1200">
          <a:solidFill>
            <a:schemeClr val="tx1"/>
          </a:solidFill>
          <a:latin typeface="+mn-lt"/>
          <a:ea typeface="+mn-ea"/>
          <a:cs typeface="+mn-cs"/>
        </a:defRPr>
      </a:lvl4pPr>
      <a:lvl5pPr marL="1511901" algn="l" defTabSz="755950" rtl="0" eaLnBrk="1" latinLnBrk="0" hangingPunct="1">
        <a:defRPr sz="1488" kern="1200">
          <a:solidFill>
            <a:schemeClr val="tx1"/>
          </a:solidFill>
          <a:latin typeface="+mn-lt"/>
          <a:ea typeface="+mn-ea"/>
          <a:cs typeface="+mn-cs"/>
        </a:defRPr>
      </a:lvl5pPr>
      <a:lvl6pPr marL="1889876" algn="l" defTabSz="755950" rtl="0" eaLnBrk="1" latinLnBrk="0" hangingPunct="1">
        <a:defRPr sz="1488" kern="1200">
          <a:solidFill>
            <a:schemeClr val="tx1"/>
          </a:solidFill>
          <a:latin typeface="+mn-lt"/>
          <a:ea typeface="+mn-ea"/>
          <a:cs typeface="+mn-cs"/>
        </a:defRPr>
      </a:lvl6pPr>
      <a:lvl7pPr marL="2267851" algn="l" defTabSz="755950" rtl="0" eaLnBrk="1" latinLnBrk="0" hangingPunct="1">
        <a:defRPr sz="1488" kern="1200">
          <a:solidFill>
            <a:schemeClr val="tx1"/>
          </a:solidFill>
          <a:latin typeface="+mn-lt"/>
          <a:ea typeface="+mn-ea"/>
          <a:cs typeface="+mn-cs"/>
        </a:defRPr>
      </a:lvl7pPr>
      <a:lvl8pPr marL="2645826" algn="l" defTabSz="755950" rtl="0" eaLnBrk="1" latinLnBrk="0" hangingPunct="1">
        <a:defRPr sz="1488" kern="1200">
          <a:solidFill>
            <a:schemeClr val="tx1"/>
          </a:solidFill>
          <a:latin typeface="+mn-lt"/>
          <a:ea typeface="+mn-ea"/>
          <a:cs typeface="+mn-cs"/>
        </a:defRPr>
      </a:lvl8pPr>
      <a:lvl9pPr marL="3023802" algn="l" defTabSz="755950"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A33DF00-F533-C097-E653-E9DCC077971B}"/>
              </a:ext>
            </a:extLst>
          </p:cNvPr>
          <p:cNvSpPr txBox="1"/>
          <p:nvPr/>
        </p:nvSpPr>
        <p:spPr>
          <a:xfrm>
            <a:off x="3505865" y="239795"/>
            <a:ext cx="6722706" cy="1754326"/>
          </a:xfrm>
          <a:prstGeom prst="rect">
            <a:avLst/>
          </a:prstGeom>
          <a:noFill/>
        </p:spPr>
        <p:txBody>
          <a:bodyPr wrap="square">
            <a:spAutoFit/>
          </a:bodyPr>
          <a:lstStyle/>
          <a:p>
            <a:r>
              <a:rPr lang="en-US" sz="5400" b="1" dirty="0"/>
              <a:t>ACTIVE SHOOTER HOW TO RESPOND</a:t>
            </a:r>
          </a:p>
        </p:txBody>
      </p:sp>
      <p:pic>
        <p:nvPicPr>
          <p:cNvPr id="6" name="Picture 5">
            <a:extLst>
              <a:ext uri="{FF2B5EF4-FFF2-40B4-BE49-F238E27FC236}">
                <a16:creationId xmlns:a16="http://schemas.microsoft.com/office/drawing/2014/main" id="{8D473B58-2399-4A2E-9B4F-C1AB800EE5B3}"/>
              </a:ext>
            </a:extLst>
          </p:cNvPr>
          <p:cNvPicPr>
            <a:picLocks noChangeAspect="1"/>
          </p:cNvPicPr>
          <p:nvPr/>
        </p:nvPicPr>
        <p:blipFill>
          <a:blip r:embed="rId3"/>
          <a:stretch>
            <a:fillRect/>
          </a:stretch>
        </p:blipFill>
        <p:spPr>
          <a:xfrm>
            <a:off x="5102641" y="2388384"/>
            <a:ext cx="3234492" cy="341182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69992-F656-B973-6C42-1DA38B709ABC}"/>
              </a:ext>
            </a:extLst>
          </p:cNvPr>
          <p:cNvSpPr>
            <a:spLocks noGrp="1"/>
          </p:cNvSpPr>
          <p:nvPr>
            <p:ph type="title"/>
          </p:nvPr>
        </p:nvSpPr>
        <p:spPr>
          <a:xfrm>
            <a:off x="671989" y="0"/>
            <a:ext cx="12095798" cy="1259946"/>
          </a:xfrm>
        </p:spPr>
        <p:txBody>
          <a:bodyPr/>
          <a:lstStyle/>
          <a:p>
            <a:r>
              <a:rPr lang="en-US" dirty="0"/>
              <a:t>HOW TO RESPOND WHEN LAW ENFORCEMENT ARRIVES</a:t>
            </a:r>
          </a:p>
        </p:txBody>
      </p:sp>
      <p:sp>
        <p:nvSpPr>
          <p:cNvPr id="4" name="Content Placeholder 3">
            <a:extLst>
              <a:ext uri="{FF2B5EF4-FFF2-40B4-BE49-F238E27FC236}">
                <a16:creationId xmlns:a16="http://schemas.microsoft.com/office/drawing/2014/main" id="{6069AC68-4A16-69FC-E47E-CFE74EAAC2F8}"/>
              </a:ext>
            </a:extLst>
          </p:cNvPr>
          <p:cNvSpPr>
            <a:spLocks noGrp="1"/>
          </p:cNvSpPr>
          <p:nvPr>
            <p:ph idx="1"/>
          </p:nvPr>
        </p:nvSpPr>
        <p:spPr/>
        <p:txBody>
          <a:bodyPr/>
          <a:lstStyle/>
          <a:p>
            <a:pPr marL="0" indent="0">
              <a:buNone/>
            </a:pPr>
            <a:r>
              <a:rPr lang="en-US" dirty="0"/>
              <a:t>• Remain calm, and follow officers’ instructions </a:t>
            </a:r>
          </a:p>
          <a:p>
            <a:pPr marL="0" indent="0">
              <a:buNone/>
            </a:pPr>
            <a:r>
              <a:rPr lang="en-US" dirty="0"/>
              <a:t>• Put down any items in your hands (i.e., bags, jackets) </a:t>
            </a:r>
          </a:p>
          <a:p>
            <a:pPr marL="0" indent="0">
              <a:buNone/>
            </a:pPr>
            <a:r>
              <a:rPr lang="en-US" dirty="0"/>
              <a:t>• Immediately raise hands and spread fingers </a:t>
            </a:r>
          </a:p>
          <a:p>
            <a:pPr marL="0" indent="0">
              <a:buNone/>
            </a:pPr>
            <a:r>
              <a:rPr lang="en-US" dirty="0"/>
              <a:t>• Keep hands visible at all times </a:t>
            </a:r>
          </a:p>
          <a:p>
            <a:pPr marL="0" indent="0">
              <a:buNone/>
            </a:pPr>
            <a:r>
              <a:rPr lang="en-US" dirty="0"/>
              <a:t>• Avoid making quick movements toward officers such as holding on to them for</a:t>
            </a:r>
          </a:p>
          <a:p>
            <a:pPr marL="0" indent="0">
              <a:buNone/>
            </a:pPr>
            <a:r>
              <a:rPr lang="en-US" dirty="0"/>
              <a:t>  safety </a:t>
            </a:r>
          </a:p>
          <a:p>
            <a:pPr marL="0" indent="0">
              <a:buNone/>
            </a:pPr>
            <a:r>
              <a:rPr lang="en-US" dirty="0"/>
              <a:t>• Avoid pointing, screaming and/or yelling </a:t>
            </a:r>
          </a:p>
          <a:p>
            <a:pPr marL="0" indent="0">
              <a:buNone/>
            </a:pPr>
            <a:r>
              <a:rPr lang="en-US" dirty="0"/>
              <a:t>• Do not stop to ask officers for help or direction when evacuating, just proceed</a:t>
            </a:r>
          </a:p>
          <a:p>
            <a:pPr marL="0" indent="0">
              <a:buNone/>
            </a:pPr>
            <a:r>
              <a:rPr lang="en-US" dirty="0"/>
              <a:t>  in the direction from which officers are entering the premises</a:t>
            </a:r>
          </a:p>
        </p:txBody>
      </p:sp>
    </p:spTree>
    <p:extLst>
      <p:ext uri="{BB962C8B-B14F-4D97-AF65-F5344CB8AC3E}">
        <p14:creationId xmlns:p14="http://schemas.microsoft.com/office/powerpoint/2010/main" val="840551972"/>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E3BDDD-4031-649F-81A3-D3F7AAAC88FC}"/>
              </a:ext>
            </a:extLst>
          </p:cNvPr>
          <p:cNvSpPr>
            <a:spLocks noGrp="1"/>
          </p:cNvSpPr>
          <p:nvPr>
            <p:ph idx="1"/>
          </p:nvPr>
        </p:nvSpPr>
        <p:spPr>
          <a:xfrm>
            <a:off x="510297" y="1060876"/>
            <a:ext cx="12095798" cy="5707913"/>
          </a:xfrm>
        </p:spPr>
        <p:txBody>
          <a:bodyPr/>
          <a:lstStyle/>
          <a:p>
            <a:r>
              <a:rPr lang="en-US" sz="2400" dirty="0"/>
              <a:t>Location of the active shooter </a:t>
            </a:r>
          </a:p>
          <a:p>
            <a:pPr marL="0" indent="0">
              <a:buNone/>
            </a:pPr>
            <a:r>
              <a:rPr lang="en-US" sz="2400" dirty="0"/>
              <a:t>• Number of shooters, if more than one </a:t>
            </a:r>
          </a:p>
          <a:p>
            <a:pPr marL="0" indent="0">
              <a:buNone/>
            </a:pPr>
            <a:r>
              <a:rPr lang="en-US" sz="2400" dirty="0"/>
              <a:t>• Physical description of shooter/s </a:t>
            </a:r>
          </a:p>
          <a:p>
            <a:pPr marL="0" indent="0">
              <a:buNone/>
            </a:pPr>
            <a:r>
              <a:rPr lang="en-US" sz="2400" dirty="0"/>
              <a:t>• Number and type of weapons held by the shooter/s </a:t>
            </a:r>
          </a:p>
          <a:p>
            <a:pPr marL="0" indent="0">
              <a:buNone/>
            </a:pPr>
            <a:r>
              <a:rPr lang="en-US" sz="2400" dirty="0"/>
              <a:t>• Number of potential victims at the location </a:t>
            </a:r>
          </a:p>
          <a:p>
            <a:pPr marL="0" indent="0">
              <a:buNone/>
            </a:pPr>
            <a:endParaRPr lang="en-US" sz="400" dirty="0"/>
          </a:p>
          <a:p>
            <a:pPr marL="0" indent="0">
              <a:buNone/>
            </a:pPr>
            <a:r>
              <a:rPr lang="en-US" sz="2400" dirty="0"/>
              <a:t>The first officers to arrive to the scene will not stop to help injured persons. Expect rescue teams comprised of additional officers and emergency medical personnel to follow the initial officers. These rescue teams will treat and remove any injured persons. They may also call upon able-bodied individuals to assist in removing the wounded from the premises. </a:t>
            </a:r>
          </a:p>
          <a:p>
            <a:pPr marL="0" indent="0">
              <a:buNone/>
            </a:pPr>
            <a:r>
              <a:rPr lang="en-US" sz="2400" dirty="0"/>
              <a:t>Once you have reached a safe location or an assembly point, you will likely be held in that area by law enforcement until the situation is under control, and all witnesses have been identified and questioned. Do not leave until law enforcement authorities have instructed you to do so.</a:t>
            </a:r>
          </a:p>
        </p:txBody>
      </p:sp>
      <p:sp>
        <p:nvSpPr>
          <p:cNvPr id="4" name="Title 3">
            <a:extLst>
              <a:ext uri="{FF2B5EF4-FFF2-40B4-BE49-F238E27FC236}">
                <a16:creationId xmlns:a16="http://schemas.microsoft.com/office/drawing/2014/main" id="{FE1672C5-2206-10C5-3D6E-306E41149691}"/>
              </a:ext>
            </a:extLst>
          </p:cNvPr>
          <p:cNvSpPr>
            <a:spLocks noGrp="1"/>
          </p:cNvSpPr>
          <p:nvPr>
            <p:ph type="title"/>
          </p:nvPr>
        </p:nvSpPr>
        <p:spPr>
          <a:xfrm>
            <a:off x="671988" y="0"/>
            <a:ext cx="12095798" cy="1259946"/>
          </a:xfrm>
        </p:spPr>
        <p:txBody>
          <a:bodyPr/>
          <a:lstStyle/>
          <a:p>
            <a:r>
              <a:rPr lang="en-US" dirty="0"/>
              <a:t>Information to provide to law enforcement or </a:t>
            </a:r>
            <a:br>
              <a:rPr lang="en-US" dirty="0"/>
            </a:br>
            <a:r>
              <a:rPr lang="en-US" dirty="0"/>
              <a:t>911 operator: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3D5DE-EE3C-8EF8-95C9-0D07421005ED}"/>
              </a:ext>
            </a:extLst>
          </p:cNvPr>
          <p:cNvSpPr>
            <a:spLocks noGrp="1"/>
          </p:cNvSpPr>
          <p:nvPr>
            <p:ph type="title"/>
          </p:nvPr>
        </p:nvSpPr>
        <p:spPr>
          <a:xfrm>
            <a:off x="671989" y="0"/>
            <a:ext cx="12095798" cy="1259946"/>
          </a:xfrm>
        </p:spPr>
        <p:txBody>
          <a:bodyPr/>
          <a:lstStyle/>
          <a:p>
            <a:r>
              <a:rPr lang="en-US" dirty="0"/>
              <a:t>TRAINING YOUR STAFF FOR AN ACTIVE SHOOTER SITUATION</a:t>
            </a:r>
          </a:p>
        </p:txBody>
      </p:sp>
      <p:sp>
        <p:nvSpPr>
          <p:cNvPr id="3" name="Content Placeholder 2">
            <a:extLst>
              <a:ext uri="{FF2B5EF4-FFF2-40B4-BE49-F238E27FC236}">
                <a16:creationId xmlns:a16="http://schemas.microsoft.com/office/drawing/2014/main" id="{76530285-6D5F-0FFF-48B1-8E0ECC1A0107}"/>
              </a:ext>
            </a:extLst>
          </p:cNvPr>
          <p:cNvSpPr>
            <a:spLocks noGrp="1"/>
          </p:cNvSpPr>
          <p:nvPr>
            <p:ph idx="1"/>
          </p:nvPr>
        </p:nvSpPr>
        <p:spPr/>
        <p:txBody>
          <a:bodyPr/>
          <a:lstStyle/>
          <a:p>
            <a:pPr marL="0" indent="0">
              <a:buNone/>
            </a:pPr>
            <a:r>
              <a:rPr lang="en-US" dirty="0"/>
              <a:t>To best prepare your staff for an active shooter situation, create an Emergency Action Plan (EAP), and conduct training exercises. Together, the EAP and training exercises will prepare your staff to effectively respond and help minimize loss of life.</a:t>
            </a:r>
          </a:p>
        </p:txBody>
      </p:sp>
    </p:spTree>
    <p:extLst>
      <p:ext uri="{BB962C8B-B14F-4D97-AF65-F5344CB8AC3E}">
        <p14:creationId xmlns:p14="http://schemas.microsoft.com/office/powerpoint/2010/main" val="3023510215"/>
      </p:ext>
    </p:extLst>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9215-895D-6829-D5FA-B77002C465FF}"/>
              </a:ext>
            </a:extLst>
          </p:cNvPr>
          <p:cNvSpPr>
            <a:spLocks noGrp="1"/>
          </p:cNvSpPr>
          <p:nvPr>
            <p:ph type="title"/>
          </p:nvPr>
        </p:nvSpPr>
        <p:spPr>
          <a:xfrm>
            <a:off x="683139" y="0"/>
            <a:ext cx="12095798" cy="1259946"/>
          </a:xfrm>
        </p:spPr>
        <p:txBody>
          <a:bodyPr/>
          <a:lstStyle/>
          <a:p>
            <a:r>
              <a:rPr lang="en-US" dirty="0"/>
              <a:t>Components of an Emergency Action Plan (EAP)</a:t>
            </a:r>
          </a:p>
        </p:txBody>
      </p:sp>
      <p:sp>
        <p:nvSpPr>
          <p:cNvPr id="3" name="Content Placeholder 2">
            <a:extLst>
              <a:ext uri="{FF2B5EF4-FFF2-40B4-BE49-F238E27FC236}">
                <a16:creationId xmlns:a16="http://schemas.microsoft.com/office/drawing/2014/main" id="{BE870DA8-5323-4C13-D3B9-94826C743D00}"/>
              </a:ext>
            </a:extLst>
          </p:cNvPr>
          <p:cNvSpPr>
            <a:spLocks noGrp="1"/>
          </p:cNvSpPr>
          <p:nvPr>
            <p:ph idx="1"/>
          </p:nvPr>
        </p:nvSpPr>
        <p:spPr>
          <a:xfrm>
            <a:off x="420724" y="1016797"/>
            <a:ext cx="12760017" cy="4989036"/>
          </a:xfrm>
        </p:spPr>
        <p:txBody>
          <a:bodyPr/>
          <a:lstStyle/>
          <a:p>
            <a:pPr marL="0" indent="0">
              <a:buNone/>
            </a:pPr>
            <a:r>
              <a:rPr lang="en-US" sz="2400" dirty="0"/>
              <a:t>Create the EAP with input from several stakeholders including human resources, your training department, facility owners / operators, your property manager, and local law enforcement and/or emergency responders. An effective EAP will include: </a:t>
            </a:r>
          </a:p>
          <a:p>
            <a:pPr marL="0" indent="0">
              <a:buNone/>
            </a:pPr>
            <a:r>
              <a:rPr lang="en-US" sz="2400" dirty="0"/>
              <a:t>	• A preferred method for reporting fires and other emergencies </a:t>
            </a:r>
          </a:p>
          <a:p>
            <a:pPr marL="0" indent="0">
              <a:buNone/>
            </a:pPr>
            <a:r>
              <a:rPr lang="en-US" sz="2400" dirty="0"/>
              <a:t>	• An evacuation policy and procedure </a:t>
            </a:r>
          </a:p>
          <a:p>
            <a:pPr marL="0" indent="0">
              <a:buNone/>
            </a:pPr>
            <a:r>
              <a:rPr lang="en-US" sz="2400" dirty="0"/>
              <a:t>	• Emergency escape procedures and route assignments (i.e., floor plans, safe areas) </a:t>
            </a:r>
          </a:p>
          <a:p>
            <a:pPr marL="0" indent="0">
              <a:buNone/>
            </a:pPr>
            <a:r>
              <a:rPr lang="en-US" sz="2400" dirty="0"/>
              <a:t>	• Contact info and responsibilities of individuals to be contacted under the EAP </a:t>
            </a:r>
          </a:p>
          <a:p>
            <a:pPr marL="0" indent="0">
              <a:buNone/>
            </a:pPr>
            <a:r>
              <a:rPr lang="en-US" sz="2400" dirty="0"/>
              <a:t>	• Information concerning local area hospitals (i.e., name, telephone number, and</a:t>
            </a:r>
          </a:p>
          <a:p>
            <a:pPr marL="0" indent="0">
              <a:buNone/>
            </a:pPr>
            <a:r>
              <a:rPr lang="en-US" sz="2400" dirty="0"/>
              <a:t>             distance from your location) </a:t>
            </a:r>
          </a:p>
          <a:p>
            <a:pPr marL="0" indent="0">
              <a:buNone/>
            </a:pPr>
            <a:r>
              <a:rPr lang="en-US" sz="2400" dirty="0"/>
              <a:t>	• An emergency notification system to alert various parties of an emergency including: </a:t>
            </a:r>
          </a:p>
          <a:p>
            <a:pPr marL="0" indent="0">
              <a:buNone/>
            </a:pPr>
            <a:r>
              <a:rPr lang="en-US" sz="2400" dirty="0"/>
              <a:t>		- Individuals at remote locations within the premises </a:t>
            </a:r>
          </a:p>
          <a:p>
            <a:pPr marL="0" indent="0">
              <a:buNone/>
            </a:pPr>
            <a:r>
              <a:rPr lang="en-US" sz="2400" dirty="0"/>
              <a:t>		- Local law enforcement </a:t>
            </a:r>
          </a:p>
          <a:p>
            <a:pPr marL="0" indent="0">
              <a:buNone/>
            </a:pPr>
            <a:r>
              <a:rPr lang="en-US" sz="2400" dirty="0"/>
              <a:t>		- Local area hospitals</a:t>
            </a:r>
          </a:p>
        </p:txBody>
      </p:sp>
    </p:spTree>
    <p:extLst>
      <p:ext uri="{BB962C8B-B14F-4D97-AF65-F5344CB8AC3E}">
        <p14:creationId xmlns:p14="http://schemas.microsoft.com/office/powerpoint/2010/main" val="593765430"/>
      </p:ext>
    </p:extLst>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69992-F656-B973-6C42-1DA38B709ABC}"/>
              </a:ext>
            </a:extLst>
          </p:cNvPr>
          <p:cNvSpPr>
            <a:spLocks noGrp="1"/>
          </p:cNvSpPr>
          <p:nvPr>
            <p:ph type="title"/>
          </p:nvPr>
        </p:nvSpPr>
        <p:spPr>
          <a:xfrm>
            <a:off x="671989" y="0"/>
            <a:ext cx="12095798" cy="1259946"/>
          </a:xfrm>
        </p:spPr>
        <p:txBody>
          <a:bodyPr/>
          <a:lstStyle/>
          <a:p>
            <a:r>
              <a:rPr lang="en-US" dirty="0"/>
              <a:t>Components of Training Exercises</a:t>
            </a:r>
          </a:p>
        </p:txBody>
      </p:sp>
      <p:sp>
        <p:nvSpPr>
          <p:cNvPr id="4" name="Content Placeholder 3">
            <a:extLst>
              <a:ext uri="{FF2B5EF4-FFF2-40B4-BE49-F238E27FC236}">
                <a16:creationId xmlns:a16="http://schemas.microsoft.com/office/drawing/2014/main" id="{6069AC68-4A16-69FC-E47E-CFE74EAAC2F8}"/>
              </a:ext>
            </a:extLst>
          </p:cNvPr>
          <p:cNvSpPr>
            <a:spLocks noGrp="1"/>
          </p:cNvSpPr>
          <p:nvPr>
            <p:ph idx="1"/>
          </p:nvPr>
        </p:nvSpPr>
        <p:spPr>
          <a:xfrm>
            <a:off x="532598" y="843954"/>
            <a:ext cx="12095798" cy="5735265"/>
          </a:xfrm>
        </p:spPr>
        <p:txBody>
          <a:bodyPr/>
          <a:lstStyle/>
          <a:p>
            <a:pPr marL="0" indent="0">
              <a:buNone/>
            </a:pPr>
            <a:r>
              <a:rPr lang="en-US" dirty="0"/>
              <a:t>The most effective way to train your staff to respond to an active shooter situation is to conduct mock active shooter training exercises. Local law enforcement is an excellent resource in designing training exercises. </a:t>
            </a:r>
          </a:p>
          <a:p>
            <a:pPr marL="0" indent="0">
              <a:buNone/>
            </a:pPr>
            <a:r>
              <a:rPr lang="en-US" dirty="0"/>
              <a:t>	• Recognizing the sound of gunshots </a:t>
            </a:r>
          </a:p>
          <a:p>
            <a:pPr marL="0" indent="0">
              <a:buNone/>
            </a:pPr>
            <a:r>
              <a:rPr lang="en-US" dirty="0"/>
              <a:t>	• Reacting quickly when gunshots are heard and/or when a shooting is </a:t>
            </a:r>
          </a:p>
          <a:p>
            <a:pPr marL="0" indent="0">
              <a:buNone/>
            </a:pPr>
            <a:r>
              <a:rPr lang="en-US" dirty="0"/>
              <a:t>            witnessed: </a:t>
            </a:r>
          </a:p>
          <a:p>
            <a:pPr marL="0" indent="0">
              <a:buNone/>
            </a:pPr>
            <a:r>
              <a:rPr lang="en-US" dirty="0"/>
              <a:t>		- Run </a:t>
            </a:r>
          </a:p>
          <a:p>
            <a:pPr marL="0" indent="0">
              <a:buNone/>
            </a:pPr>
            <a:r>
              <a:rPr lang="en-US" dirty="0"/>
              <a:t>		- Hide </a:t>
            </a:r>
          </a:p>
          <a:p>
            <a:pPr marL="0" indent="0">
              <a:buNone/>
            </a:pPr>
            <a:r>
              <a:rPr lang="en-US" dirty="0"/>
              <a:t>		- Fight the shooter as a last resort </a:t>
            </a:r>
          </a:p>
          <a:p>
            <a:pPr marL="0" indent="0">
              <a:buNone/>
            </a:pPr>
            <a:r>
              <a:rPr lang="en-US" dirty="0"/>
              <a:t>	• Calling 911 </a:t>
            </a:r>
          </a:p>
          <a:p>
            <a:pPr marL="0" indent="0">
              <a:buNone/>
            </a:pPr>
            <a:r>
              <a:rPr lang="en-US" dirty="0"/>
              <a:t>	• Reacting when law enforcement arrives </a:t>
            </a:r>
          </a:p>
          <a:p>
            <a:pPr marL="0" indent="0">
              <a:buNone/>
            </a:pPr>
            <a:r>
              <a:rPr lang="en-US" dirty="0"/>
              <a:t>	• Adopting the survival mind set during times of crisis</a:t>
            </a:r>
          </a:p>
        </p:txBody>
      </p:sp>
    </p:spTree>
    <p:extLst>
      <p:ext uri="{BB962C8B-B14F-4D97-AF65-F5344CB8AC3E}">
        <p14:creationId xmlns:p14="http://schemas.microsoft.com/office/powerpoint/2010/main" val="4145382743"/>
      </p:ext>
    </p:extLst>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E3BDDD-4031-649F-81A3-D3F7AAAC88FC}"/>
              </a:ext>
            </a:extLst>
          </p:cNvPr>
          <p:cNvSpPr>
            <a:spLocks noGrp="1"/>
          </p:cNvSpPr>
          <p:nvPr>
            <p:ph idx="1"/>
          </p:nvPr>
        </p:nvSpPr>
        <p:spPr>
          <a:xfrm>
            <a:off x="370726" y="1301153"/>
            <a:ext cx="12698322" cy="5880231"/>
          </a:xfrm>
        </p:spPr>
        <p:txBody>
          <a:bodyPr/>
          <a:lstStyle/>
          <a:p>
            <a:pPr marL="0" indent="0">
              <a:buNone/>
            </a:pPr>
            <a:r>
              <a:rPr lang="en-US" sz="2400" dirty="0"/>
              <a:t>Preparedness </a:t>
            </a:r>
          </a:p>
          <a:p>
            <a:pPr marL="0" indent="0">
              <a:buNone/>
            </a:pPr>
            <a:r>
              <a:rPr lang="en-US" sz="2400" dirty="0"/>
              <a:t>	- Ensure that your facility has at least two evacuation routes </a:t>
            </a:r>
          </a:p>
          <a:p>
            <a:pPr marL="0" indent="0">
              <a:buNone/>
            </a:pPr>
            <a:r>
              <a:rPr lang="en-US" sz="2400" dirty="0"/>
              <a:t>	- Post evacuation routes in conspicuous locations throughout your facility 	</a:t>
            </a:r>
          </a:p>
          <a:p>
            <a:pPr marL="0" indent="0">
              <a:buNone/>
            </a:pPr>
            <a:r>
              <a:rPr lang="en-US" sz="2400" dirty="0"/>
              <a:t>	- Include local law enforcement and first responders during training exercises </a:t>
            </a:r>
          </a:p>
          <a:p>
            <a:pPr marL="0" indent="0">
              <a:buNone/>
            </a:pPr>
            <a:r>
              <a:rPr lang="en-US" sz="2400" dirty="0"/>
              <a:t>	- Encourage law enforcement, emergency responders, SWAT teams, K-9 teams, and</a:t>
            </a:r>
          </a:p>
          <a:p>
            <a:pPr marL="0" indent="0">
              <a:buNone/>
            </a:pPr>
            <a:r>
              <a:rPr lang="en-US" sz="2400" dirty="0"/>
              <a:t>             bomb squads to train for an active shooter scenario at your location </a:t>
            </a:r>
          </a:p>
          <a:p>
            <a:pPr marL="0" indent="0">
              <a:buNone/>
            </a:pPr>
            <a:r>
              <a:rPr lang="en-US" sz="2400" dirty="0"/>
              <a:t>Prevention </a:t>
            </a:r>
          </a:p>
          <a:p>
            <a:pPr marL="0" indent="0">
              <a:buNone/>
            </a:pPr>
            <a:r>
              <a:rPr lang="en-US" sz="2400" dirty="0"/>
              <a:t>	- Foster a respectful workplace </a:t>
            </a:r>
          </a:p>
          <a:p>
            <a:pPr marL="0" indent="0">
              <a:buNone/>
            </a:pPr>
            <a:r>
              <a:rPr lang="en-US" sz="2400" dirty="0"/>
              <a:t>	- Be aware of indications of workplace violence and take remedial actions</a:t>
            </a:r>
          </a:p>
          <a:p>
            <a:pPr marL="0" indent="0">
              <a:buNone/>
            </a:pPr>
            <a:r>
              <a:rPr lang="en-US" sz="2400" dirty="0"/>
              <a:t>             accordingly </a:t>
            </a:r>
          </a:p>
          <a:p>
            <a:pPr marL="0" indent="0">
              <a:buNone/>
            </a:pPr>
            <a:endParaRPr lang="en-US" sz="2000" dirty="0"/>
          </a:p>
          <a:p>
            <a:pPr marL="0" indent="0" algn="ctr">
              <a:buNone/>
            </a:pPr>
            <a:r>
              <a:rPr lang="en-US" sz="2000" dirty="0"/>
              <a:t>For more information on creating an EAP contact the U.S. Department of Labor, Occupational Health and Safety Administration, www.osha.gov.</a:t>
            </a:r>
          </a:p>
        </p:txBody>
      </p:sp>
      <p:sp>
        <p:nvSpPr>
          <p:cNvPr id="4" name="Title 3">
            <a:extLst>
              <a:ext uri="{FF2B5EF4-FFF2-40B4-BE49-F238E27FC236}">
                <a16:creationId xmlns:a16="http://schemas.microsoft.com/office/drawing/2014/main" id="{FE1672C5-2206-10C5-3D6E-306E41149691}"/>
              </a:ext>
            </a:extLst>
          </p:cNvPr>
          <p:cNvSpPr>
            <a:spLocks noGrp="1"/>
          </p:cNvSpPr>
          <p:nvPr>
            <p:ph type="title"/>
          </p:nvPr>
        </p:nvSpPr>
        <p:spPr>
          <a:xfrm>
            <a:off x="671989" y="0"/>
            <a:ext cx="12095798" cy="1259946"/>
          </a:xfrm>
        </p:spPr>
        <p:txBody>
          <a:bodyPr/>
          <a:lstStyle/>
          <a:p>
            <a:r>
              <a:rPr lang="en-US" dirty="0"/>
              <a:t>Additional Ways to Prepare For and Prevent an Active Shooter Situation</a:t>
            </a:r>
          </a:p>
        </p:txBody>
      </p:sp>
    </p:spTree>
    <p:extLst>
      <p:ext uri="{BB962C8B-B14F-4D97-AF65-F5344CB8AC3E}">
        <p14:creationId xmlns:p14="http://schemas.microsoft.com/office/powerpoint/2010/main" val="3049001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E3BDDD-4031-649F-81A3-D3F7AAAC88FC}"/>
              </a:ext>
            </a:extLst>
          </p:cNvPr>
          <p:cNvSpPr>
            <a:spLocks noGrp="1"/>
          </p:cNvSpPr>
          <p:nvPr>
            <p:ph idx="1"/>
          </p:nvPr>
        </p:nvSpPr>
        <p:spPr>
          <a:xfrm>
            <a:off x="1045554" y="1808535"/>
            <a:ext cx="12095798" cy="4989036"/>
          </a:xfrm>
        </p:spPr>
        <p:txBody>
          <a:bodyPr/>
          <a:lstStyle/>
          <a:p>
            <a:pPr marL="0" indent="0">
              <a:buNone/>
            </a:pPr>
            <a:r>
              <a:rPr lang="en-US" dirty="0"/>
              <a:t>Your human resources department and facility managers should engage in planning for emergency situations, including an active shooter scenario. Planning for emergency situations will help to mitigate the likelihood of an incident by establishing the mechanisms described below. </a:t>
            </a:r>
          </a:p>
        </p:txBody>
      </p:sp>
      <p:sp>
        <p:nvSpPr>
          <p:cNvPr id="4" name="Title 3">
            <a:extLst>
              <a:ext uri="{FF2B5EF4-FFF2-40B4-BE49-F238E27FC236}">
                <a16:creationId xmlns:a16="http://schemas.microsoft.com/office/drawing/2014/main" id="{FE1672C5-2206-10C5-3D6E-306E41149691}"/>
              </a:ext>
            </a:extLst>
          </p:cNvPr>
          <p:cNvSpPr>
            <a:spLocks noGrp="1"/>
          </p:cNvSpPr>
          <p:nvPr>
            <p:ph type="title"/>
          </p:nvPr>
        </p:nvSpPr>
        <p:spPr>
          <a:xfrm>
            <a:off x="671989" y="0"/>
            <a:ext cx="12095798" cy="1259946"/>
          </a:xfrm>
        </p:spPr>
        <p:txBody>
          <a:bodyPr/>
          <a:lstStyle/>
          <a:p>
            <a:r>
              <a:rPr lang="en-US" dirty="0"/>
              <a:t>PREPARING FOR AND MANAGING AN ACTIVE SHOOTER SITUATION</a:t>
            </a:r>
          </a:p>
        </p:txBody>
      </p:sp>
    </p:spTree>
    <p:extLst>
      <p:ext uri="{BB962C8B-B14F-4D97-AF65-F5344CB8AC3E}">
        <p14:creationId xmlns:p14="http://schemas.microsoft.com/office/powerpoint/2010/main" val="1722868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3D5DE-EE3C-8EF8-95C9-0D07421005ED}"/>
              </a:ext>
            </a:extLst>
          </p:cNvPr>
          <p:cNvSpPr>
            <a:spLocks noGrp="1"/>
          </p:cNvSpPr>
          <p:nvPr>
            <p:ph type="title"/>
          </p:nvPr>
        </p:nvSpPr>
        <p:spPr>
          <a:xfrm>
            <a:off x="671988" y="0"/>
            <a:ext cx="12095798" cy="1259946"/>
          </a:xfrm>
        </p:spPr>
        <p:txBody>
          <a:bodyPr/>
          <a:lstStyle/>
          <a:p>
            <a:r>
              <a:rPr lang="en-US" dirty="0"/>
              <a:t>Human Resources’ Responsibilities</a:t>
            </a:r>
          </a:p>
        </p:txBody>
      </p:sp>
      <p:sp>
        <p:nvSpPr>
          <p:cNvPr id="3" name="Content Placeholder 2">
            <a:extLst>
              <a:ext uri="{FF2B5EF4-FFF2-40B4-BE49-F238E27FC236}">
                <a16:creationId xmlns:a16="http://schemas.microsoft.com/office/drawing/2014/main" id="{76530285-6D5F-0FFF-48B1-8E0ECC1A0107}"/>
              </a:ext>
            </a:extLst>
          </p:cNvPr>
          <p:cNvSpPr>
            <a:spLocks noGrp="1"/>
          </p:cNvSpPr>
          <p:nvPr>
            <p:ph idx="1"/>
          </p:nvPr>
        </p:nvSpPr>
        <p:spPr/>
        <p:txBody>
          <a:bodyPr/>
          <a:lstStyle/>
          <a:p>
            <a:r>
              <a:rPr lang="en-US" dirty="0"/>
              <a:t>Conduct effective employee screening and background checks </a:t>
            </a:r>
          </a:p>
          <a:p>
            <a:pPr marL="0" indent="0">
              <a:buNone/>
            </a:pPr>
            <a:r>
              <a:rPr lang="en-US" dirty="0"/>
              <a:t>• Create a system for reporting signs of potentially violent behavior </a:t>
            </a:r>
          </a:p>
          <a:p>
            <a:pPr marL="0" indent="0">
              <a:buNone/>
            </a:pPr>
            <a:r>
              <a:rPr lang="en-US" dirty="0"/>
              <a:t>• Make counseling services available to employees </a:t>
            </a:r>
          </a:p>
          <a:p>
            <a:pPr marL="0" indent="0">
              <a:buNone/>
            </a:pPr>
            <a:r>
              <a:rPr lang="en-US" dirty="0"/>
              <a:t>• Develop an EAP which includes policies and procedures for dealing with an</a:t>
            </a:r>
          </a:p>
          <a:p>
            <a:pPr marL="0" indent="0">
              <a:buNone/>
            </a:pPr>
            <a:r>
              <a:rPr lang="en-US" dirty="0"/>
              <a:t>  active shooter situation, as well as after action planning</a:t>
            </a:r>
          </a:p>
        </p:txBody>
      </p:sp>
    </p:spTree>
    <p:extLst>
      <p:ext uri="{BB962C8B-B14F-4D97-AF65-F5344CB8AC3E}">
        <p14:creationId xmlns:p14="http://schemas.microsoft.com/office/powerpoint/2010/main" val="2310217727"/>
      </p:ext>
    </p:extLst>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9215-895D-6829-D5FA-B77002C465FF}"/>
              </a:ext>
            </a:extLst>
          </p:cNvPr>
          <p:cNvSpPr>
            <a:spLocks noGrp="1"/>
          </p:cNvSpPr>
          <p:nvPr>
            <p:ph type="title"/>
          </p:nvPr>
        </p:nvSpPr>
        <p:spPr>
          <a:xfrm>
            <a:off x="671988" y="0"/>
            <a:ext cx="12095798" cy="1259946"/>
          </a:xfrm>
        </p:spPr>
        <p:txBody>
          <a:bodyPr/>
          <a:lstStyle/>
          <a:p>
            <a:r>
              <a:rPr lang="en-US" dirty="0"/>
              <a:t>Facility Manager Responsibilities</a:t>
            </a:r>
          </a:p>
        </p:txBody>
      </p:sp>
      <p:sp>
        <p:nvSpPr>
          <p:cNvPr id="3" name="Content Placeholder 2">
            <a:extLst>
              <a:ext uri="{FF2B5EF4-FFF2-40B4-BE49-F238E27FC236}">
                <a16:creationId xmlns:a16="http://schemas.microsoft.com/office/drawing/2014/main" id="{BE870DA8-5323-4C13-D3B9-94826C743D00}"/>
              </a:ext>
            </a:extLst>
          </p:cNvPr>
          <p:cNvSpPr>
            <a:spLocks noGrp="1"/>
          </p:cNvSpPr>
          <p:nvPr>
            <p:ph idx="1"/>
          </p:nvPr>
        </p:nvSpPr>
        <p:spPr>
          <a:xfrm>
            <a:off x="582778" y="804925"/>
            <a:ext cx="12731777" cy="4989036"/>
          </a:xfrm>
        </p:spPr>
        <p:txBody>
          <a:bodyPr/>
          <a:lstStyle/>
          <a:p>
            <a:pPr marL="0" indent="0">
              <a:buNone/>
            </a:pPr>
            <a:r>
              <a:rPr lang="en-US" sz="2200" dirty="0"/>
              <a:t>• Institute access controls (i.e., keys, security system pass codes) </a:t>
            </a:r>
          </a:p>
          <a:p>
            <a:pPr marL="0" indent="0">
              <a:buNone/>
            </a:pPr>
            <a:r>
              <a:rPr lang="en-US" sz="2200" dirty="0"/>
              <a:t>• Distribute critical items to appropriate managers / employees, including: </a:t>
            </a:r>
          </a:p>
          <a:p>
            <a:pPr marL="0" indent="0">
              <a:buNone/>
            </a:pPr>
            <a:r>
              <a:rPr lang="en-US" sz="2200" dirty="0"/>
              <a:t>	- Floor plans </a:t>
            </a:r>
          </a:p>
          <a:p>
            <a:pPr marL="0" indent="0">
              <a:buNone/>
            </a:pPr>
            <a:r>
              <a:rPr lang="en-US" sz="2200" dirty="0"/>
              <a:t>	- Keys </a:t>
            </a:r>
          </a:p>
          <a:p>
            <a:pPr marL="0" indent="0">
              <a:buNone/>
            </a:pPr>
            <a:r>
              <a:rPr lang="en-US" sz="2200" dirty="0"/>
              <a:t>	- Facility personnel lists and telephone numbers </a:t>
            </a:r>
          </a:p>
          <a:p>
            <a:pPr marL="0" indent="0">
              <a:buNone/>
            </a:pPr>
            <a:r>
              <a:rPr lang="en-US" sz="2200" dirty="0"/>
              <a:t>• Coordinate with the security department to ensure the physical security of the location </a:t>
            </a:r>
          </a:p>
          <a:p>
            <a:pPr marL="0" indent="0">
              <a:buNone/>
            </a:pPr>
            <a:r>
              <a:rPr lang="en-US" sz="2200" dirty="0"/>
              <a:t>• Assemble crisis kits containing: </a:t>
            </a:r>
          </a:p>
          <a:p>
            <a:pPr marL="0" indent="0">
              <a:buNone/>
            </a:pPr>
            <a:r>
              <a:rPr lang="en-US" sz="2200" dirty="0"/>
              <a:t>	- radios </a:t>
            </a:r>
          </a:p>
          <a:p>
            <a:pPr marL="0" indent="0">
              <a:buNone/>
            </a:pPr>
            <a:r>
              <a:rPr lang="en-US" sz="2200" dirty="0"/>
              <a:t>	- floor plans </a:t>
            </a:r>
          </a:p>
          <a:p>
            <a:pPr marL="0" indent="0">
              <a:buNone/>
            </a:pPr>
            <a:r>
              <a:rPr lang="en-US" sz="2200" dirty="0"/>
              <a:t>	- staff roster, and staff emergency contact numbers </a:t>
            </a:r>
          </a:p>
          <a:p>
            <a:pPr marL="0" indent="0">
              <a:buNone/>
            </a:pPr>
            <a:r>
              <a:rPr lang="en-US" sz="2200" dirty="0"/>
              <a:t>	- first aid kits </a:t>
            </a:r>
          </a:p>
          <a:p>
            <a:pPr marL="0" indent="0">
              <a:buNone/>
            </a:pPr>
            <a:r>
              <a:rPr lang="en-US" sz="2200" dirty="0"/>
              <a:t>	- flashlights </a:t>
            </a:r>
          </a:p>
          <a:p>
            <a:pPr marL="0" indent="0">
              <a:buNone/>
            </a:pPr>
            <a:r>
              <a:rPr lang="en-US" sz="2200" dirty="0"/>
              <a:t>• Place removable floor plans near entrances and exits for emergency responders </a:t>
            </a:r>
          </a:p>
          <a:p>
            <a:pPr marL="0" indent="0">
              <a:buNone/>
            </a:pPr>
            <a:r>
              <a:rPr lang="en-US" sz="2200" dirty="0"/>
              <a:t>• Activate the emergency notification system when an emergency situation occurs</a:t>
            </a:r>
          </a:p>
        </p:txBody>
      </p:sp>
    </p:spTree>
    <p:extLst>
      <p:ext uri="{BB962C8B-B14F-4D97-AF65-F5344CB8AC3E}">
        <p14:creationId xmlns:p14="http://schemas.microsoft.com/office/powerpoint/2010/main" val="3981750757"/>
      </p:ext>
    </p:extLst>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69992-F656-B973-6C42-1DA38B709ABC}"/>
              </a:ext>
            </a:extLst>
          </p:cNvPr>
          <p:cNvSpPr>
            <a:spLocks noGrp="1"/>
          </p:cNvSpPr>
          <p:nvPr>
            <p:ph type="title"/>
          </p:nvPr>
        </p:nvSpPr>
        <p:spPr>
          <a:xfrm>
            <a:off x="671988" y="0"/>
            <a:ext cx="12095798" cy="1259946"/>
          </a:xfrm>
        </p:spPr>
        <p:txBody>
          <a:bodyPr/>
          <a:lstStyle/>
          <a:p>
            <a:r>
              <a:rPr lang="en-US" dirty="0"/>
              <a:t>Reactions of Managers During an Active Shooter Situation</a:t>
            </a:r>
          </a:p>
        </p:txBody>
      </p:sp>
      <p:sp>
        <p:nvSpPr>
          <p:cNvPr id="4" name="Content Placeholder 3">
            <a:extLst>
              <a:ext uri="{FF2B5EF4-FFF2-40B4-BE49-F238E27FC236}">
                <a16:creationId xmlns:a16="http://schemas.microsoft.com/office/drawing/2014/main" id="{6069AC68-4A16-69FC-E47E-CFE74EAAC2F8}"/>
              </a:ext>
            </a:extLst>
          </p:cNvPr>
          <p:cNvSpPr>
            <a:spLocks noGrp="1"/>
          </p:cNvSpPr>
          <p:nvPr>
            <p:ph idx="1"/>
          </p:nvPr>
        </p:nvSpPr>
        <p:spPr/>
        <p:txBody>
          <a:bodyPr/>
          <a:lstStyle/>
          <a:p>
            <a:pPr marL="0" indent="0">
              <a:buNone/>
            </a:pPr>
            <a:r>
              <a:rPr lang="en-US" dirty="0"/>
              <a:t>Employees and customers are likely to follow the lead of managers during emergency situations. During an emergency, managers should be familiar with their EAP, and be prepared to: </a:t>
            </a:r>
          </a:p>
          <a:p>
            <a:pPr marL="0" indent="0">
              <a:buNone/>
            </a:pPr>
            <a:r>
              <a:rPr lang="en-US" dirty="0"/>
              <a:t>	• Take immediate action </a:t>
            </a:r>
          </a:p>
          <a:p>
            <a:pPr marL="0" indent="0">
              <a:buNone/>
            </a:pPr>
            <a:r>
              <a:rPr lang="en-US" dirty="0"/>
              <a:t>	• Remain calm </a:t>
            </a:r>
          </a:p>
          <a:p>
            <a:pPr marL="0" indent="0">
              <a:buNone/>
            </a:pPr>
            <a:r>
              <a:rPr lang="en-US" dirty="0"/>
              <a:t>	• Lock and barricade doors </a:t>
            </a:r>
          </a:p>
          <a:p>
            <a:pPr marL="0" indent="0">
              <a:buNone/>
            </a:pPr>
            <a:r>
              <a:rPr lang="en-US" dirty="0"/>
              <a:t>	• Evacuate staff and customers via a preplanned evacuation route to a</a:t>
            </a:r>
          </a:p>
          <a:p>
            <a:pPr marL="0" indent="0">
              <a:buNone/>
            </a:pPr>
            <a:r>
              <a:rPr lang="en-US" dirty="0"/>
              <a:t>            safe area</a:t>
            </a:r>
          </a:p>
        </p:txBody>
      </p:sp>
    </p:spTree>
    <p:extLst>
      <p:ext uri="{BB962C8B-B14F-4D97-AF65-F5344CB8AC3E}">
        <p14:creationId xmlns:p14="http://schemas.microsoft.com/office/powerpoint/2010/main" val="2880282628"/>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113B-1B87-F913-EE72-232BC5EDE1A3}"/>
              </a:ext>
            </a:extLst>
          </p:cNvPr>
          <p:cNvSpPr>
            <a:spLocks noGrp="1"/>
          </p:cNvSpPr>
          <p:nvPr>
            <p:ph type="title"/>
          </p:nvPr>
        </p:nvSpPr>
        <p:spPr>
          <a:xfrm>
            <a:off x="671987" y="0"/>
            <a:ext cx="12095798" cy="1259946"/>
          </a:xfrm>
        </p:spPr>
        <p:txBody>
          <a:bodyPr/>
          <a:lstStyle/>
          <a:p>
            <a:r>
              <a:rPr lang="en-US" sz="4400" dirty="0"/>
              <a:t>Emergency Numbers</a:t>
            </a:r>
          </a:p>
        </p:txBody>
      </p:sp>
      <p:pic>
        <p:nvPicPr>
          <p:cNvPr id="5" name="Picture 4">
            <a:extLst>
              <a:ext uri="{FF2B5EF4-FFF2-40B4-BE49-F238E27FC236}">
                <a16:creationId xmlns:a16="http://schemas.microsoft.com/office/drawing/2014/main" id="{EB3E4FE0-6C21-C745-EF13-4699360F2FB7}"/>
              </a:ext>
            </a:extLst>
          </p:cNvPr>
          <p:cNvPicPr>
            <a:picLocks noChangeAspect="1"/>
          </p:cNvPicPr>
          <p:nvPr/>
        </p:nvPicPr>
        <p:blipFill>
          <a:blip r:embed="rId3"/>
          <a:stretch>
            <a:fillRect/>
          </a:stretch>
        </p:blipFill>
        <p:spPr>
          <a:xfrm>
            <a:off x="4361404" y="1042235"/>
            <a:ext cx="4716965" cy="5562396"/>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E3BDDD-4031-649F-81A3-D3F7AAAC88FC}"/>
              </a:ext>
            </a:extLst>
          </p:cNvPr>
          <p:cNvSpPr>
            <a:spLocks noGrp="1"/>
          </p:cNvSpPr>
          <p:nvPr>
            <p:ph idx="1"/>
          </p:nvPr>
        </p:nvSpPr>
        <p:spPr/>
        <p:txBody>
          <a:bodyPr/>
          <a:lstStyle/>
          <a:p>
            <a:r>
              <a:rPr lang="en-US" dirty="0"/>
              <a:t>Ensure that EAPs, evacuation instructions and any other relevant information address to individuals with special needs and/or disabilities </a:t>
            </a:r>
          </a:p>
          <a:p>
            <a:pPr marL="0" indent="0">
              <a:buNone/>
            </a:pPr>
            <a:r>
              <a:rPr lang="en-US" dirty="0"/>
              <a:t>• Your building should be handicap-accessible, in compliance with ADA</a:t>
            </a:r>
          </a:p>
          <a:p>
            <a:pPr marL="0" indent="0">
              <a:buNone/>
            </a:pPr>
            <a:r>
              <a:rPr lang="en-US" dirty="0"/>
              <a:t>  requirements</a:t>
            </a:r>
          </a:p>
        </p:txBody>
      </p:sp>
      <p:sp>
        <p:nvSpPr>
          <p:cNvPr id="4" name="Title 3">
            <a:extLst>
              <a:ext uri="{FF2B5EF4-FFF2-40B4-BE49-F238E27FC236}">
                <a16:creationId xmlns:a16="http://schemas.microsoft.com/office/drawing/2014/main" id="{FE1672C5-2206-10C5-3D6E-306E41149691}"/>
              </a:ext>
            </a:extLst>
          </p:cNvPr>
          <p:cNvSpPr>
            <a:spLocks noGrp="1"/>
          </p:cNvSpPr>
          <p:nvPr>
            <p:ph type="title"/>
          </p:nvPr>
        </p:nvSpPr>
        <p:spPr>
          <a:xfrm>
            <a:off x="671989" y="0"/>
            <a:ext cx="12095798" cy="1259946"/>
          </a:xfrm>
        </p:spPr>
        <p:txBody>
          <a:bodyPr/>
          <a:lstStyle/>
          <a:p>
            <a:r>
              <a:rPr lang="en-US" dirty="0"/>
              <a:t>Assisting Individuals with Special Needs and/or Disabilities</a:t>
            </a:r>
          </a:p>
        </p:txBody>
      </p:sp>
    </p:spTree>
    <p:extLst>
      <p:ext uri="{BB962C8B-B14F-4D97-AF65-F5344CB8AC3E}">
        <p14:creationId xmlns:p14="http://schemas.microsoft.com/office/powerpoint/2010/main" val="20806771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9215-895D-6829-D5FA-B77002C465FF}"/>
              </a:ext>
            </a:extLst>
          </p:cNvPr>
          <p:cNvSpPr>
            <a:spLocks noGrp="1"/>
          </p:cNvSpPr>
          <p:nvPr>
            <p:ph type="title"/>
          </p:nvPr>
        </p:nvSpPr>
        <p:spPr>
          <a:xfrm>
            <a:off x="671989" y="0"/>
            <a:ext cx="12095798" cy="1259946"/>
          </a:xfrm>
        </p:spPr>
        <p:txBody>
          <a:bodyPr/>
          <a:lstStyle/>
          <a:p>
            <a:r>
              <a:rPr lang="en-US" dirty="0"/>
              <a:t>RECOGNIZING POTENTIAL WORKPLACE VIOLENCE</a:t>
            </a:r>
          </a:p>
        </p:txBody>
      </p:sp>
      <p:sp>
        <p:nvSpPr>
          <p:cNvPr id="3" name="Content Placeholder 2">
            <a:extLst>
              <a:ext uri="{FF2B5EF4-FFF2-40B4-BE49-F238E27FC236}">
                <a16:creationId xmlns:a16="http://schemas.microsoft.com/office/drawing/2014/main" id="{BE870DA8-5323-4C13-D3B9-94826C743D00}"/>
              </a:ext>
            </a:extLst>
          </p:cNvPr>
          <p:cNvSpPr>
            <a:spLocks noGrp="1"/>
          </p:cNvSpPr>
          <p:nvPr>
            <p:ph idx="1"/>
          </p:nvPr>
        </p:nvSpPr>
        <p:spPr>
          <a:xfrm>
            <a:off x="671988" y="1259946"/>
            <a:ext cx="12095798" cy="4989036"/>
          </a:xfrm>
        </p:spPr>
        <p:txBody>
          <a:bodyPr/>
          <a:lstStyle/>
          <a:p>
            <a:pPr marL="0" indent="0">
              <a:buNone/>
            </a:pPr>
            <a:r>
              <a:rPr lang="en-US" dirty="0"/>
              <a:t>An active shooter in your workplace may be a current or former employee, or an acquaintance of a current or former employee. </a:t>
            </a:r>
          </a:p>
          <a:p>
            <a:pPr marL="0" indent="0">
              <a:buNone/>
            </a:pPr>
            <a:endParaRPr lang="en-US" sz="1200" dirty="0"/>
          </a:p>
          <a:p>
            <a:pPr marL="0" indent="0">
              <a:buNone/>
            </a:pPr>
            <a:r>
              <a:rPr lang="en-US" dirty="0"/>
              <a:t>Intuitive managers and coworkers may notice characteristics of potentially violent behavior in an employee. </a:t>
            </a:r>
          </a:p>
          <a:p>
            <a:pPr marL="0" indent="0">
              <a:buNone/>
            </a:pPr>
            <a:endParaRPr lang="en-US" sz="1200" dirty="0"/>
          </a:p>
          <a:p>
            <a:pPr marL="0" indent="0">
              <a:buNone/>
            </a:pPr>
            <a:r>
              <a:rPr lang="en-US" dirty="0"/>
              <a:t>Alert your Human Resources Department if you believe an employee or coworker exhibits potentially violent behavior.</a:t>
            </a:r>
          </a:p>
        </p:txBody>
      </p:sp>
    </p:spTree>
    <p:extLst>
      <p:ext uri="{BB962C8B-B14F-4D97-AF65-F5344CB8AC3E}">
        <p14:creationId xmlns:p14="http://schemas.microsoft.com/office/powerpoint/2010/main" val="2117151881"/>
      </p:ext>
    </p:extLst>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69992-F656-B973-6C42-1DA38B709ABC}"/>
              </a:ext>
            </a:extLst>
          </p:cNvPr>
          <p:cNvSpPr>
            <a:spLocks noGrp="1"/>
          </p:cNvSpPr>
          <p:nvPr>
            <p:ph type="title"/>
          </p:nvPr>
        </p:nvSpPr>
        <p:spPr>
          <a:xfrm>
            <a:off x="671989" y="0"/>
            <a:ext cx="12095798" cy="1259946"/>
          </a:xfrm>
        </p:spPr>
        <p:txBody>
          <a:bodyPr/>
          <a:lstStyle/>
          <a:p>
            <a:r>
              <a:rPr lang="en-US" dirty="0"/>
              <a:t>Indicators of Potential Violence by an Employee</a:t>
            </a:r>
          </a:p>
        </p:txBody>
      </p:sp>
      <p:sp>
        <p:nvSpPr>
          <p:cNvPr id="4" name="Content Placeholder 3">
            <a:extLst>
              <a:ext uri="{FF2B5EF4-FFF2-40B4-BE49-F238E27FC236}">
                <a16:creationId xmlns:a16="http://schemas.microsoft.com/office/drawing/2014/main" id="{6069AC68-4A16-69FC-E47E-CFE74EAAC2F8}"/>
              </a:ext>
            </a:extLst>
          </p:cNvPr>
          <p:cNvSpPr>
            <a:spLocks noGrp="1"/>
          </p:cNvSpPr>
          <p:nvPr>
            <p:ph idx="1"/>
          </p:nvPr>
        </p:nvSpPr>
        <p:spPr>
          <a:xfrm>
            <a:off x="671988" y="1184066"/>
            <a:ext cx="12095798" cy="5506666"/>
          </a:xfrm>
        </p:spPr>
        <p:txBody>
          <a:bodyPr/>
          <a:lstStyle/>
          <a:p>
            <a:pPr marL="0" indent="0">
              <a:buNone/>
            </a:pPr>
            <a:r>
              <a:rPr lang="en-US" dirty="0"/>
              <a:t>Employees typically do not just “snap,” but display indicators of potentially violent behavior over time. If these behaviors are recognized, they can often be managed and treated. </a:t>
            </a:r>
          </a:p>
          <a:p>
            <a:pPr marL="0" indent="0">
              <a:buNone/>
            </a:pPr>
            <a:r>
              <a:rPr lang="en-US" dirty="0"/>
              <a:t>Potentially violent behaviors by an employee may include one or more of the following (this list of behaviors is not comprehensive, nor is it intended as a mechanism for diagnosing violent tendencies):</a:t>
            </a:r>
          </a:p>
          <a:p>
            <a:pPr marL="0" indent="0">
              <a:buNone/>
            </a:pPr>
            <a:r>
              <a:rPr lang="en-US" dirty="0"/>
              <a:t>	• Increased use of alcohol and/or illegal drugs </a:t>
            </a:r>
          </a:p>
          <a:p>
            <a:pPr marL="0" indent="0">
              <a:buNone/>
            </a:pPr>
            <a:r>
              <a:rPr lang="en-US" dirty="0"/>
              <a:t>	• Unexplained increase in absenteeism; vague physical complaints </a:t>
            </a:r>
          </a:p>
          <a:p>
            <a:pPr marL="0" indent="0">
              <a:buNone/>
            </a:pPr>
            <a:r>
              <a:rPr lang="en-US" dirty="0"/>
              <a:t>	• Noticeable decrease in attention to appearance and hygiene </a:t>
            </a:r>
          </a:p>
          <a:p>
            <a:pPr marL="0" indent="0">
              <a:buNone/>
            </a:pPr>
            <a:r>
              <a:rPr lang="en-US" dirty="0"/>
              <a:t>	• Depression / withdrawal </a:t>
            </a:r>
          </a:p>
          <a:p>
            <a:pPr marL="0" indent="0">
              <a:buNone/>
            </a:pPr>
            <a:r>
              <a:rPr lang="en-US" dirty="0"/>
              <a:t>	• Resistance and overreaction to changes in policy and procedures </a:t>
            </a:r>
          </a:p>
          <a:p>
            <a:pPr marL="0" indent="0">
              <a:buNone/>
            </a:pPr>
            <a:r>
              <a:rPr lang="en-US" dirty="0"/>
              <a:t>	• Repeated violations of company policies</a:t>
            </a:r>
          </a:p>
          <a:p>
            <a:pPr marL="0" indent="0">
              <a:buNone/>
            </a:pPr>
            <a:endParaRPr lang="en-US" dirty="0"/>
          </a:p>
        </p:txBody>
      </p:sp>
    </p:spTree>
    <p:extLst>
      <p:ext uri="{BB962C8B-B14F-4D97-AF65-F5344CB8AC3E}">
        <p14:creationId xmlns:p14="http://schemas.microsoft.com/office/powerpoint/2010/main" val="1014072481"/>
      </p:ext>
    </p:extLst>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69992-F656-B973-6C42-1DA38B709ABC}"/>
              </a:ext>
            </a:extLst>
          </p:cNvPr>
          <p:cNvSpPr>
            <a:spLocks noGrp="1"/>
          </p:cNvSpPr>
          <p:nvPr>
            <p:ph type="title"/>
          </p:nvPr>
        </p:nvSpPr>
        <p:spPr>
          <a:xfrm>
            <a:off x="671989" y="0"/>
            <a:ext cx="12095798" cy="1259946"/>
          </a:xfrm>
        </p:spPr>
        <p:txBody>
          <a:bodyPr/>
          <a:lstStyle/>
          <a:p>
            <a:r>
              <a:rPr lang="en-US" dirty="0"/>
              <a:t>Indicators of Potential Violence by an Employee</a:t>
            </a:r>
          </a:p>
        </p:txBody>
      </p:sp>
      <p:sp>
        <p:nvSpPr>
          <p:cNvPr id="4" name="Content Placeholder 3">
            <a:extLst>
              <a:ext uri="{FF2B5EF4-FFF2-40B4-BE49-F238E27FC236}">
                <a16:creationId xmlns:a16="http://schemas.microsoft.com/office/drawing/2014/main" id="{6069AC68-4A16-69FC-E47E-CFE74EAAC2F8}"/>
              </a:ext>
            </a:extLst>
          </p:cNvPr>
          <p:cNvSpPr>
            <a:spLocks noGrp="1"/>
          </p:cNvSpPr>
          <p:nvPr>
            <p:ph idx="1"/>
          </p:nvPr>
        </p:nvSpPr>
        <p:spPr>
          <a:xfrm>
            <a:off x="421086" y="910862"/>
            <a:ext cx="12095798" cy="4989036"/>
          </a:xfrm>
        </p:spPr>
        <p:txBody>
          <a:bodyPr/>
          <a:lstStyle/>
          <a:p>
            <a:pPr marL="0" indent="0">
              <a:buNone/>
            </a:pPr>
            <a:r>
              <a:rPr lang="en-US" dirty="0"/>
              <a:t>	• Increased severe mood swings </a:t>
            </a:r>
          </a:p>
          <a:p>
            <a:pPr marL="0" indent="0">
              <a:buNone/>
            </a:pPr>
            <a:r>
              <a:rPr lang="en-US" dirty="0"/>
              <a:t>	• Noticeably unstable, emotional responses </a:t>
            </a:r>
          </a:p>
          <a:p>
            <a:pPr marL="0" indent="0">
              <a:buNone/>
            </a:pPr>
            <a:r>
              <a:rPr lang="en-US" dirty="0"/>
              <a:t>	• Explosive outbursts of anger or rage without provocation </a:t>
            </a:r>
          </a:p>
          <a:p>
            <a:pPr marL="0" indent="0">
              <a:buNone/>
            </a:pPr>
            <a:r>
              <a:rPr lang="en-US" dirty="0"/>
              <a:t>	• Suicidal; comments about “putting things in order” </a:t>
            </a:r>
          </a:p>
          <a:p>
            <a:pPr marL="0" indent="0">
              <a:buNone/>
            </a:pPr>
            <a:r>
              <a:rPr lang="en-US" dirty="0"/>
              <a:t>	• Behavior which is suspect of paranoia, (“everybody is against me”) </a:t>
            </a:r>
          </a:p>
          <a:p>
            <a:pPr marL="0" indent="0">
              <a:buNone/>
            </a:pPr>
            <a:r>
              <a:rPr lang="en-US" dirty="0"/>
              <a:t>	• Increasingly talks of problems at home </a:t>
            </a:r>
          </a:p>
          <a:p>
            <a:pPr marL="0" indent="0">
              <a:buNone/>
            </a:pPr>
            <a:r>
              <a:rPr lang="en-US" dirty="0"/>
              <a:t>	• Escalation of domestic problems into the workplace; talk of severe</a:t>
            </a:r>
          </a:p>
          <a:p>
            <a:pPr marL="0" indent="0">
              <a:buNone/>
            </a:pPr>
            <a:r>
              <a:rPr lang="en-US" dirty="0"/>
              <a:t>            financial problems </a:t>
            </a:r>
          </a:p>
          <a:p>
            <a:pPr marL="0" indent="0">
              <a:buNone/>
            </a:pPr>
            <a:r>
              <a:rPr lang="en-US" dirty="0"/>
              <a:t>	• Talk of previous incidents of violence </a:t>
            </a:r>
          </a:p>
          <a:p>
            <a:pPr marL="0" indent="0">
              <a:buNone/>
            </a:pPr>
            <a:r>
              <a:rPr lang="en-US" dirty="0"/>
              <a:t>	• Empathy with individuals committing violence </a:t>
            </a:r>
          </a:p>
          <a:p>
            <a:pPr marL="0" indent="0">
              <a:buNone/>
            </a:pPr>
            <a:r>
              <a:rPr lang="en-US" dirty="0"/>
              <a:t>	• Increase in unsolicited comments about firearms, other dangerous</a:t>
            </a:r>
          </a:p>
          <a:p>
            <a:pPr marL="0" indent="0">
              <a:buNone/>
            </a:pPr>
            <a:r>
              <a:rPr lang="en-US" dirty="0"/>
              <a:t>            weapons and violent crimes</a:t>
            </a:r>
          </a:p>
        </p:txBody>
      </p:sp>
    </p:spTree>
    <p:extLst>
      <p:ext uri="{BB962C8B-B14F-4D97-AF65-F5344CB8AC3E}">
        <p14:creationId xmlns:p14="http://schemas.microsoft.com/office/powerpoint/2010/main" val="3890046923"/>
      </p:ext>
    </p:extLst>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E3BDDD-4031-649F-81A3-D3F7AAAC88FC}"/>
              </a:ext>
            </a:extLst>
          </p:cNvPr>
          <p:cNvSpPr>
            <a:spLocks noGrp="1"/>
          </p:cNvSpPr>
          <p:nvPr>
            <p:ph idx="1"/>
          </p:nvPr>
        </p:nvSpPr>
        <p:spPr>
          <a:xfrm>
            <a:off x="632958" y="1368062"/>
            <a:ext cx="12681598" cy="4989036"/>
          </a:xfrm>
        </p:spPr>
        <p:txBody>
          <a:bodyPr/>
          <a:lstStyle/>
          <a:p>
            <a:pPr marL="0" indent="0">
              <a:buNone/>
            </a:pPr>
            <a:r>
              <a:rPr lang="en-US" dirty="0"/>
              <a:t>After the active shooter has been incapacitated and is no longer a threat, human resources and/or management should engage in post-event assessments and activities, including: </a:t>
            </a:r>
          </a:p>
          <a:p>
            <a:pPr marL="0" indent="0">
              <a:buNone/>
            </a:pPr>
            <a:r>
              <a:rPr lang="en-US" dirty="0"/>
              <a:t>	• An accounting of all individuals at a designated assembly point to determine</a:t>
            </a:r>
          </a:p>
          <a:p>
            <a:pPr marL="0" indent="0">
              <a:buNone/>
            </a:pPr>
            <a:r>
              <a:rPr lang="en-US" dirty="0"/>
              <a:t>            who, if anyone, is missing and potentially injured. </a:t>
            </a:r>
          </a:p>
          <a:p>
            <a:pPr marL="0" indent="0">
              <a:buNone/>
            </a:pPr>
            <a:r>
              <a:rPr lang="en-US" dirty="0"/>
              <a:t>	• Determining a method for notifying families of individuals affected by the</a:t>
            </a:r>
          </a:p>
          <a:p>
            <a:pPr marL="0" indent="0">
              <a:buNone/>
            </a:pPr>
            <a:r>
              <a:rPr lang="en-US" dirty="0"/>
              <a:t>            active shooter, including notification of any casualties. </a:t>
            </a:r>
          </a:p>
          <a:p>
            <a:pPr marL="0" indent="0">
              <a:buNone/>
            </a:pPr>
            <a:r>
              <a:rPr lang="en-US" dirty="0"/>
              <a:t>	• Assessing the psychological state of individuals at the scene, and referring</a:t>
            </a:r>
          </a:p>
          <a:p>
            <a:pPr marL="0" indent="0">
              <a:buNone/>
            </a:pPr>
            <a:r>
              <a:rPr lang="en-US" dirty="0"/>
              <a:t>            them to health care specialists accordingly. </a:t>
            </a:r>
          </a:p>
          <a:p>
            <a:pPr marL="0" indent="0">
              <a:buNone/>
            </a:pPr>
            <a:r>
              <a:rPr lang="en-US" dirty="0"/>
              <a:t>	• Identifying and filling any critical personnel or operational gaps left in the</a:t>
            </a:r>
          </a:p>
          <a:p>
            <a:pPr marL="0" indent="0">
              <a:buNone/>
            </a:pPr>
            <a:r>
              <a:rPr lang="en-US" dirty="0"/>
              <a:t>            organization as a result of the active shooter.</a:t>
            </a:r>
          </a:p>
        </p:txBody>
      </p:sp>
      <p:sp>
        <p:nvSpPr>
          <p:cNvPr id="4" name="Title 3">
            <a:extLst>
              <a:ext uri="{FF2B5EF4-FFF2-40B4-BE49-F238E27FC236}">
                <a16:creationId xmlns:a16="http://schemas.microsoft.com/office/drawing/2014/main" id="{FE1672C5-2206-10C5-3D6E-306E41149691}"/>
              </a:ext>
            </a:extLst>
          </p:cNvPr>
          <p:cNvSpPr>
            <a:spLocks noGrp="1"/>
          </p:cNvSpPr>
          <p:nvPr>
            <p:ph type="title"/>
          </p:nvPr>
        </p:nvSpPr>
        <p:spPr>
          <a:xfrm>
            <a:off x="671988" y="0"/>
            <a:ext cx="12095798" cy="1259946"/>
          </a:xfrm>
        </p:spPr>
        <p:txBody>
          <a:bodyPr/>
          <a:lstStyle/>
          <a:p>
            <a:r>
              <a:rPr lang="en-US" dirty="0"/>
              <a:t>MANAGING THE CONSEQUENCES OF AN ACTIVE SHOOTER SITUATION</a:t>
            </a:r>
          </a:p>
        </p:txBody>
      </p:sp>
    </p:spTree>
    <p:extLst>
      <p:ext uri="{BB962C8B-B14F-4D97-AF65-F5344CB8AC3E}">
        <p14:creationId xmlns:p14="http://schemas.microsoft.com/office/powerpoint/2010/main" val="407934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E3BDDD-4031-649F-81A3-D3F7AAAC88FC}"/>
              </a:ext>
            </a:extLst>
          </p:cNvPr>
          <p:cNvSpPr>
            <a:spLocks noGrp="1"/>
          </p:cNvSpPr>
          <p:nvPr>
            <p:ph idx="1"/>
          </p:nvPr>
        </p:nvSpPr>
        <p:spPr>
          <a:xfrm>
            <a:off x="671988" y="1089281"/>
            <a:ext cx="12095798" cy="4989036"/>
          </a:xfrm>
        </p:spPr>
        <p:txBody>
          <a:bodyPr/>
          <a:lstStyle/>
          <a:p>
            <a:pPr marL="0" indent="0">
              <a:buNone/>
            </a:pPr>
            <a:r>
              <a:rPr lang="en-US" dirty="0"/>
              <a:t>To facilitate effective planning for future emergencies, it’s important to analyze the recent active shooter situation and create an after-action report. The analysis and reporting contained in this report is useful for: </a:t>
            </a:r>
          </a:p>
          <a:p>
            <a:pPr marL="0" indent="0">
              <a:buNone/>
            </a:pPr>
            <a:r>
              <a:rPr lang="en-US" dirty="0"/>
              <a:t>	• Serving as documentation for response activities </a:t>
            </a:r>
          </a:p>
          <a:p>
            <a:pPr marL="0" indent="0">
              <a:buNone/>
            </a:pPr>
            <a:r>
              <a:rPr lang="en-US" dirty="0"/>
              <a:t>	• Identifying successes and failures that occurred during the event </a:t>
            </a:r>
          </a:p>
          <a:p>
            <a:pPr marL="0" indent="0">
              <a:buNone/>
            </a:pPr>
            <a:r>
              <a:rPr lang="en-US" dirty="0"/>
              <a:t>	• Providing an analysis of the effectiveness of the existing EAP </a:t>
            </a:r>
          </a:p>
          <a:p>
            <a:pPr marL="0" indent="0">
              <a:buNone/>
            </a:pPr>
            <a:r>
              <a:rPr lang="en-US" dirty="0"/>
              <a:t>	• Describing and defining a plan for making improvements to the EAP</a:t>
            </a:r>
          </a:p>
        </p:txBody>
      </p:sp>
      <p:sp>
        <p:nvSpPr>
          <p:cNvPr id="4" name="Title 3">
            <a:extLst>
              <a:ext uri="{FF2B5EF4-FFF2-40B4-BE49-F238E27FC236}">
                <a16:creationId xmlns:a16="http://schemas.microsoft.com/office/drawing/2014/main" id="{FE1672C5-2206-10C5-3D6E-306E41149691}"/>
              </a:ext>
            </a:extLst>
          </p:cNvPr>
          <p:cNvSpPr>
            <a:spLocks noGrp="1"/>
          </p:cNvSpPr>
          <p:nvPr>
            <p:ph type="title"/>
          </p:nvPr>
        </p:nvSpPr>
        <p:spPr>
          <a:xfrm>
            <a:off x="671989" y="0"/>
            <a:ext cx="12095798" cy="1259946"/>
          </a:xfrm>
        </p:spPr>
        <p:txBody>
          <a:bodyPr/>
          <a:lstStyle/>
          <a:p>
            <a:r>
              <a:rPr lang="en-US" dirty="0"/>
              <a:t>LESSONS LEARNED</a:t>
            </a:r>
          </a:p>
        </p:txBody>
      </p:sp>
    </p:spTree>
    <p:extLst>
      <p:ext uri="{BB962C8B-B14F-4D97-AF65-F5344CB8AC3E}">
        <p14:creationId xmlns:p14="http://schemas.microsoft.com/office/powerpoint/2010/main" val="1383321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9215-895D-6829-D5FA-B77002C465FF}"/>
              </a:ext>
            </a:extLst>
          </p:cNvPr>
          <p:cNvSpPr>
            <a:spLocks noGrp="1"/>
          </p:cNvSpPr>
          <p:nvPr>
            <p:ph type="title"/>
          </p:nvPr>
        </p:nvSpPr>
        <p:spPr>
          <a:xfrm>
            <a:off x="671989" y="0"/>
            <a:ext cx="12095798" cy="1259946"/>
          </a:xfrm>
        </p:spPr>
        <p:txBody>
          <a:bodyPr/>
          <a:lstStyle/>
          <a:p>
            <a:r>
              <a:rPr lang="en-US" dirty="0"/>
              <a:t>References</a:t>
            </a:r>
          </a:p>
        </p:txBody>
      </p:sp>
      <p:sp>
        <p:nvSpPr>
          <p:cNvPr id="3" name="Content Placeholder 2">
            <a:extLst>
              <a:ext uri="{FF2B5EF4-FFF2-40B4-BE49-F238E27FC236}">
                <a16:creationId xmlns:a16="http://schemas.microsoft.com/office/drawing/2014/main" id="{BE870DA8-5323-4C13-D3B9-94826C743D00}"/>
              </a:ext>
            </a:extLst>
          </p:cNvPr>
          <p:cNvSpPr>
            <a:spLocks noGrp="1"/>
          </p:cNvSpPr>
          <p:nvPr>
            <p:ph idx="1"/>
          </p:nvPr>
        </p:nvSpPr>
        <p:spPr>
          <a:xfrm>
            <a:off x="671989" y="1259946"/>
            <a:ext cx="12095798" cy="4989036"/>
          </a:xfrm>
        </p:spPr>
        <p:txBody>
          <a:bodyPr/>
          <a:lstStyle/>
          <a:p>
            <a:r>
              <a:rPr lang="en-US" sz="2400" dirty="0"/>
              <a:t>Safety Guidelines for Armed Subjects, Active Shooter Situations, Indiana University Police Department, April 2007. </a:t>
            </a:r>
          </a:p>
          <a:p>
            <a:r>
              <a:rPr lang="en-US" sz="2400" dirty="0"/>
              <a:t>Safety Tips &amp; Guidelines Regarding Potential “Active Shooter” Incidents Occurring on Campus, University of California Police. </a:t>
            </a:r>
          </a:p>
          <a:p>
            <a:r>
              <a:rPr lang="en-US" sz="2400" dirty="0"/>
              <a:t>Shots Fired, When Lightning Strikes (DVD), Center for Personal Protection and Safety, 2007. </a:t>
            </a:r>
          </a:p>
          <a:p>
            <a:r>
              <a:rPr lang="en-US" sz="2400" dirty="0"/>
              <a:t>Workplace Violence Desk Reference, Security Management Group International, www.SMGICorp.com </a:t>
            </a:r>
          </a:p>
          <a:p>
            <a:r>
              <a:rPr lang="en-US" sz="2400" dirty="0"/>
              <a:t>How to Plan for Workplace Emergencies and Evacuations, U.S. Department of Labor, Occupational Health and Safety Administration, OSHA 3088, 2001.</a:t>
            </a:r>
          </a:p>
        </p:txBody>
      </p:sp>
    </p:spTree>
    <p:extLst>
      <p:ext uri="{BB962C8B-B14F-4D97-AF65-F5344CB8AC3E}">
        <p14:creationId xmlns:p14="http://schemas.microsoft.com/office/powerpoint/2010/main" val="2093225874"/>
      </p:ext>
    </p:extLst>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0D44985-93A8-ECE1-5DF9-C207395AF223}"/>
              </a:ext>
            </a:extLst>
          </p:cNvPr>
          <p:cNvPicPr>
            <a:picLocks noChangeAspect="1"/>
          </p:cNvPicPr>
          <p:nvPr/>
        </p:nvPicPr>
        <p:blipFill>
          <a:blip r:embed="rId3"/>
          <a:stretch>
            <a:fillRect/>
          </a:stretch>
        </p:blipFill>
        <p:spPr>
          <a:xfrm>
            <a:off x="3137879" y="101600"/>
            <a:ext cx="6569538" cy="5318549"/>
          </a:xfrm>
          <a:prstGeom prst="rect">
            <a:avLst/>
          </a:prstGeom>
        </p:spPr>
      </p:pic>
      <p:sp>
        <p:nvSpPr>
          <p:cNvPr id="2" name="TextBox 1">
            <a:extLst>
              <a:ext uri="{FF2B5EF4-FFF2-40B4-BE49-F238E27FC236}">
                <a16:creationId xmlns:a16="http://schemas.microsoft.com/office/drawing/2014/main" id="{A62B5717-3371-E01D-D892-07F141153B21}"/>
              </a:ext>
            </a:extLst>
          </p:cNvPr>
          <p:cNvSpPr txBox="1"/>
          <p:nvPr/>
        </p:nvSpPr>
        <p:spPr>
          <a:xfrm>
            <a:off x="307757" y="5624945"/>
            <a:ext cx="12824259" cy="1200329"/>
          </a:xfrm>
          <a:prstGeom prst="rect">
            <a:avLst/>
          </a:prstGeom>
          <a:noFill/>
        </p:spPr>
        <p:txBody>
          <a:bodyPr wrap="square" rtlCol="0">
            <a:spAutoFit/>
          </a:bodyPr>
          <a:lstStyle/>
          <a:p>
            <a:r>
              <a:rPr lang="en-CA" sz="1200" dirty="0">
                <a:effectLst/>
                <a:latin typeface="Calibri" panose="020F0502020204030204" pitchFamily="34" charset="0"/>
                <a:ea typeface="Calibri" panose="020F0502020204030204" pitchFamily="34" charset="0"/>
                <a:cs typeface="Calibri" panose="020F0502020204030204" pitchFamily="34" charset="0"/>
              </a:rPr>
              <a:t>DISCLAIMER: The contents of this document are intended only for the informational use of the addressee. The information contained herein is not intended as, nor does it constitute, specific legal or technical advice to the reader.  Any information or recommendations contained herein are provided to the addressee for usage at their own discretion. Neither Signal Mutual Indemnity Association Ltd., its Members, Managers, or Signal Management Services, LLC and/or their employees accept liability whether in tort, negligence, contract, or otherwise, to anyone for any lack of technical skill, completeness of recommendations, or analysis of issues associated with the discussion of topics set forth herein. No responsibility is assumed for the discovery or elimination of unsafe conditions. Compliance with any recommendations herein should not assume your compliance with any federal, state, or local law or regulation. Additionally, the information contained herein does not constitute and shall not be construed to reflect the adoption of any coverage position by Signal Mutual Indemnity Association Ltd., its Members, Managers, or Signal Management Services, LLC and/or their employees.</a:t>
            </a:r>
            <a:endParaRPr lang="en-US" sz="1600" dirty="0"/>
          </a:p>
        </p:txBody>
      </p:sp>
    </p:spTree>
    <p:extLst>
      <p:ext uri="{BB962C8B-B14F-4D97-AF65-F5344CB8AC3E}">
        <p14:creationId xmlns:p14="http://schemas.microsoft.com/office/powerpoint/2010/main" val="2306560592"/>
      </p:ext>
    </p:extLst>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171E7-959C-186C-9765-6CA0E1725D16}"/>
              </a:ext>
            </a:extLst>
          </p:cNvPr>
          <p:cNvSpPr>
            <a:spLocks noGrp="1"/>
          </p:cNvSpPr>
          <p:nvPr>
            <p:ph type="title"/>
          </p:nvPr>
        </p:nvSpPr>
        <p:spPr>
          <a:xfrm>
            <a:off x="671989" y="0"/>
            <a:ext cx="12095798" cy="1259946"/>
          </a:xfrm>
        </p:spPr>
        <p:txBody>
          <a:bodyPr/>
          <a:lstStyle/>
          <a:p>
            <a:r>
              <a:rPr lang="en-US" dirty="0"/>
              <a:t>PROFILE OF AN ACTIVE SHOOTER</a:t>
            </a:r>
          </a:p>
        </p:txBody>
      </p:sp>
      <p:sp>
        <p:nvSpPr>
          <p:cNvPr id="3" name="Content Placeholder 2">
            <a:extLst>
              <a:ext uri="{FF2B5EF4-FFF2-40B4-BE49-F238E27FC236}">
                <a16:creationId xmlns:a16="http://schemas.microsoft.com/office/drawing/2014/main" id="{E3818334-660A-2EFA-8E71-A5A02A2DDDAC}"/>
              </a:ext>
            </a:extLst>
          </p:cNvPr>
          <p:cNvSpPr>
            <a:spLocks noGrp="1"/>
          </p:cNvSpPr>
          <p:nvPr>
            <p:ph idx="1"/>
          </p:nvPr>
        </p:nvSpPr>
        <p:spPr>
          <a:xfrm>
            <a:off x="671988" y="1145038"/>
            <a:ext cx="12095798" cy="4989036"/>
          </a:xfrm>
        </p:spPr>
        <p:txBody>
          <a:bodyPr/>
          <a:lstStyle/>
          <a:p>
            <a:pPr marL="0" indent="0">
              <a:buNone/>
            </a:pPr>
            <a:r>
              <a:rPr lang="en-US" dirty="0"/>
              <a:t>An Active Shooter is an individual actively engaged in killing or attempting to kill people in a confined and populated area; in most cases, active shooters use firearms(s) and there is no pattern or method to their selection of victims. </a:t>
            </a:r>
          </a:p>
          <a:p>
            <a:pPr marL="0" indent="0">
              <a:buNone/>
            </a:pPr>
            <a:endParaRPr lang="en-US" dirty="0"/>
          </a:p>
          <a:p>
            <a:pPr marL="0" indent="0">
              <a:buNone/>
            </a:pPr>
            <a:r>
              <a:rPr lang="en-US" dirty="0"/>
              <a:t>Active shooter situations are unpredictable and evolve quickly. Typically, the immediate deployment of law enforcement is required to stop the shooting and mitigate harm to victims. </a:t>
            </a:r>
          </a:p>
          <a:p>
            <a:pPr marL="0" indent="0">
              <a:buNone/>
            </a:pPr>
            <a:endParaRPr lang="en-US" dirty="0"/>
          </a:p>
          <a:p>
            <a:pPr marL="0" indent="0">
              <a:buNone/>
            </a:pPr>
            <a:r>
              <a:rPr lang="en-US" dirty="0"/>
              <a:t>Because active shooter situations are often over within 10 to 15 minutes, before law enforcement arrives on the scene, individuals must be prepared both mentally and physically to deal with an active shooter situation.</a:t>
            </a: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530285-6D5F-0FFF-48B1-8E0ECC1A0107}"/>
              </a:ext>
            </a:extLst>
          </p:cNvPr>
          <p:cNvSpPr>
            <a:spLocks noGrp="1"/>
          </p:cNvSpPr>
          <p:nvPr>
            <p:ph idx="1"/>
          </p:nvPr>
        </p:nvSpPr>
        <p:spPr>
          <a:xfrm>
            <a:off x="671988" y="793774"/>
            <a:ext cx="12095798" cy="4989036"/>
          </a:xfrm>
        </p:spPr>
        <p:txBody>
          <a:bodyPr/>
          <a:lstStyle/>
          <a:p>
            <a:pPr marL="0" indent="0">
              <a:buNone/>
            </a:pPr>
            <a:r>
              <a:rPr lang="en-US" dirty="0"/>
              <a:t>Good practices for coping with an active shooter situation: </a:t>
            </a:r>
          </a:p>
          <a:p>
            <a:pPr marL="0" indent="0">
              <a:buNone/>
            </a:pPr>
            <a:r>
              <a:rPr lang="en-US" dirty="0"/>
              <a:t>• Be aware of your environment and any possible dangers</a:t>
            </a:r>
          </a:p>
          <a:p>
            <a:pPr marL="0" indent="0">
              <a:buNone/>
            </a:pPr>
            <a:r>
              <a:rPr lang="en-US" dirty="0"/>
              <a:t>• Take note of the two nearest exits in any facility you visit </a:t>
            </a:r>
          </a:p>
          <a:p>
            <a:pPr marL="0" indent="0">
              <a:buNone/>
            </a:pPr>
            <a:r>
              <a:rPr lang="en-US" dirty="0"/>
              <a:t>• If you are in an office, stay there and secure the door </a:t>
            </a:r>
          </a:p>
          <a:p>
            <a:pPr marL="0" indent="0">
              <a:buNone/>
            </a:pPr>
            <a:r>
              <a:rPr lang="en-US" dirty="0"/>
              <a:t>• If you are in a hallway, get into a room and secure the door </a:t>
            </a:r>
          </a:p>
          <a:p>
            <a:pPr marL="0" indent="0">
              <a:buNone/>
            </a:pPr>
            <a:r>
              <a:rPr lang="en-US" dirty="0"/>
              <a:t>• </a:t>
            </a:r>
            <a:r>
              <a:rPr lang="en-US" b="1" u="sng" dirty="0"/>
              <a:t>As a last resort</a:t>
            </a:r>
            <a:r>
              <a:rPr lang="en-US" dirty="0"/>
              <a:t>, attempt to take the active shooter down. When the shooter is at close range and you cannot flee, your chance of survival is much greater if you try to incapacitate him/her. </a:t>
            </a:r>
          </a:p>
          <a:p>
            <a:pPr marL="0" indent="0">
              <a:buNone/>
            </a:pPr>
            <a:endParaRPr lang="en-US" dirty="0"/>
          </a:p>
          <a:p>
            <a:pPr marL="0" indent="0" algn="ctr">
              <a:buNone/>
            </a:pPr>
            <a:r>
              <a:rPr lang="en-US" b="1" dirty="0"/>
              <a:t>CALL 911 WHEN IT IS SAFE TO DO SO!</a:t>
            </a: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9215-895D-6829-D5FA-B77002C465FF}"/>
              </a:ext>
            </a:extLst>
          </p:cNvPr>
          <p:cNvSpPr>
            <a:spLocks noGrp="1"/>
          </p:cNvSpPr>
          <p:nvPr>
            <p:ph type="title"/>
          </p:nvPr>
        </p:nvSpPr>
        <p:spPr>
          <a:xfrm>
            <a:off x="711018" y="-9639"/>
            <a:ext cx="12095798" cy="1259946"/>
          </a:xfrm>
        </p:spPr>
        <p:txBody>
          <a:bodyPr/>
          <a:lstStyle/>
          <a:p>
            <a:r>
              <a:rPr lang="en-US" dirty="0"/>
              <a:t>HOW TO RESPOND WHEN AN ACTIVE SHOOTER IS IN YOUR VICINITY</a:t>
            </a:r>
          </a:p>
        </p:txBody>
      </p:sp>
      <p:sp>
        <p:nvSpPr>
          <p:cNvPr id="3" name="Content Placeholder 2">
            <a:extLst>
              <a:ext uri="{FF2B5EF4-FFF2-40B4-BE49-F238E27FC236}">
                <a16:creationId xmlns:a16="http://schemas.microsoft.com/office/drawing/2014/main" id="{BE870DA8-5323-4C13-D3B9-94826C743D00}"/>
              </a:ext>
            </a:extLst>
          </p:cNvPr>
          <p:cNvSpPr>
            <a:spLocks noGrp="1"/>
          </p:cNvSpPr>
          <p:nvPr>
            <p:ph idx="1"/>
          </p:nvPr>
        </p:nvSpPr>
        <p:spPr>
          <a:xfrm>
            <a:off x="711018" y="1200268"/>
            <a:ext cx="12095798" cy="4989036"/>
          </a:xfrm>
        </p:spPr>
        <p:txBody>
          <a:bodyPr/>
          <a:lstStyle/>
          <a:p>
            <a:pPr marL="0" indent="0">
              <a:buNone/>
            </a:pPr>
            <a:r>
              <a:rPr lang="en-US" sz="2400" dirty="0"/>
              <a:t>Quickly determine the most reasonable way to protect your own life. Remember that customers and clients are likely to follow the lead of employees and managers during an active shooter situation. </a:t>
            </a:r>
          </a:p>
          <a:p>
            <a:pPr marL="0" indent="0">
              <a:buNone/>
            </a:pPr>
            <a:r>
              <a:rPr lang="en-US" sz="2400" dirty="0"/>
              <a:t>RUN If there is an accessible escape path, attempt to evacuate the premises. 	</a:t>
            </a:r>
          </a:p>
          <a:p>
            <a:pPr marL="0" indent="0">
              <a:buNone/>
            </a:pPr>
            <a:r>
              <a:rPr lang="en-US" sz="2400" dirty="0"/>
              <a:t>Be sure to: </a:t>
            </a:r>
          </a:p>
          <a:p>
            <a:pPr marL="0" indent="0">
              <a:buNone/>
            </a:pPr>
            <a:r>
              <a:rPr lang="en-US" sz="2400" dirty="0"/>
              <a:t>	</a:t>
            </a:r>
            <a:r>
              <a:rPr lang="en-US" sz="2000" dirty="0"/>
              <a:t>• Have an escape route and plan in mind</a:t>
            </a:r>
          </a:p>
          <a:p>
            <a:pPr marL="0" indent="0">
              <a:buNone/>
            </a:pPr>
            <a:r>
              <a:rPr lang="en-US" sz="2000" dirty="0"/>
              <a:t>	• Evacuate regardless of whether others agree to follow </a:t>
            </a:r>
          </a:p>
          <a:p>
            <a:pPr marL="0" indent="0">
              <a:buNone/>
            </a:pPr>
            <a:r>
              <a:rPr lang="en-US" sz="2000" dirty="0"/>
              <a:t>	• Leave your belongings behind </a:t>
            </a:r>
          </a:p>
          <a:p>
            <a:pPr marL="0" indent="0">
              <a:buNone/>
            </a:pPr>
            <a:r>
              <a:rPr lang="en-US" sz="2000" dirty="0"/>
              <a:t>	• Help others escape, if possible 	</a:t>
            </a:r>
          </a:p>
          <a:p>
            <a:pPr marL="0" indent="0">
              <a:buNone/>
            </a:pPr>
            <a:r>
              <a:rPr lang="en-US" sz="2000" dirty="0"/>
              <a:t>	• Prevent individuals from entering an area where the active shooter may be </a:t>
            </a:r>
          </a:p>
          <a:p>
            <a:pPr marL="0" indent="0">
              <a:buNone/>
            </a:pPr>
            <a:r>
              <a:rPr lang="en-US" sz="2000" dirty="0"/>
              <a:t>	• Keep your hands visible </a:t>
            </a:r>
          </a:p>
          <a:p>
            <a:pPr marL="0" indent="0">
              <a:buNone/>
            </a:pPr>
            <a:r>
              <a:rPr lang="en-US" sz="2000" dirty="0"/>
              <a:t>	• Follow the instructions of any police officers </a:t>
            </a:r>
          </a:p>
          <a:p>
            <a:pPr marL="0" indent="0">
              <a:buNone/>
            </a:pPr>
            <a:r>
              <a:rPr lang="en-US" sz="2000" dirty="0"/>
              <a:t>	• Do not attempt to move wounded people </a:t>
            </a:r>
          </a:p>
          <a:p>
            <a:pPr marL="0" indent="0">
              <a:buNone/>
            </a:pPr>
            <a:r>
              <a:rPr lang="en-US" sz="2000" dirty="0"/>
              <a:t>	• Call 911 when you are safe</a:t>
            </a:r>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9215-895D-6829-D5FA-B77002C465FF}"/>
              </a:ext>
            </a:extLst>
          </p:cNvPr>
          <p:cNvSpPr>
            <a:spLocks noGrp="1"/>
          </p:cNvSpPr>
          <p:nvPr>
            <p:ph type="title"/>
          </p:nvPr>
        </p:nvSpPr>
        <p:spPr>
          <a:xfrm>
            <a:off x="671988" y="0"/>
            <a:ext cx="12095798" cy="1259946"/>
          </a:xfrm>
        </p:spPr>
        <p:txBody>
          <a:bodyPr/>
          <a:lstStyle/>
          <a:p>
            <a:r>
              <a:rPr lang="en-US" dirty="0"/>
              <a:t>HOW TO RESPOND WHEN AN ACTIVE SHOOTER IS IN YOUR VICINITY</a:t>
            </a:r>
          </a:p>
        </p:txBody>
      </p:sp>
      <p:sp>
        <p:nvSpPr>
          <p:cNvPr id="3" name="Content Placeholder 2">
            <a:extLst>
              <a:ext uri="{FF2B5EF4-FFF2-40B4-BE49-F238E27FC236}">
                <a16:creationId xmlns:a16="http://schemas.microsoft.com/office/drawing/2014/main" id="{BE870DA8-5323-4C13-D3B9-94826C743D00}"/>
              </a:ext>
            </a:extLst>
          </p:cNvPr>
          <p:cNvSpPr>
            <a:spLocks noGrp="1"/>
          </p:cNvSpPr>
          <p:nvPr>
            <p:ph idx="1"/>
          </p:nvPr>
        </p:nvSpPr>
        <p:spPr>
          <a:xfrm>
            <a:off x="671988" y="1763930"/>
            <a:ext cx="12703899" cy="4989036"/>
          </a:xfrm>
        </p:spPr>
        <p:txBody>
          <a:bodyPr/>
          <a:lstStyle/>
          <a:p>
            <a:r>
              <a:rPr lang="en-US" dirty="0"/>
              <a:t>HIDE If evacuation is not possible, find a place to hide where the active shooter is less likely to find you. Your hiding place should: </a:t>
            </a:r>
          </a:p>
          <a:p>
            <a:pPr marL="377976" lvl="1" indent="0">
              <a:buNone/>
            </a:pPr>
            <a:r>
              <a:rPr lang="en-US" dirty="0"/>
              <a:t>• Be out of the active shooter’s view </a:t>
            </a:r>
          </a:p>
          <a:p>
            <a:pPr marL="377976" lvl="1" indent="0">
              <a:buNone/>
            </a:pPr>
            <a:r>
              <a:rPr lang="en-US" dirty="0"/>
              <a:t>• Provide protection if shots are fired in your direction (i.e., an office with a closed and locked </a:t>
            </a:r>
          </a:p>
          <a:p>
            <a:pPr marL="377976" lvl="1" indent="0">
              <a:buNone/>
            </a:pPr>
            <a:r>
              <a:rPr lang="en-US" dirty="0"/>
              <a:t>  door) </a:t>
            </a:r>
          </a:p>
          <a:p>
            <a:pPr marL="377976" lvl="1" indent="0">
              <a:buNone/>
            </a:pPr>
            <a:r>
              <a:rPr lang="en-US" dirty="0"/>
              <a:t>• Not trap you or restrict your options for movement To prevent an active shooter from</a:t>
            </a:r>
          </a:p>
          <a:p>
            <a:pPr marL="377976" lvl="1" indent="0">
              <a:buNone/>
            </a:pPr>
            <a:r>
              <a:rPr lang="en-US" dirty="0"/>
              <a:t>  entering your hiding place: </a:t>
            </a:r>
          </a:p>
          <a:p>
            <a:pPr marL="377976" lvl="1" indent="0">
              <a:buNone/>
            </a:pPr>
            <a:r>
              <a:rPr lang="en-US" dirty="0"/>
              <a:t>• Lock the door </a:t>
            </a:r>
          </a:p>
          <a:p>
            <a:pPr marL="377976" lvl="1" indent="0">
              <a:buNone/>
            </a:pPr>
            <a:r>
              <a:rPr lang="en-US" dirty="0"/>
              <a:t>• Blockade the door with heavy furniture</a:t>
            </a:r>
          </a:p>
        </p:txBody>
      </p:sp>
    </p:spTree>
    <p:extLst>
      <p:ext uri="{BB962C8B-B14F-4D97-AF65-F5344CB8AC3E}">
        <p14:creationId xmlns:p14="http://schemas.microsoft.com/office/powerpoint/2010/main" val="3004118450"/>
      </p:ext>
    </p:extLst>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9215-895D-6829-D5FA-B77002C465FF}"/>
              </a:ext>
            </a:extLst>
          </p:cNvPr>
          <p:cNvSpPr>
            <a:spLocks noGrp="1"/>
          </p:cNvSpPr>
          <p:nvPr>
            <p:ph type="title"/>
          </p:nvPr>
        </p:nvSpPr>
        <p:spPr>
          <a:xfrm>
            <a:off x="671989" y="0"/>
            <a:ext cx="12095798" cy="1259946"/>
          </a:xfrm>
        </p:spPr>
        <p:txBody>
          <a:bodyPr/>
          <a:lstStyle/>
          <a:p>
            <a:r>
              <a:rPr lang="en-US" dirty="0"/>
              <a:t>HOW TO RESPOND WHEN AN ACTIVE SHOOTER IS IN YOUR VICINITY</a:t>
            </a:r>
          </a:p>
        </p:txBody>
      </p:sp>
      <p:sp>
        <p:nvSpPr>
          <p:cNvPr id="3" name="Content Placeholder 2">
            <a:extLst>
              <a:ext uri="{FF2B5EF4-FFF2-40B4-BE49-F238E27FC236}">
                <a16:creationId xmlns:a16="http://schemas.microsoft.com/office/drawing/2014/main" id="{BE870DA8-5323-4C13-D3B9-94826C743D00}"/>
              </a:ext>
            </a:extLst>
          </p:cNvPr>
          <p:cNvSpPr>
            <a:spLocks noGrp="1"/>
          </p:cNvSpPr>
          <p:nvPr>
            <p:ph idx="1"/>
          </p:nvPr>
        </p:nvSpPr>
        <p:spPr>
          <a:xfrm>
            <a:off x="671989" y="1513028"/>
            <a:ext cx="12347060" cy="4989036"/>
          </a:xfrm>
        </p:spPr>
        <p:txBody>
          <a:bodyPr/>
          <a:lstStyle/>
          <a:p>
            <a:pPr marL="0" indent="0">
              <a:buNone/>
            </a:pPr>
            <a:r>
              <a:rPr lang="en-US" dirty="0"/>
              <a:t>If the active shooter is nearby: </a:t>
            </a:r>
          </a:p>
          <a:p>
            <a:pPr marL="0" indent="0">
              <a:buNone/>
            </a:pPr>
            <a:r>
              <a:rPr lang="en-US" dirty="0"/>
              <a:t>	• Lock the door </a:t>
            </a:r>
          </a:p>
          <a:p>
            <a:pPr marL="0" indent="0">
              <a:buNone/>
            </a:pPr>
            <a:r>
              <a:rPr lang="en-US" dirty="0"/>
              <a:t>	• Silence your cell phone and/or pager </a:t>
            </a:r>
          </a:p>
          <a:p>
            <a:pPr marL="0" indent="0">
              <a:buNone/>
            </a:pPr>
            <a:r>
              <a:rPr lang="en-US" dirty="0"/>
              <a:t>	• Turn off any source of noise (i.e., radios, televisions) </a:t>
            </a:r>
          </a:p>
          <a:p>
            <a:pPr marL="0" indent="0">
              <a:buNone/>
            </a:pPr>
            <a:r>
              <a:rPr lang="en-US" dirty="0"/>
              <a:t>	• Hide behind large items (i.e., cabinets, desks) </a:t>
            </a:r>
          </a:p>
          <a:p>
            <a:pPr marL="0" indent="0">
              <a:buNone/>
            </a:pPr>
            <a:r>
              <a:rPr lang="en-US" dirty="0"/>
              <a:t>	• Remain quiet If evacuation and hiding out are not possible: </a:t>
            </a:r>
          </a:p>
          <a:p>
            <a:pPr marL="0" indent="0">
              <a:buNone/>
            </a:pPr>
            <a:r>
              <a:rPr lang="en-US" dirty="0"/>
              <a:t>	• Remain calm </a:t>
            </a:r>
          </a:p>
          <a:p>
            <a:pPr marL="0" indent="0">
              <a:buNone/>
            </a:pPr>
            <a:r>
              <a:rPr lang="en-US" dirty="0"/>
              <a:t>	• Dial 911, if possible, to alert police to the active shooter’s location </a:t>
            </a:r>
          </a:p>
          <a:p>
            <a:pPr marL="0" indent="0">
              <a:buNone/>
            </a:pPr>
            <a:r>
              <a:rPr lang="en-US" dirty="0"/>
              <a:t>	• If you cannot speak, leave the line open and allow the dispatcher to listen</a:t>
            </a:r>
          </a:p>
        </p:txBody>
      </p:sp>
    </p:spTree>
    <p:extLst>
      <p:ext uri="{BB962C8B-B14F-4D97-AF65-F5344CB8AC3E}">
        <p14:creationId xmlns:p14="http://schemas.microsoft.com/office/powerpoint/2010/main" val="1609619741"/>
      </p:ext>
    </p:extLst>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9215-895D-6829-D5FA-B77002C465FF}"/>
              </a:ext>
            </a:extLst>
          </p:cNvPr>
          <p:cNvSpPr>
            <a:spLocks noGrp="1"/>
          </p:cNvSpPr>
          <p:nvPr>
            <p:ph type="title"/>
          </p:nvPr>
        </p:nvSpPr>
        <p:spPr>
          <a:xfrm>
            <a:off x="671989" y="0"/>
            <a:ext cx="12095798" cy="1259946"/>
          </a:xfrm>
        </p:spPr>
        <p:txBody>
          <a:bodyPr/>
          <a:lstStyle/>
          <a:p>
            <a:r>
              <a:rPr lang="en-US" dirty="0"/>
              <a:t>HOW TO RESPOND WHEN AN ACTIVE SHOOTER IS IN YOUR VICINITY</a:t>
            </a:r>
          </a:p>
        </p:txBody>
      </p:sp>
      <p:sp>
        <p:nvSpPr>
          <p:cNvPr id="3" name="Content Placeholder 2">
            <a:extLst>
              <a:ext uri="{FF2B5EF4-FFF2-40B4-BE49-F238E27FC236}">
                <a16:creationId xmlns:a16="http://schemas.microsoft.com/office/drawing/2014/main" id="{BE870DA8-5323-4C13-D3B9-94826C743D00}"/>
              </a:ext>
            </a:extLst>
          </p:cNvPr>
          <p:cNvSpPr>
            <a:spLocks noGrp="1"/>
          </p:cNvSpPr>
          <p:nvPr>
            <p:ph idx="1"/>
          </p:nvPr>
        </p:nvSpPr>
        <p:spPr/>
        <p:txBody>
          <a:bodyPr/>
          <a:lstStyle/>
          <a:p>
            <a:pPr marL="0" indent="0">
              <a:buNone/>
            </a:pPr>
            <a:r>
              <a:rPr lang="en-US" b="1" dirty="0"/>
              <a:t>As a last resort</a:t>
            </a:r>
            <a:r>
              <a:rPr lang="en-US" dirty="0"/>
              <a:t>, FIGHT only when your life is in imminent danger, attempt to disrupt and/or incapacitate the active shooter by: </a:t>
            </a:r>
          </a:p>
          <a:p>
            <a:pPr marL="0" indent="0">
              <a:buNone/>
            </a:pPr>
            <a:r>
              <a:rPr lang="en-US" dirty="0"/>
              <a:t>	• Acting as aggressively as possible against him/her 	</a:t>
            </a:r>
          </a:p>
          <a:p>
            <a:pPr marL="0" indent="0">
              <a:buNone/>
            </a:pPr>
            <a:r>
              <a:rPr lang="en-US" dirty="0"/>
              <a:t>	• Throwing items and improvising weapons </a:t>
            </a:r>
          </a:p>
          <a:p>
            <a:pPr marL="0" indent="0">
              <a:buNone/>
            </a:pPr>
            <a:r>
              <a:rPr lang="en-US" dirty="0"/>
              <a:t>	• Yelling </a:t>
            </a:r>
          </a:p>
          <a:p>
            <a:pPr marL="0" indent="0">
              <a:buNone/>
            </a:pPr>
            <a:r>
              <a:rPr lang="en-US" dirty="0"/>
              <a:t>	• Committing to your actions</a:t>
            </a:r>
          </a:p>
        </p:txBody>
      </p:sp>
    </p:spTree>
    <p:extLst>
      <p:ext uri="{BB962C8B-B14F-4D97-AF65-F5344CB8AC3E}">
        <p14:creationId xmlns:p14="http://schemas.microsoft.com/office/powerpoint/2010/main" val="3483569388"/>
      </p:ext>
    </p:extLst>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solidFill>
          <a:schemeClr val="accent5">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69992-F656-B973-6C42-1DA38B709ABC}"/>
              </a:ext>
            </a:extLst>
          </p:cNvPr>
          <p:cNvSpPr>
            <a:spLocks noGrp="1"/>
          </p:cNvSpPr>
          <p:nvPr>
            <p:ph type="title"/>
          </p:nvPr>
        </p:nvSpPr>
        <p:spPr>
          <a:xfrm>
            <a:off x="671989" y="0"/>
            <a:ext cx="12095798" cy="1259946"/>
          </a:xfrm>
        </p:spPr>
        <p:txBody>
          <a:bodyPr/>
          <a:lstStyle/>
          <a:p>
            <a:r>
              <a:rPr lang="en-US" dirty="0"/>
              <a:t>HOW TO RESPOND WHEN LAW ENFORCEMENT ARRIVES</a:t>
            </a:r>
          </a:p>
        </p:txBody>
      </p:sp>
      <p:sp>
        <p:nvSpPr>
          <p:cNvPr id="4" name="Content Placeholder 3">
            <a:extLst>
              <a:ext uri="{FF2B5EF4-FFF2-40B4-BE49-F238E27FC236}">
                <a16:creationId xmlns:a16="http://schemas.microsoft.com/office/drawing/2014/main" id="{6069AC68-4A16-69FC-E47E-CFE74EAAC2F8}"/>
              </a:ext>
            </a:extLst>
          </p:cNvPr>
          <p:cNvSpPr>
            <a:spLocks noGrp="1"/>
          </p:cNvSpPr>
          <p:nvPr>
            <p:ph idx="1"/>
          </p:nvPr>
        </p:nvSpPr>
        <p:spPr/>
        <p:txBody>
          <a:bodyPr/>
          <a:lstStyle/>
          <a:p>
            <a:pPr marL="0" indent="0">
              <a:buNone/>
            </a:pPr>
            <a:r>
              <a:rPr lang="en-US" dirty="0"/>
              <a:t>Law enforcement’s purpose is to stop the active shooter as soon as possible. Officers will proceed directly to the area in which the last shots were heard. </a:t>
            </a:r>
          </a:p>
          <a:p>
            <a:pPr marL="0" indent="0">
              <a:buNone/>
            </a:pPr>
            <a:r>
              <a:rPr lang="en-US" dirty="0"/>
              <a:t>	• Officers usually arrive in teams of four (4) </a:t>
            </a:r>
          </a:p>
          <a:p>
            <a:pPr marL="0" indent="0">
              <a:buNone/>
            </a:pPr>
            <a:r>
              <a:rPr lang="en-US" dirty="0"/>
              <a:t>	• Officers may wear regular patrol uniforms or external bulletproof vests,</a:t>
            </a:r>
          </a:p>
          <a:p>
            <a:pPr marL="0" indent="0">
              <a:buNone/>
            </a:pPr>
            <a:r>
              <a:rPr lang="en-US" dirty="0"/>
              <a:t>            Kevlar helmets, and other tactical equipment </a:t>
            </a:r>
          </a:p>
          <a:p>
            <a:pPr marL="0" indent="0">
              <a:buNone/>
            </a:pPr>
            <a:r>
              <a:rPr lang="en-US" dirty="0"/>
              <a:t>	• Officers may be armed with rifles, shotguns, handguns </a:t>
            </a:r>
          </a:p>
          <a:p>
            <a:pPr marL="0" indent="0">
              <a:buNone/>
            </a:pPr>
            <a:r>
              <a:rPr lang="en-US" dirty="0"/>
              <a:t>	• Officers may use pepper spray or tear gas to control the situation </a:t>
            </a:r>
          </a:p>
          <a:p>
            <a:pPr marL="0" indent="0">
              <a:buNone/>
            </a:pPr>
            <a:r>
              <a:rPr lang="en-US" dirty="0"/>
              <a:t>	• Officers may shout commands, and may push individuals to the ground</a:t>
            </a:r>
          </a:p>
          <a:p>
            <a:pPr marL="0" indent="0">
              <a:buNone/>
            </a:pPr>
            <a:r>
              <a:rPr lang="en-US" dirty="0"/>
              <a:t>            for their safety</a:t>
            </a:r>
          </a:p>
        </p:txBody>
      </p:sp>
    </p:spTree>
  </p:cSld>
  <p:clrMapOvr>
    <a:masterClrMapping/>
  </p:clrMapOvr>
  <p:transition>
    <p:cut/>
  </p:transition>
</p:sld>
</file>

<file path=ppt/theme/theme1.xml><?xml version="1.0" encoding="utf-8"?>
<a:theme xmlns:a="http://schemas.openxmlformats.org/drawingml/2006/main" name="1_AHA - Signal">
  <a:themeElements>
    <a:clrScheme name="AHA - Sign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HA - Sig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HA - Sign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HA - Signa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HA - Signa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HA - Signa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HA - Signa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HA - Signa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HA - Signa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HA - Signa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HA - Signa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HA - Signa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HA - Signa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HA - Signa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7C3B88ED5F2A94185FD83735909F283" ma:contentTypeVersion="9" ma:contentTypeDescription="Create a new document." ma:contentTypeScope="" ma:versionID="70781c7971834df41f18c3b34cb3d04e">
  <xsd:schema xmlns:xsd="http://www.w3.org/2001/XMLSchema" xmlns:xs="http://www.w3.org/2001/XMLSchema" xmlns:p="http://schemas.microsoft.com/office/2006/metadata/properties" xmlns:ns2="d492d7c1-92d9-4227-8d93-287cc935d187" targetNamespace="http://schemas.microsoft.com/office/2006/metadata/properties" ma:root="true" ma:fieldsID="639b8ccc16030adf5a4722f80354f500" ns2:_="">
    <xsd:import namespace="d492d7c1-92d9-4227-8d93-287cc935d18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92d7c1-92d9-4227-8d93-287cc935d1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C4D6B64-C4A9-4EF7-8B1B-2452BA8303AC}">
  <ds:schemaRefs>
    <ds:schemaRef ds:uri="http://schemas.microsoft.com/sharepoint/v3/contenttype/forms"/>
  </ds:schemaRefs>
</ds:datastoreItem>
</file>

<file path=customXml/itemProps2.xml><?xml version="1.0" encoding="utf-8"?>
<ds:datastoreItem xmlns:ds="http://schemas.openxmlformats.org/officeDocument/2006/customXml" ds:itemID="{5F3480EF-67EC-4FC5-B57D-73816B3E92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92d7c1-92d9-4227-8d93-287cc935d1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C20284-8654-4E2D-9617-2450DF7198D8}">
  <ds:schemaRefs>
    <ds:schemaRef ds:uri="d492d7c1-92d9-4227-8d93-287cc935d187"/>
    <ds:schemaRef ds:uri="http://purl.org/dc/elements/1.1/"/>
    <ds:schemaRef ds:uri="http://www.w3.org/XML/1998/namespace"/>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1715</TotalTime>
  <Words>2643</Words>
  <Application>Microsoft Office PowerPoint</Application>
  <PresentationFormat>Custom</PresentationFormat>
  <Paragraphs>205</Paragraphs>
  <Slides>27</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1_AHA - Signal</vt:lpstr>
      <vt:lpstr>PowerPoint Presentation</vt:lpstr>
      <vt:lpstr>Emergency Numbers</vt:lpstr>
      <vt:lpstr>PROFILE OF AN ACTIVE SHOOTER</vt:lpstr>
      <vt:lpstr>PowerPoint Presentation</vt:lpstr>
      <vt:lpstr>HOW TO RESPOND WHEN AN ACTIVE SHOOTER IS IN YOUR VICINITY</vt:lpstr>
      <vt:lpstr>HOW TO RESPOND WHEN AN ACTIVE SHOOTER IS IN YOUR VICINITY</vt:lpstr>
      <vt:lpstr>HOW TO RESPOND WHEN AN ACTIVE SHOOTER IS IN YOUR VICINITY</vt:lpstr>
      <vt:lpstr>HOW TO RESPOND WHEN AN ACTIVE SHOOTER IS IN YOUR VICINITY</vt:lpstr>
      <vt:lpstr>HOW TO RESPOND WHEN LAW ENFORCEMENT ARRIVES</vt:lpstr>
      <vt:lpstr>HOW TO RESPOND WHEN LAW ENFORCEMENT ARRIVES</vt:lpstr>
      <vt:lpstr>Information to provide to law enforcement or  911 operator:</vt:lpstr>
      <vt:lpstr>TRAINING YOUR STAFF FOR AN ACTIVE SHOOTER SITUATION</vt:lpstr>
      <vt:lpstr>Components of an Emergency Action Plan (EAP)</vt:lpstr>
      <vt:lpstr>Components of Training Exercises</vt:lpstr>
      <vt:lpstr>Additional Ways to Prepare For and Prevent an Active Shooter Situation</vt:lpstr>
      <vt:lpstr>PREPARING FOR AND MANAGING AN ACTIVE SHOOTER SITUATION</vt:lpstr>
      <vt:lpstr>Human Resources’ Responsibilities</vt:lpstr>
      <vt:lpstr>Facility Manager Responsibilities</vt:lpstr>
      <vt:lpstr>Reactions of Managers During an Active Shooter Situation</vt:lpstr>
      <vt:lpstr>Assisting Individuals with Special Needs and/or Disabilities</vt:lpstr>
      <vt:lpstr>RECOGNIZING POTENTIAL WORKPLACE VIOLENCE</vt:lpstr>
      <vt:lpstr>Indicators of Potential Violence by an Employee</vt:lpstr>
      <vt:lpstr>Indicators of Potential Violence by an Employee</vt:lpstr>
      <vt:lpstr>MANAGING THE CONSEQUENCES OF AN ACTIVE SHOOTER SITUATION</vt:lpstr>
      <vt:lpstr>LESSONS LEARNED</vt:lpstr>
      <vt:lpstr>References</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(2575) Back Safety Basics</dc:title>
  <dc:creator>LB Communications</dc:creator>
  <cp:lastModifiedBy>Terry Swinson</cp:lastModifiedBy>
  <cp:revision>27</cp:revision>
  <dcterms:created xsi:type="dcterms:W3CDTF">2013-11-07T21:27:29Z</dcterms:created>
  <dcterms:modified xsi:type="dcterms:W3CDTF">2023-07-23T19:00:34Z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0x010100B7C3B88ED5F2A94185FD83735909F283</vt:lpwstr>
  </property>
  <property fmtid="{D5CDD505-2E9C-101B-9397-08002B2CF9AE}" pid="3" name="Order">
    <vt:r8>100</vt:r8>
  </property>
</Properties>
</file>