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3" r:id="rId6"/>
  </p:sldMasterIdLst>
  <p:notesMasterIdLst>
    <p:notesMasterId r:id="rId57"/>
  </p:notesMasterIdLst>
  <p:handoutMasterIdLst>
    <p:handoutMasterId r:id="rId58"/>
  </p:handoutMasterIdLst>
  <p:sldIdLst>
    <p:sldId id="362" r:id="rId7"/>
    <p:sldId id="465" r:id="rId8"/>
    <p:sldId id="319" r:id="rId9"/>
    <p:sldId id="448" r:id="rId10"/>
    <p:sldId id="320" r:id="rId11"/>
    <p:sldId id="462" r:id="rId12"/>
    <p:sldId id="449" r:id="rId13"/>
    <p:sldId id="386" r:id="rId14"/>
    <p:sldId id="322" r:id="rId15"/>
    <p:sldId id="323" r:id="rId16"/>
    <p:sldId id="393" r:id="rId17"/>
    <p:sldId id="389" r:id="rId18"/>
    <p:sldId id="390" r:id="rId19"/>
    <p:sldId id="453" r:id="rId20"/>
    <p:sldId id="391" r:id="rId21"/>
    <p:sldId id="433" r:id="rId22"/>
    <p:sldId id="395" r:id="rId23"/>
    <p:sldId id="324" r:id="rId24"/>
    <p:sldId id="325" r:id="rId25"/>
    <p:sldId id="387" r:id="rId26"/>
    <p:sldId id="429" r:id="rId27"/>
    <p:sldId id="388" r:id="rId28"/>
    <p:sldId id="375" r:id="rId29"/>
    <p:sldId id="455" r:id="rId30"/>
    <p:sldId id="423" r:id="rId31"/>
    <p:sldId id="454" r:id="rId32"/>
    <p:sldId id="463" r:id="rId33"/>
    <p:sldId id="464" r:id="rId34"/>
    <p:sldId id="402" r:id="rId35"/>
    <p:sldId id="403" r:id="rId36"/>
    <p:sldId id="457" r:id="rId37"/>
    <p:sldId id="405" r:id="rId38"/>
    <p:sldId id="458" r:id="rId39"/>
    <p:sldId id="459" r:id="rId40"/>
    <p:sldId id="407" r:id="rId41"/>
    <p:sldId id="408" r:id="rId42"/>
    <p:sldId id="409" r:id="rId43"/>
    <p:sldId id="430" r:id="rId44"/>
    <p:sldId id="410" r:id="rId45"/>
    <p:sldId id="413" r:id="rId46"/>
    <p:sldId id="414" r:id="rId47"/>
    <p:sldId id="415" r:id="rId48"/>
    <p:sldId id="257" r:id="rId49"/>
    <p:sldId id="460" r:id="rId50"/>
    <p:sldId id="417" r:id="rId51"/>
    <p:sldId id="427" r:id="rId52"/>
    <p:sldId id="461" r:id="rId53"/>
    <p:sldId id="426" r:id="rId54"/>
    <p:sldId id="411" r:id="rId55"/>
    <p:sldId id="432" r:id="rId5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le, Ann" initials="DA" lastIdx="1" clrIdx="0">
    <p:extLst>
      <p:ext uri="{19B8F6BF-5375-455C-9EA6-DF929625EA0E}">
        <p15:presenceInfo xmlns:p15="http://schemas.microsoft.com/office/powerpoint/2012/main" userId="S-1-5-21-3579272529-3368358661-2280984729-235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B9B9B9"/>
    <a:srgbClr val="FF5050"/>
    <a:srgbClr val="FF7C80"/>
    <a:srgbClr val="FFFFFF"/>
    <a:srgbClr val="A51417"/>
    <a:srgbClr val="009900"/>
    <a:srgbClr val="0000FF"/>
    <a:srgbClr val="A4CA96"/>
    <a:srgbClr val="04A1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622B61-267F-4157-8C12-8506E0E13BED}" v="4" dt="2025-09-05T10:50:10.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76" autoAdjust="0"/>
    <p:restoredTop sz="84532" autoAdjust="0"/>
  </p:normalViewPr>
  <p:slideViewPr>
    <p:cSldViewPr snapToGrid="0">
      <p:cViewPr varScale="1">
        <p:scale>
          <a:sx n="91" d="100"/>
          <a:sy n="91" d="100"/>
        </p:scale>
        <p:origin x="1488"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7733"/>
    </p:cViewPr>
  </p:sorterViewPr>
  <p:notesViewPr>
    <p:cSldViewPr snapToGrid="0">
      <p:cViewPr varScale="1">
        <p:scale>
          <a:sx n="75" d="100"/>
          <a:sy n="75" d="100"/>
        </p:scale>
        <p:origin x="390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rry Swinson" userId="558eb959-6972-44ad-8e3b-3c048ec5d3d0" providerId="ADAL" clId="{95622B61-267F-4157-8C12-8506E0E13BED}"/>
    <pc:docChg chg="custSel addSld modSld sldOrd">
      <pc:chgData name="Terry Swinson" userId="558eb959-6972-44ad-8e3b-3c048ec5d3d0" providerId="ADAL" clId="{95622B61-267F-4157-8C12-8506E0E13BED}" dt="2025-09-05T10:50:13.904" v="26" actId="20577"/>
      <pc:docMkLst>
        <pc:docMk/>
      </pc:docMkLst>
      <pc:sldChg chg="modNotes">
        <pc:chgData name="Terry Swinson" userId="558eb959-6972-44ad-8e3b-3c048ec5d3d0" providerId="ADAL" clId="{95622B61-267F-4157-8C12-8506E0E13BED}" dt="2025-09-05T10:49:40.851" v="19" actId="21"/>
        <pc:sldMkLst>
          <pc:docMk/>
          <pc:sldMk cId="1996088213" sldId="362"/>
        </pc:sldMkLst>
      </pc:sldChg>
      <pc:sldChg chg="modNotes">
        <pc:chgData name="Terry Swinson" userId="558eb959-6972-44ad-8e3b-3c048ec5d3d0" providerId="ADAL" clId="{95622B61-267F-4157-8C12-8506E0E13BED}" dt="2025-09-05T10:41:20.153" v="18" actId="404"/>
        <pc:sldMkLst>
          <pc:docMk/>
          <pc:sldMk cId="3681128950" sldId="432"/>
        </pc:sldMkLst>
      </pc:sldChg>
      <pc:sldChg chg="modSp new mod ord">
        <pc:chgData name="Terry Swinson" userId="558eb959-6972-44ad-8e3b-3c048ec5d3d0" providerId="ADAL" clId="{95622B61-267F-4157-8C12-8506E0E13BED}" dt="2025-09-05T10:50:13.904" v="26" actId="20577"/>
        <pc:sldMkLst>
          <pc:docMk/>
          <pc:sldMk cId="272578103" sldId="465"/>
        </pc:sldMkLst>
        <pc:spChg chg="mod">
          <ac:chgData name="Terry Swinson" userId="558eb959-6972-44ad-8e3b-3c048ec5d3d0" providerId="ADAL" clId="{95622B61-267F-4157-8C12-8506E0E13BED}" dt="2025-09-05T10:50:10.589" v="25"/>
          <ac:spMkLst>
            <pc:docMk/>
            <pc:sldMk cId="272578103" sldId="465"/>
            <ac:spMk id="2" creationId="{7DA16055-74B0-8F73-4CC6-68A482EFC601}"/>
          </ac:spMkLst>
        </pc:spChg>
        <pc:spChg chg="mod">
          <ac:chgData name="Terry Swinson" userId="558eb959-6972-44ad-8e3b-3c048ec5d3d0" providerId="ADAL" clId="{95622B61-267F-4157-8C12-8506E0E13BED}" dt="2025-09-05T10:50:13.904" v="26" actId="20577"/>
          <ac:spMkLst>
            <pc:docMk/>
            <pc:sldMk cId="272578103" sldId="465"/>
            <ac:spMk id="3" creationId="{437C1B56-23B5-1420-462E-DFABFEE0960E}"/>
          </ac:spMkLst>
        </pc:spChg>
      </pc:sldChg>
    </pc:docChg>
  </pc:docChgLst>
</pc:chgInfo>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dirty="0"/>
              <a:t>Comorbidities of older and younger construction workers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older (55+)</c:v>
                </c:pt>
              </c:strCache>
            </c:strRef>
          </c:tx>
          <c:spPr>
            <a:solidFill>
              <a:schemeClr val="accent1"/>
            </a:solidFill>
            <a:ln>
              <a:noFill/>
            </a:ln>
            <a:effectLst/>
          </c:spPr>
          <c:invertIfNegative val="0"/>
          <c:cat>
            <c:strRef>
              <c:f>Sheet1!$A$2:$A$5</c:f>
              <c:strCache>
                <c:ptCount val="4"/>
                <c:pt idx="0">
                  <c:v>heart condition</c:v>
                </c:pt>
                <c:pt idx="1">
                  <c:v>hypertension</c:v>
                </c:pt>
                <c:pt idx="2">
                  <c:v>Obesity</c:v>
                </c:pt>
                <c:pt idx="3">
                  <c:v>Diabetes</c:v>
                </c:pt>
              </c:strCache>
            </c:strRef>
          </c:cat>
          <c:val>
            <c:numRef>
              <c:f>Sheet1!$B$2:$B$5</c:f>
              <c:numCache>
                <c:formatCode>General</c:formatCode>
                <c:ptCount val="4"/>
                <c:pt idx="0" formatCode="0.00%">
                  <c:v>0.159</c:v>
                </c:pt>
                <c:pt idx="1">
                  <c:v>0.53300000000000003</c:v>
                </c:pt>
                <c:pt idx="2">
                  <c:v>0.74</c:v>
                </c:pt>
                <c:pt idx="3">
                  <c:v>0.188</c:v>
                </c:pt>
              </c:numCache>
            </c:numRef>
          </c:val>
          <c:extLst>
            <c:ext xmlns:c16="http://schemas.microsoft.com/office/drawing/2014/chart" uri="{C3380CC4-5D6E-409C-BE32-E72D297353CC}">
              <c16:uniqueId val="{00000000-085A-4FE4-B0F6-AF46208FA044}"/>
            </c:ext>
          </c:extLst>
        </c:ser>
        <c:ser>
          <c:idx val="1"/>
          <c:order val="1"/>
          <c:tx>
            <c:strRef>
              <c:f>Sheet1!$C$1</c:f>
              <c:strCache>
                <c:ptCount val="1"/>
                <c:pt idx="0">
                  <c:v>younger (35-54 years)</c:v>
                </c:pt>
              </c:strCache>
            </c:strRef>
          </c:tx>
          <c:spPr>
            <a:solidFill>
              <a:schemeClr val="accent2"/>
            </a:solidFill>
            <a:ln>
              <a:noFill/>
            </a:ln>
            <a:effectLst/>
          </c:spPr>
          <c:invertIfNegative val="0"/>
          <c:cat>
            <c:strRef>
              <c:f>Sheet1!$A$2:$A$5</c:f>
              <c:strCache>
                <c:ptCount val="4"/>
                <c:pt idx="0">
                  <c:v>heart condition</c:v>
                </c:pt>
                <c:pt idx="1">
                  <c:v>hypertension</c:v>
                </c:pt>
                <c:pt idx="2">
                  <c:v>Obesity</c:v>
                </c:pt>
                <c:pt idx="3">
                  <c:v>Diabetes</c:v>
                </c:pt>
              </c:strCache>
            </c:strRef>
          </c:cat>
          <c:val>
            <c:numRef>
              <c:f>Sheet1!$C$2:$C$5</c:f>
              <c:numCache>
                <c:formatCode>General</c:formatCode>
                <c:ptCount val="4"/>
                <c:pt idx="0">
                  <c:v>6.6000000000000003E-2</c:v>
                </c:pt>
                <c:pt idx="1">
                  <c:v>0.25700000000000001</c:v>
                </c:pt>
                <c:pt idx="2">
                  <c:v>0.79</c:v>
                </c:pt>
                <c:pt idx="3">
                  <c:v>7.0000000000000007E-2</c:v>
                </c:pt>
              </c:numCache>
            </c:numRef>
          </c:val>
          <c:extLst>
            <c:ext xmlns:c16="http://schemas.microsoft.com/office/drawing/2014/chart" uri="{C3380CC4-5D6E-409C-BE32-E72D297353CC}">
              <c16:uniqueId val="{00000001-085A-4FE4-B0F6-AF46208FA044}"/>
            </c:ext>
          </c:extLst>
        </c:ser>
        <c:dLbls>
          <c:showLegendKey val="0"/>
          <c:showVal val="0"/>
          <c:showCatName val="0"/>
          <c:showSerName val="0"/>
          <c:showPercent val="0"/>
          <c:showBubbleSize val="0"/>
        </c:dLbls>
        <c:gapWidth val="219"/>
        <c:overlap val="-27"/>
        <c:axId val="219224352"/>
        <c:axId val="219224912"/>
      </c:barChart>
      <c:catAx>
        <c:axId val="21922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9224912"/>
        <c:crosses val="autoZero"/>
        <c:auto val="1"/>
        <c:lblAlgn val="ctr"/>
        <c:lblOffset val="100"/>
        <c:noMultiLvlLbl val="0"/>
      </c:catAx>
      <c:valAx>
        <c:axId val="219224912"/>
        <c:scaling>
          <c:orientation val="minMax"/>
        </c:scaling>
        <c:delete val="0"/>
        <c:axPos val="l"/>
        <c:majorGridlines>
          <c:spPr>
            <a:ln w="9525" cap="flat" cmpd="sng" algn="ctr">
              <a:solidFill>
                <a:srgbClr val="C00000"/>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9224352"/>
        <c:crosses val="autoZero"/>
        <c:crossBetween val="between"/>
      </c:valAx>
      <c:spPr>
        <a:noFill/>
        <a:ln>
          <a:solidFill>
            <a:srgbClr val="C00000"/>
          </a:solid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C00000"/>
      </a:solidFill>
    </a:ln>
    <a:effectLst/>
  </c:spPr>
  <c:txPr>
    <a:bodyPr/>
    <a:lstStyle/>
    <a:p>
      <a:pPr>
        <a:defRPr sz="1000"/>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69837" cy="481796"/>
          </a:xfrm>
          <a:prstGeom prst="rect">
            <a:avLst/>
          </a:prstGeom>
        </p:spPr>
        <p:txBody>
          <a:bodyPr vert="horz" lIns="94700" tIns="47349" rIns="94700" bIns="47349" rtlCol="0"/>
          <a:lstStyle>
            <a:lvl1pPr algn="l">
              <a:defRPr sz="1200"/>
            </a:lvl1pPr>
          </a:lstStyle>
          <a:p>
            <a:endParaRPr lang="en-US" dirty="0"/>
          </a:p>
        </p:txBody>
      </p:sp>
      <p:sp>
        <p:nvSpPr>
          <p:cNvPr id="3" name="Date Placeholder 2"/>
          <p:cNvSpPr>
            <a:spLocks noGrp="1"/>
          </p:cNvSpPr>
          <p:nvPr>
            <p:ph type="dt" sz="quarter" idx="1"/>
          </p:nvPr>
        </p:nvSpPr>
        <p:spPr>
          <a:xfrm>
            <a:off x="4144117" y="2"/>
            <a:ext cx="3169837" cy="481796"/>
          </a:xfrm>
          <a:prstGeom prst="rect">
            <a:avLst/>
          </a:prstGeom>
        </p:spPr>
        <p:txBody>
          <a:bodyPr vert="horz" lIns="94700" tIns="47349" rIns="94700" bIns="47349" rtlCol="0"/>
          <a:lstStyle>
            <a:lvl1pPr algn="r">
              <a:defRPr sz="1200"/>
            </a:lvl1pPr>
          </a:lstStyle>
          <a:p>
            <a:fld id="{7AC23105-7B50-4C78-8F9E-79E73F7EBA27}" type="datetimeFigureOut">
              <a:rPr lang="en-US" smtClean="0"/>
              <a:t>9/5/2025</a:t>
            </a:fld>
            <a:endParaRPr lang="en-US" dirty="0"/>
          </a:p>
        </p:txBody>
      </p:sp>
      <p:sp>
        <p:nvSpPr>
          <p:cNvPr id="4" name="Footer Placeholder 3"/>
          <p:cNvSpPr>
            <a:spLocks noGrp="1"/>
          </p:cNvSpPr>
          <p:nvPr>
            <p:ph type="ftr" sz="quarter" idx="2"/>
          </p:nvPr>
        </p:nvSpPr>
        <p:spPr>
          <a:xfrm>
            <a:off x="1" y="9119405"/>
            <a:ext cx="3169837" cy="481796"/>
          </a:xfrm>
          <a:prstGeom prst="rect">
            <a:avLst/>
          </a:prstGeom>
        </p:spPr>
        <p:txBody>
          <a:bodyPr vert="horz" lIns="94700" tIns="47349" rIns="94700" bIns="47349"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4117" y="9119405"/>
            <a:ext cx="3169837" cy="481796"/>
          </a:xfrm>
          <a:prstGeom prst="rect">
            <a:avLst/>
          </a:prstGeom>
        </p:spPr>
        <p:txBody>
          <a:bodyPr vert="horz" lIns="94700" tIns="47349" rIns="94700" bIns="47349" rtlCol="0" anchor="b"/>
          <a:lstStyle>
            <a:lvl1pPr algn="r">
              <a:defRPr sz="1200"/>
            </a:lvl1pPr>
          </a:lstStyle>
          <a:p>
            <a:fld id="{0175C3B4-F912-4BCF-B915-0A480063CD87}" type="slidenum">
              <a:rPr lang="en-US" smtClean="0"/>
              <a:t>‹#›</a:t>
            </a:fld>
            <a:endParaRPr lang="en-US" dirty="0"/>
          </a:p>
        </p:txBody>
      </p:sp>
    </p:spTree>
    <p:extLst>
      <p:ext uri="{BB962C8B-B14F-4D97-AF65-F5344CB8AC3E}">
        <p14:creationId xmlns:p14="http://schemas.microsoft.com/office/powerpoint/2010/main" val="1769773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5" cy="554275"/>
          </a:xfrm>
          <a:prstGeom prst="rect">
            <a:avLst/>
          </a:prstGeom>
        </p:spPr>
        <p:txBody>
          <a:bodyPr vert="horz" lIns="197780" tIns="98890" rIns="197780" bIns="98890" rtlCol="0"/>
          <a:lstStyle>
            <a:lvl1pPr algn="l">
              <a:defRPr sz="1200"/>
            </a:lvl1pPr>
          </a:lstStyle>
          <a:p>
            <a:endParaRPr lang="en-US" dirty="0"/>
          </a:p>
        </p:txBody>
      </p:sp>
      <p:sp>
        <p:nvSpPr>
          <p:cNvPr id="3" name="Date Placeholder 2"/>
          <p:cNvSpPr>
            <a:spLocks noGrp="1"/>
          </p:cNvSpPr>
          <p:nvPr>
            <p:ph type="dt" idx="1"/>
          </p:nvPr>
        </p:nvSpPr>
        <p:spPr>
          <a:xfrm>
            <a:off x="4143589" y="0"/>
            <a:ext cx="3169925" cy="554275"/>
          </a:xfrm>
          <a:prstGeom prst="rect">
            <a:avLst/>
          </a:prstGeom>
        </p:spPr>
        <p:txBody>
          <a:bodyPr vert="horz" lIns="197780" tIns="98890" rIns="197780" bIns="98890" rtlCol="0"/>
          <a:lstStyle>
            <a:lvl1pPr algn="r">
              <a:defRPr sz="1200"/>
            </a:lvl1pPr>
          </a:lstStyle>
          <a:p>
            <a:fld id="{598173B6-FE79-4936-84F4-1C11B9EC3026}" type="datetimeFigureOut">
              <a:rPr lang="en-US" smtClean="0"/>
              <a:pPr/>
              <a:t>9/5/2025</a:t>
            </a:fld>
            <a:endParaRPr lang="en-US" dirty="0"/>
          </a:p>
        </p:txBody>
      </p:sp>
      <p:sp>
        <p:nvSpPr>
          <p:cNvPr id="4" name="Slide Image Placeholder 3"/>
          <p:cNvSpPr>
            <a:spLocks noGrp="1" noRot="1" noChangeAspect="1"/>
          </p:cNvSpPr>
          <p:nvPr>
            <p:ph type="sldImg" idx="2"/>
          </p:nvPr>
        </p:nvSpPr>
        <p:spPr>
          <a:xfrm>
            <a:off x="152400" y="555625"/>
            <a:ext cx="6880225" cy="3870325"/>
          </a:xfrm>
          <a:prstGeom prst="rect">
            <a:avLst/>
          </a:prstGeom>
          <a:noFill/>
          <a:ln w="12700">
            <a:solidFill>
              <a:prstClr val="black"/>
            </a:solidFill>
          </a:ln>
        </p:spPr>
        <p:txBody>
          <a:bodyPr vert="horz" lIns="197780" tIns="98890" rIns="197780" bIns="98890" rtlCol="0" anchor="ctr"/>
          <a:lstStyle/>
          <a:p>
            <a:endParaRPr lang="en-US" dirty="0"/>
          </a:p>
        </p:txBody>
      </p:sp>
      <p:sp>
        <p:nvSpPr>
          <p:cNvPr id="5" name="Notes Placeholder 4"/>
          <p:cNvSpPr>
            <a:spLocks noGrp="1"/>
          </p:cNvSpPr>
          <p:nvPr>
            <p:ph type="body" sz="quarter" idx="3"/>
          </p:nvPr>
        </p:nvSpPr>
        <p:spPr>
          <a:xfrm>
            <a:off x="228111" y="4426009"/>
            <a:ext cx="6729242" cy="4641932"/>
          </a:xfrm>
          <a:prstGeom prst="rect">
            <a:avLst/>
          </a:prstGeom>
        </p:spPr>
        <p:txBody>
          <a:bodyPr vert="horz" lIns="197780" tIns="98890" rIns="197780" bIns="9889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22048"/>
            <a:ext cx="3169925" cy="879153"/>
          </a:xfrm>
          <a:prstGeom prst="rect">
            <a:avLst/>
          </a:prstGeom>
        </p:spPr>
        <p:txBody>
          <a:bodyPr vert="horz" lIns="197780" tIns="98890" rIns="197780" bIns="9889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8688848"/>
            <a:ext cx="3169925" cy="912355"/>
          </a:xfrm>
          <a:prstGeom prst="rect">
            <a:avLst/>
          </a:prstGeom>
        </p:spPr>
        <p:txBody>
          <a:bodyPr vert="horz" lIns="197780" tIns="98890" rIns="197780" bIns="98890" rtlCol="0" anchor="b"/>
          <a:lstStyle>
            <a:lvl1pPr algn="r">
              <a:defRPr sz="1200"/>
            </a:lvl1pPr>
          </a:lstStyle>
          <a:p>
            <a:fld id="{CABD6308-F43C-48AF-9A1D-88161F157BCF}" type="slidenum">
              <a:rPr lang="en-US" smtClean="0"/>
              <a:pPr/>
              <a:t>‹#›</a:t>
            </a:fld>
            <a:endParaRPr lang="en-US" dirty="0"/>
          </a:p>
        </p:txBody>
      </p:sp>
    </p:spTree>
    <p:extLst>
      <p:ext uri="{BB962C8B-B14F-4D97-AF65-F5344CB8AC3E}">
        <p14:creationId xmlns:p14="http://schemas.microsoft.com/office/powerpoint/2010/main" val="399328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bestbuiltplans.or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244475"/>
            <a:ext cx="6884988" cy="3871913"/>
          </a:xfrm>
        </p:spPr>
      </p:sp>
      <p:sp>
        <p:nvSpPr>
          <p:cNvPr id="3" name="Notes Placeholder 2"/>
          <p:cNvSpPr>
            <a:spLocks noGrp="1"/>
          </p:cNvSpPr>
          <p:nvPr>
            <p:ph type="body" idx="1"/>
          </p:nvPr>
        </p:nvSpPr>
        <p:spPr>
          <a:xfrm>
            <a:off x="292980" y="4117840"/>
            <a:ext cx="6729242" cy="5237763"/>
          </a:xfrm>
        </p:spPr>
        <p:txBody>
          <a:bodyPr/>
          <a:lstStyle/>
          <a:p>
            <a:r>
              <a:rPr lang="en-US" dirty="0"/>
              <a:t>This presentation will provide you with</a:t>
            </a:r>
            <a:r>
              <a:rPr lang="en-US" baseline="0" dirty="0"/>
              <a:t> information that you can use to create your own ergonomics program to reduce soft tissue injuries among the construction workers that you employ.    </a:t>
            </a:r>
          </a:p>
          <a:p>
            <a:endParaRPr lang="en-US" baseline="0" dirty="0"/>
          </a:p>
          <a:p>
            <a:pPr defTabSz="1977804">
              <a:defRPr/>
            </a:pPr>
            <a:r>
              <a:rPr lang="en-US" baseline="0" dirty="0"/>
              <a:t>This contractor program is available to download as a PowerPoint </a:t>
            </a:r>
            <a:r>
              <a:rPr lang="en-US" dirty="0"/>
              <a:t>and</a:t>
            </a:r>
            <a:r>
              <a:rPr lang="en-US" baseline="0" dirty="0"/>
              <a:t> in shorter video segments on the Best Built Plans Contractor Training Program page.</a:t>
            </a:r>
          </a:p>
          <a:p>
            <a:pPr defTabSz="1977804">
              <a:defRPr/>
            </a:pPr>
            <a:endParaRPr lang="en-US" dirty="0"/>
          </a:p>
          <a:p>
            <a:pPr defTabSz="1977804">
              <a:defRPr/>
            </a:pPr>
            <a:r>
              <a:rPr lang="en-US" dirty="0"/>
              <a:t>This contractor program is part of the Best Built Plans Program, which  includes resources to help you plan and train for safe materials handling at each phase of your project to reduce the risk for soft tissue injuries. </a:t>
            </a:r>
          </a:p>
          <a:p>
            <a:endParaRPr lang="en-US" baseline="0" dirty="0"/>
          </a:p>
          <a:p>
            <a:endParaRPr lang="en-US" dirty="0"/>
          </a:p>
          <a:p>
            <a:endParaRPr lang="en-US" dirty="0"/>
          </a:p>
          <a:p>
            <a:endParaRPr lang="en-US" dirty="0"/>
          </a:p>
          <a:p>
            <a:endParaRPr lang="en-US"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FD96A35-A7DA-4843-AF33-CC0273E95382}" type="slidenum">
              <a:rPr lang="en-US" smtClean="0"/>
              <a:t>1</a:t>
            </a:fld>
            <a:endParaRPr lang="en-US" dirty="0"/>
          </a:p>
        </p:txBody>
      </p:sp>
    </p:spTree>
    <p:extLst>
      <p:ext uri="{BB962C8B-B14F-4D97-AF65-F5344CB8AC3E}">
        <p14:creationId xmlns:p14="http://schemas.microsoft.com/office/powerpoint/2010/main" val="1884849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52400" y="265113"/>
            <a:ext cx="6880225" cy="3870325"/>
          </a:xfrm>
          <a:ln/>
        </p:spPr>
      </p:sp>
      <p:sp>
        <p:nvSpPr>
          <p:cNvPr id="23555" name="Notes Placeholder 2"/>
          <p:cNvSpPr>
            <a:spLocks noGrp="1"/>
          </p:cNvSpPr>
          <p:nvPr>
            <p:ph type="body" idx="1"/>
          </p:nvPr>
        </p:nvSpPr>
        <p:spPr>
          <a:xfrm>
            <a:off x="228111" y="4134333"/>
            <a:ext cx="6729242" cy="54668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So how do soft tissue injuries, which include </a:t>
            </a:r>
            <a:r>
              <a:rPr lang="en-US" kern="1200" dirty="0">
                <a:effectLst/>
                <a:ea typeface="Times New Roman" panose="02020603050405020304" pitchFamily="18" charset="0"/>
                <a:cs typeface="Times New Roman" panose="02020603050405020304" pitchFamily="18" charset="0"/>
              </a:rPr>
              <a:t>sprain, strain, and overexertion injuries </a:t>
            </a:r>
            <a:r>
              <a:rPr lang="en-US" dirty="0">
                <a:ea typeface="Times New Roman" panose="02020603050405020304" pitchFamily="18" charset="0"/>
                <a:cs typeface="Times New Roman" panose="02020603050405020304" pitchFamily="18" charset="0"/>
              </a:rPr>
              <a:t>a</a:t>
            </a:r>
            <a:r>
              <a:rPr lang="en-US" kern="1200" dirty="0">
                <a:effectLst/>
                <a:ea typeface="Times New Roman" panose="02020603050405020304" pitchFamily="18" charset="0"/>
                <a:cs typeface="Times New Roman" panose="02020603050405020304" pitchFamily="18" charset="0"/>
              </a:rPr>
              <a:t>nd are also referred to as musculoskeletal disorders or MSDs</a:t>
            </a:r>
            <a:r>
              <a:rPr lang="en-US" dirty="0">
                <a:ea typeface="Times New Roman" panose="02020603050405020304" pitchFamily="18" charset="0"/>
                <a:cs typeface="Times New Roman" panose="02020603050405020304" pitchFamily="18" charset="0"/>
              </a:rPr>
              <a:t>,  dev</a:t>
            </a:r>
            <a:r>
              <a:rPr lang="en-US" altLang="en-US" dirty="0"/>
              <a:t>elop? </a:t>
            </a:r>
          </a:p>
          <a:p>
            <a:endParaRPr lang="en-US" altLang="en-US" dirty="0"/>
          </a:p>
          <a:p>
            <a:r>
              <a:rPr lang="en-US" altLang="en-US" baseline="0" dirty="0"/>
              <a:t>Soft tissue injuries, occur when the different soft tissues of your body </a:t>
            </a:r>
            <a:r>
              <a:rPr lang="en-US" dirty="0"/>
              <a:t>– </a:t>
            </a:r>
            <a:r>
              <a:rPr lang="en-US" altLang="en-US" baseline="0" dirty="0"/>
              <a:t>your muscles, nerves, bones, and connective tissues like tendons and ligaments </a:t>
            </a:r>
            <a:r>
              <a:rPr lang="en-US" altLang="en-US" dirty="0"/>
              <a:t>– are damaged</a:t>
            </a:r>
            <a:r>
              <a:rPr lang="en-US" altLang="en-US" baseline="0" dirty="0"/>
              <a:t>.</a:t>
            </a:r>
          </a:p>
          <a:p>
            <a:endParaRPr lang="en-US" altLang="en-US" baseline="0" dirty="0"/>
          </a:p>
          <a:p>
            <a:r>
              <a:rPr lang="en-US" altLang="en-US" dirty="0"/>
              <a:t>They </a:t>
            </a:r>
            <a:r>
              <a:rPr lang="en-US" altLang="en-US" baseline="0" dirty="0"/>
              <a:t>develop gradually over time because the tissues are traumatized daily by heavy workloads. </a:t>
            </a:r>
            <a:r>
              <a:rPr lang="en-US" dirty="0"/>
              <a:t>The damage accumulates in the tissues. Eventually, the damaged tissues fail, which may appear as a sudden event, such as an incident of low back pain. </a:t>
            </a:r>
            <a:r>
              <a:rPr lang="en-US" altLang="en-US" baseline="0" dirty="0"/>
              <a:t>The task or activity that caused the failure may be the same activity that caused tissue </a:t>
            </a:r>
            <a:r>
              <a:rPr lang="en-US" altLang="en-US" i="1" baseline="0" dirty="0"/>
              <a:t>trauma</a:t>
            </a:r>
            <a:r>
              <a:rPr lang="en-US" altLang="en-US" baseline="0" dirty="0"/>
              <a:t> in the past, but not always. This is important to consider if you use past injury records to figure out how to change the way the work is done.</a:t>
            </a:r>
          </a:p>
          <a:p>
            <a:endParaRPr lang="en-US" altLang="en-US" baseline="0" dirty="0"/>
          </a:p>
          <a:p>
            <a:r>
              <a:rPr lang="en-US" altLang="en-US" baseline="0" dirty="0"/>
              <a:t>The damage may also become chronic or persistent, which means it lasts for a long time, possibly the rest of a worker’s life.</a:t>
            </a:r>
          </a:p>
          <a:p>
            <a:endParaRPr lang="en-US" altLang="en-US" baseline="0" dirty="0"/>
          </a:p>
          <a:p>
            <a:r>
              <a:rPr lang="en-US" altLang="en-US" baseline="0" dirty="0"/>
              <a:t>The photos at the bottom left side of the screen show the structure of your low back</a:t>
            </a:r>
            <a:r>
              <a:rPr lang="en-US" altLang="en-US" dirty="0"/>
              <a:t> </a:t>
            </a:r>
            <a:r>
              <a:rPr lang="en-US" dirty="0"/>
              <a:t>–</a:t>
            </a:r>
            <a:r>
              <a:rPr lang="en-US" altLang="en-US" baseline="0" dirty="0"/>
              <a:t> the most common body part to</a:t>
            </a:r>
            <a:r>
              <a:rPr lang="en-US" altLang="en-US" dirty="0"/>
              <a:t> be</a:t>
            </a:r>
            <a:r>
              <a:rPr lang="en-US" altLang="en-US" baseline="0" dirty="0"/>
              <a:t> injured. The soft disc is a cushion between each bone but the center “jelly,” which is the part in green on the screen, may push on the spinal nerves, which are the orange tubes, when the body bends forward. The back is complex. Once the tissues “wear and tear,” it is very hard to get them to heal.</a:t>
            </a:r>
          </a:p>
          <a:p>
            <a:endParaRPr lang="en-US" altLang="en-US" baseline="0" dirty="0"/>
          </a:p>
          <a:p>
            <a:r>
              <a:rPr lang="en-US" altLang="en-US" baseline="0" dirty="0"/>
              <a:t>The bottom right photo shows a worker with knee bursitis who spent a lot of time kneeling on a hard floor without the benefit of padding against the floor. This worker‘s doctor recommended a knee joint replacement. Once you have this procedure, </a:t>
            </a:r>
            <a:r>
              <a:rPr lang="en-US" altLang="en-US" dirty="0"/>
              <a:t>it is difficult to kneel.  S</a:t>
            </a:r>
            <a:r>
              <a:rPr lang="en-US" altLang="en-US" baseline="0" dirty="0"/>
              <a:t>o this worker could not go back to doing the same type of work, at least the way he used to work, by kneeling.</a:t>
            </a:r>
            <a:endParaRPr lang="en-US" altLang="en-US" dirty="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9436" indent="-295937">
              <a:spcBef>
                <a:spcPct val="30000"/>
              </a:spcBef>
              <a:defRPr sz="1200">
                <a:solidFill>
                  <a:schemeClr val="tx1"/>
                </a:solidFill>
                <a:latin typeface="Times New Roman" panose="02020603050405020304" pitchFamily="18" charset="0"/>
              </a:defRPr>
            </a:lvl2pPr>
            <a:lvl3pPr marL="1183747" indent="-236749">
              <a:spcBef>
                <a:spcPct val="30000"/>
              </a:spcBef>
              <a:defRPr sz="1200">
                <a:solidFill>
                  <a:schemeClr val="tx1"/>
                </a:solidFill>
                <a:latin typeface="Times New Roman" panose="02020603050405020304" pitchFamily="18" charset="0"/>
              </a:defRPr>
            </a:lvl3pPr>
            <a:lvl4pPr marL="1657246" indent="-236749">
              <a:spcBef>
                <a:spcPct val="30000"/>
              </a:spcBef>
              <a:defRPr sz="1200">
                <a:solidFill>
                  <a:schemeClr val="tx1"/>
                </a:solidFill>
                <a:latin typeface="Times New Roman" panose="02020603050405020304" pitchFamily="18" charset="0"/>
              </a:defRPr>
            </a:lvl4pPr>
            <a:lvl5pPr marL="2130745" indent="-236749">
              <a:spcBef>
                <a:spcPct val="30000"/>
              </a:spcBef>
              <a:defRPr sz="1200">
                <a:solidFill>
                  <a:schemeClr val="tx1"/>
                </a:solidFill>
                <a:latin typeface="Times New Roman" panose="02020603050405020304" pitchFamily="18" charset="0"/>
              </a:defRPr>
            </a:lvl5pPr>
            <a:lvl6pPr marL="2604244" indent="-236749" eaLnBrk="0" fontAlgn="base" hangingPunct="0">
              <a:spcBef>
                <a:spcPct val="30000"/>
              </a:spcBef>
              <a:spcAft>
                <a:spcPct val="0"/>
              </a:spcAft>
              <a:defRPr sz="1200">
                <a:solidFill>
                  <a:schemeClr val="tx1"/>
                </a:solidFill>
                <a:latin typeface="Times New Roman" panose="02020603050405020304" pitchFamily="18" charset="0"/>
              </a:defRPr>
            </a:lvl6pPr>
            <a:lvl7pPr marL="3077742" indent="-236749" eaLnBrk="0" fontAlgn="base" hangingPunct="0">
              <a:spcBef>
                <a:spcPct val="30000"/>
              </a:spcBef>
              <a:spcAft>
                <a:spcPct val="0"/>
              </a:spcAft>
              <a:defRPr sz="1200">
                <a:solidFill>
                  <a:schemeClr val="tx1"/>
                </a:solidFill>
                <a:latin typeface="Times New Roman" panose="02020603050405020304" pitchFamily="18" charset="0"/>
              </a:defRPr>
            </a:lvl7pPr>
            <a:lvl8pPr marL="3551241" indent="-236749" eaLnBrk="0" fontAlgn="base" hangingPunct="0">
              <a:spcBef>
                <a:spcPct val="30000"/>
              </a:spcBef>
              <a:spcAft>
                <a:spcPct val="0"/>
              </a:spcAft>
              <a:defRPr sz="1200">
                <a:solidFill>
                  <a:schemeClr val="tx1"/>
                </a:solidFill>
                <a:latin typeface="Times New Roman" panose="02020603050405020304" pitchFamily="18" charset="0"/>
              </a:defRPr>
            </a:lvl8pPr>
            <a:lvl9pPr marL="4024740" indent="-23674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786AB9-67FD-410F-ACCC-B45B509C69A7}" type="slidenum">
              <a:rPr lang="en-US" altLang="en-US" smtClean="0"/>
              <a:pPr>
                <a:spcBef>
                  <a:spcPct val="0"/>
                </a:spcBef>
              </a:pPr>
              <a:t>11</a:t>
            </a:fld>
            <a:endParaRPr lang="en-US" altLang="en-US" dirty="0"/>
          </a:p>
        </p:txBody>
      </p:sp>
    </p:spTree>
    <p:extLst>
      <p:ext uri="{BB962C8B-B14F-4D97-AF65-F5344CB8AC3E}">
        <p14:creationId xmlns:p14="http://schemas.microsoft.com/office/powerpoint/2010/main" val="1540905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2600">
                <a:solidFill>
                  <a:schemeClr val="tx1"/>
                </a:solidFill>
                <a:latin typeface="Times New Roman" panose="02020603050405020304" pitchFamily="18" charset="0"/>
              </a:defRPr>
            </a:lvl1pPr>
            <a:lvl2pPr marL="1606966" indent="-618064">
              <a:spcBef>
                <a:spcPct val="30000"/>
              </a:spcBef>
              <a:defRPr sz="2600">
                <a:solidFill>
                  <a:schemeClr val="tx1"/>
                </a:solidFill>
                <a:latin typeface="Times New Roman" panose="02020603050405020304" pitchFamily="18" charset="0"/>
              </a:defRPr>
            </a:lvl2pPr>
            <a:lvl3pPr marL="2472256" indent="-494451">
              <a:spcBef>
                <a:spcPct val="30000"/>
              </a:spcBef>
              <a:defRPr sz="2600">
                <a:solidFill>
                  <a:schemeClr val="tx1"/>
                </a:solidFill>
                <a:latin typeface="Times New Roman" panose="02020603050405020304" pitchFamily="18" charset="0"/>
              </a:defRPr>
            </a:lvl3pPr>
            <a:lvl4pPr marL="3461159" indent="-494451">
              <a:spcBef>
                <a:spcPct val="30000"/>
              </a:spcBef>
              <a:defRPr sz="2600">
                <a:solidFill>
                  <a:schemeClr val="tx1"/>
                </a:solidFill>
                <a:latin typeface="Times New Roman" panose="02020603050405020304" pitchFamily="18" charset="0"/>
              </a:defRPr>
            </a:lvl4pPr>
            <a:lvl5pPr marL="4450061" indent="-494451">
              <a:spcBef>
                <a:spcPct val="30000"/>
              </a:spcBef>
              <a:defRPr sz="2600">
                <a:solidFill>
                  <a:schemeClr val="tx1"/>
                </a:solidFill>
                <a:latin typeface="Times New Roman" panose="02020603050405020304" pitchFamily="18" charset="0"/>
              </a:defRPr>
            </a:lvl5pPr>
            <a:lvl6pPr marL="5438963" indent="-494451" eaLnBrk="0" fontAlgn="base" hangingPunct="0">
              <a:spcBef>
                <a:spcPct val="30000"/>
              </a:spcBef>
              <a:spcAft>
                <a:spcPct val="0"/>
              </a:spcAft>
              <a:defRPr sz="2600">
                <a:solidFill>
                  <a:schemeClr val="tx1"/>
                </a:solidFill>
                <a:latin typeface="Times New Roman" panose="02020603050405020304" pitchFamily="18" charset="0"/>
              </a:defRPr>
            </a:lvl6pPr>
            <a:lvl7pPr marL="6427865" indent="-494451" eaLnBrk="0" fontAlgn="base" hangingPunct="0">
              <a:spcBef>
                <a:spcPct val="30000"/>
              </a:spcBef>
              <a:spcAft>
                <a:spcPct val="0"/>
              </a:spcAft>
              <a:defRPr sz="2600">
                <a:solidFill>
                  <a:schemeClr val="tx1"/>
                </a:solidFill>
                <a:latin typeface="Times New Roman" panose="02020603050405020304" pitchFamily="18" charset="0"/>
              </a:defRPr>
            </a:lvl7pPr>
            <a:lvl8pPr marL="7416768" indent="-494451" eaLnBrk="0" fontAlgn="base" hangingPunct="0">
              <a:spcBef>
                <a:spcPct val="30000"/>
              </a:spcBef>
              <a:spcAft>
                <a:spcPct val="0"/>
              </a:spcAft>
              <a:defRPr sz="2600">
                <a:solidFill>
                  <a:schemeClr val="tx1"/>
                </a:solidFill>
                <a:latin typeface="Times New Roman" panose="02020603050405020304" pitchFamily="18" charset="0"/>
              </a:defRPr>
            </a:lvl8pPr>
            <a:lvl9pPr marL="8405670" indent="-494451" eaLnBrk="0" fontAlgn="base" hangingPunct="0">
              <a:spcBef>
                <a:spcPct val="30000"/>
              </a:spcBef>
              <a:spcAft>
                <a:spcPct val="0"/>
              </a:spcAft>
              <a:defRPr sz="2600">
                <a:solidFill>
                  <a:schemeClr val="tx1"/>
                </a:solidFill>
                <a:latin typeface="Times New Roman" panose="02020603050405020304" pitchFamily="18" charset="0"/>
              </a:defRPr>
            </a:lvl9pPr>
          </a:lstStyle>
          <a:p>
            <a:pPr>
              <a:spcBef>
                <a:spcPct val="0"/>
              </a:spcBef>
            </a:pPr>
            <a:fld id="{8EC2A6BA-BD68-4F8D-9B40-A24C88C4FF78}" type="slidenum">
              <a:rPr lang="en-US" altLang="en-US" sz="1200"/>
              <a:pPr>
                <a:spcBef>
                  <a:spcPct val="0"/>
                </a:spcBef>
              </a:pPr>
              <a:t>12</a:t>
            </a:fld>
            <a:endParaRPr lang="en-US" altLang="en-US" sz="1200" dirty="0"/>
          </a:p>
        </p:txBody>
      </p:sp>
      <p:sp>
        <p:nvSpPr>
          <p:cNvPr id="29699" name="Rectangle 2"/>
          <p:cNvSpPr>
            <a:spLocks noGrp="1" noRot="1" noChangeAspect="1" noChangeArrowheads="1" noTextEdit="1"/>
          </p:cNvSpPr>
          <p:nvPr>
            <p:ph type="sldImg"/>
          </p:nvPr>
        </p:nvSpPr>
        <p:spPr>
          <a:xfrm>
            <a:off x="149225" y="554038"/>
            <a:ext cx="6884988" cy="3871912"/>
          </a:xfrm>
          <a:ln/>
        </p:spPr>
      </p:sp>
      <p:sp>
        <p:nvSpPr>
          <p:cNvPr id="94212" name="Rectangle 3"/>
          <p:cNvSpPr>
            <a:spLocks noGrp="1" noChangeArrowheads="1"/>
          </p:cNvSpPr>
          <p:nvPr>
            <p:ph type="body" idx="1"/>
          </p:nvPr>
        </p:nvSpPr>
        <p:spPr>
          <a:ln/>
        </p:spPr>
        <p:txBody>
          <a:bodyPr/>
          <a:lstStyle/>
          <a:p>
            <a:pPr eaLnBrk="1" hangingPunct="1">
              <a:defRPr/>
            </a:pPr>
            <a:r>
              <a:rPr lang="en-US" baseline="0" dirty="0"/>
              <a:t>Ergonomics is the science to reduce the risk of soft tissue injuries.</a:t>
            </a:r>
          </a:p>
          <a:p>
            <a:pPr eaLnBrk="1" hangingPunct="1">
              <a:defRPr/>
            </a:pPr>
            <a:endParaRPr lang="en-US" baseline="0" dirty="0"/>
          </a:p>
          <a:p>
            <a:pPr eaLnBrk="1" hangingPunct="1">
              <a:defRPr/>
            </a:pPr>
            <a:r>
              <a:rPr lang="en-US" baseline="0" dirty="0"/>
              <a:t>Since heavy physical demands will cause excess wear and tear on a worker’s body, the goal of ergonomics is to fit the job tasks, tools, and environment to meet the physical abilities of the worker.</a:t>
            </a:r>
          </a:p>
          <a:p>
            <a:pPr eaLnBrk="1" hangingPunct="1">
              <a:defRPr/>
            </a:pPr>
            <a:endParaRPr lang="en-US" baseline="0" dirty="0"/>
          </a:p>
          <a:p>
            <a:pPr eaLnBrk="1" hangingPunct="1">
              <a:defRPr/>
            </a:pPr>
            <a:r>
              <a:rPr lang="en-US" baseline="0" dirty="0"/>
              <a:t>There are several ergonomic hazards that should be considered in each work task</a:t>
            </a:r>
            <a:r>
              <a:rPr lang="en-US" dirty="0"/>
              <a:t> </a:t>
            </a:r>
            <a:r>
              <a:rPr lang="en-US" baseline="0" dirty="0"/>
              <a:t>because they can make the work too demanding for a worker’s body. </a:t>
            </a:r>
          </a:p>
          <a:p>
            <a:pPr eaLnBrk="1" hangingPunct="1">
              <a:defRPr/>
            </a:pPr>
            <a:endParaRPr lang="en-US" dirty="0"/>
          </a:p>
          <a:p>
            <a:pPr eaLnBrk="1" hangingPunct="1">
              <a:defRPr/>
            </a:pPr>
            <a:r>
              <a:rPr lang="en-US" baseline="0" dirty="0"/>
              <a:t>These hazards are high force, awkward postures, repetitive </a:t>
            </a:r>
            <a:r>
              <a:rPr lang="en-US" dirty="0"/>
              <a:t>motions,</a:t>
            </a:r>
            <a:r>
              <a:rPr lang="en-US" baseline="0" dirty="0"/>
              <a:t> stress from contact against the body, hand or body vibration, and working in a cold environment.</a:t>
            </a:r>
          </a:p>
          <a:p>
            <a:pPr eaLnBrk="1" hangingPunct="1">
              <a:defRPr/>
            </a:pPr>
            <a:endParaRPr lang="en-US" dirty="0"/>
          </a:p>
          <a:p>
            <a:pPr eaLnBrk="1" hangingPunct="1">
              <a:defRPr/>
            </a:pPr>
            <a:endParaRPr lang="en-US" dirty="0"/>
          </a:p>
        </p:txBody>
      </p:sp>
    </p:spTree>
    <p:extLst>
      <p:ext uri="{BB962C8B-B14F-4D97-AF65-F5344CB8AC3E}">
        <p14:creationId xmlns:p14="http://schemas.microsoft.com/office/powerpoint/2010/main" val="1068145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pPr defTabSz="1928248">
              <a:defRPr/>
            </a:pPr>
            <a:r>
              <a:rPr lang="en-US" dirty="0"/>
              <a:t>Force is the amount of physical power needed to move an object.</a:t>
            </a:r>
          </a:p>
          <a:p>
            <a:pPr defTabSz="1928248">
              <a:defRPr/>
            </a:pPr>
            <a:endParaRPr lang="en-US" dirty="0"/>
          </a:p>
          <a:p>
            <a:pPr defTabSz="1928248">
              <a:defRPr/>
            </a:pPr>
            <a:r>
              <a:rPr lang="en-US" dirty="0"/>
              <a:t>It’s th</a:t>
            </a:r>
            <a:r>
              <a:rPr lang="en-US" baseline="0" dirty="0"/>
              <a:t>e most important hazard that causes physical stress or wear and tear on the body.  In construction, this often occurs from handling materials.</a:t>
            </a:r>
          </a:p>
          <a:p>
            <a:pPr defTabSz="1928248">
              <a:defRPr/>
            </a:pPr>
            <a:endParaRPr lang="en-US" dirty="0"/>
          </a:p>
          <a:p>
            <a:pPr defTabSz="1928248">
              <a:defRPr/>
            </a:pPr>
            <a:r>
              <a:rPr lang="en-US" dirty="0"/>
              <a:t>But how much is too much force?</a:t>
            </a:r>
          </a:p>
          <a:p>
            <a:pPr defTabSz="1928248">
              <a:defRPr/>
            </a:pPr>
            <a:endParaRPr lang="en-US" dirty="0"/>
          </a:p>
          <a:p>
            <a:pPr defTabSz="1928248">
              <a:defRPr/>
            </a:pPr>
            <a:r>
              <a:rPr lang="en-US" baseline="0" dirty="0"/>
              <a:t>It’s easy to decide whether something is too heavy for one person to lift if it weighs a lot, such as 200 pounds or more.</a:t>
            </a:r>
          </a:p>
          <a:p>
            <a:pPr defTabSz="1928248">
              <a:defRPr/>
            </a:pPr>
            <a:endParaRPr lang="en-US" baseline="0" dirty="0"/>
          </a:p>
          <a:p>
            <a:pPr defTabSz="1928248">
              <a:defRPr/>
            </a:pPr>
            <a:r>
              <a:rPr lang="en-US" baseline="0" dirty="0"/>
              <a:t>It’s more challenging to decide if one person should lift an object that weighs 100 pounds, or if they should lift an object that weighs 80 pounds and must be carried a long distance, such as to the other side of a building or job site.</a:t>
            </a:r>
          </a:p>
          <a:p>
            <a:pPr defTabSz="1928248">
              <a:defRPr/>
            </a:pPr>
            <a:endParaRPr lang="en-US" baseline="0" dirty="0"/>
          </a:p>
          <a:p>
            <a:pPr defTabSz="1928248">
              <a:defRPr/>
            </a:pPr>
            <a:r>
              <a:rPr lang="en-US" dirty="0"/>
              <a:t>The National Institute for Occupational Safety and health -- NIOSH -- recommends lifting no more than 50 pounds by one person, which is why airlines charge more if a bag weighs more than 50 pounds.</a:t>
            </a:r>
          </a:p>
          <a:p>
            <a:pPr defTabSz="1928248">
              <a:defRPr/>
            </a:pPr>
            <a:endParaRPr lang="en-US" baseline="0" dirty="0"/>
          </a:p>
          <a:p>
            <a:pPr defTabSz="1928248">
              <a:defRPr/>
            </a:pPr>
            <a:r>
              <a:rPr lang="en-US" baseline="0" dirty="0"/>
              <a:t>Defining how much is too much for your employees to lift will be helpful</a:t>
            </a:r>
            <a:r>
              <a:rPr lang="en-US" dirty="0"/>
              <a:t> for</a:t>
            </a:r>
            <a:r>
              <a:rPr lang="en-US" baseline="0" dirty="0"/>
              <a:t> controlling hazards from lifting. </a:t>
            </a:r>
          </a:p>
          <a:p>
            <a:pPr defTabSz="1977804">
              <a:defRPr/>
            </a:pPr>
            <a:endParaRPr lang="en-US" baseline="0" dirty="0"/>
          </a:p>
        </p:txBody>
      </p:sp>
      <p:sp>
        <p:nvSpPr>
          <p:cNvPr id="4" name="Slide Number Placeholder 3"/>
          <p:cNvSpPr>
            <a:spLocks noGrp="1"/>
          </p:cNvSpPr>
          <p:nvPr>
            <p:ph type="sldNum" sz="quarter" idx="10"/>
          </p:nvPr>
        </p:nvSpPr>
        <p:spPr/>
        <p:txBody>
          <a:bodyPr/>
          <a:lstStyle/>
          <a:p>
            <a:fld id="{4FD96A35-A7DA-4843-AF33-CC0273E95382}" type="slidenum">
              <a:rPr lang="en-US" smtClean="0"/>
              <a:t>13</a:t>
            </a:fld>
            <a:endParaRPr lang="en-US" dirty="0"/>
          </a:p>
        </p:txBody>
      </p:sp>
    </p:spTree>
    <p:extLst>
      <p:ext uri="{BB962C8B-B14F-4D97-AF65-F5344CB8AC3E}">
        <p14:creationId xmlns:p14="http://schemas.microsoft.com/office/powerpoint/2010/main" val="294800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0157" indent="-288522">
              <a:spcBef>
                <a:spcPct val="30000"/>
              </a:spcBef>
              <a:defRPr sz="1200">
                <a:solidFill>
                  <a:schemeClr val="tx1"/>
                </a:solidFill>
                <a:latin typeface="Times New Roman" panose="02020603050405020304" pitchFamily="18" charset="0"/>
              </a:defRPr>
            </a:lvl2pPr>
            <a:lvl3pPr marL="1154087" indent="-230817">
              <a:spcBef>
                <a:spcPct val="30000"/>
              </a:spcBef>
              <a:defRPr sz="1200">
                <a:solidFill>
                  <a:schemeClr val="tx1"/>
                </a:solidFill>
                <a:latin typeface="Times New Roman" panose="02020603050405020304" pitchFamily="18" charset="0"/>
              </a:defRPr>
            </a:lvl3pPr>
            <a:lvl4pPr marL="1615722" indent="-230817">
              <a:spcBef>
                <a:spcPct val="30000"/>
              </a:spcBef>
              <a:defRPr sz="1200">
                <a:solidFill>
                  <a:schemeClr val="tx1"/>
                </a:solidFill>
                <a:latin typeface="Times New Roman" panose="02020603050405020304" pitchFamily="18" charset="0"/>
              </a:defRPr>
            </a:lvl4pPr>
            <a:lvl5pPr marL="2077357" indent="-230817">
              <a:spcBef>
                <a:spcPct val="30000"/>
              </a:spcBef>
              <a:defRPr sz="1200">
                <a:solidFill>
                  <a:schemeClr val="tx1"/>
                </a:solidFill>
                <a:latin typeface="Times New Roman" panose="02020603050405020304" pitchFamily="18" charset="0"/>
              </a:defRPr>
            </a:lvl5pPr>
            <a:lvl6pPr marL="2538992" indent="-230817" eaLnBrk="0" fontAlgn="base" hangingPunct="0">
              <a:spcBef>
                <a:spcPct val="30000"/>
              </a:spcBef>
              <a:spcAft>
                <a:spcPct val="0"/>
              </a:spcAft>
              <a:defRPr sz="1200">
                <a:solidFill>
                  <a:schemeClr val="tx1"/>
                </a:solidFill>
                <a:latin typeface="Times New Roman" panose="02020603050405020304" pitchFamily="18" charset="0"/>
              </a:defRPr>
            </a:lvl6pPr>
            <a:lvl7pPr marL="3000626" indent="-230817" eaLnBrk="0" fontAlgn="base" hangingPunct="0">
              <a:spcBef>
                <a:spcPct val="30000"/>
              </a:spcBef>
              <a:spcAft>
                <a:spcPct val="0"/>
              </a:spcAft>
              <a:defRPr sz="1200">
                <a:solidFill>
                  <a:schemeClr val="tx1"/>
                </a:solidFill>
                <a:latin typeface="Times New Roman" panose="02020603050405020304" pitchFamily="18" charset="0"/>
              </a:defRPr>
            </a:lvl7pPr>
            <a:lvl8pPr marL="3462261" indent="-230817" eaLnBrk="0" fontAlgn="base" hangingPunct="0">
              <a:spcBef>
                <a:spcPct val="30000"/>
              </a:spcBef>
              <a:spcAft>
                <a:spcPct val="0"/>
              </a:spcAft>
              <a:defRPr sz="1200">
                <a:solidFill>
                  <a:schemeClr val="tx1"/>
                </a:solidFill>
                <a:latin typeface="Times New Roman" panose="02020603050405020304" pitchFamily="18" charset="0"/>
              </a:defRPr>
            </a:lvl8pPr>
            <a:lvl9pPr marL="3923896" indent="-23081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B8A566-4495-495D-B2F9-E79DA8C182D3}" type="slidenum">
              <a:rPr lang="en-US" altLang="en-US" smtClean="0"/>
              <a:pPr>
                <a:spcBef>
                  <a:spcPct val="0"/>
                </a:spcBef>
              </a:pPr>
              <a:t>14</a:t>
            </a:fld>
            <a:endParaRPr lang="en-US" altLang="en-US" dirty="0"/>
          </a:p>
        </p:txBody>
      </p:sp>
      <p:sp>
        <p:nvSpPr>
          <p:cNvPr id="39939" name="Rectangle 2"/>
          <p:cNvSpPr>
            <a:spLocks noGrp="1" noRot="1" noChangeAspect="1" noChangeArrowheads="1" noTextEdit="1"/>
          </p:cNvSpPr>
          <p:nvPr>
            <p:ph type="sldImg"/>
          </p:nvPr>
        </p:nvSpPr>
        <p:spPr>
          <a:xfrm>
            <a:off x="125413" y="187325"/>
            <a:ext cx="6726237" cy="3783013"/>
          </a:xfrm>
          <a:ln/>
        </p:spPr>
      </p:sp>
      <p:sp>
        <p:nvSpPr>
          <p:cNvPr id="39940" name="Rectangle 3"/>
          <p:cNvSpPr>
            <a:spLocks noGrp="1" noChangeArrowheads="1"/>
          </p:cNvSpPr>
          <p:nvPr>
            <p:ph type="body" idx="1"/>
          </p:nvPr>
        </p:nvSpPr>
        <p:spPr>
          <a:xfrm>
            <a:off x="125413" y="4061832"/>
            <a:ext cx="6975424" cy="51393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000" dirty="0"/>
              <a:t>How does the weight of the</a:t>
            </a:r>
            <a:r>
              <a:rPr lang="en-US" altLang="en-US" sz="1000" baseline="0" dirty="0"/>
              <a:t> load affect your low back?</a:t>
            </a:r>
          </a:p>
          <a:p>
            <a:pPr eaLnBrk="1" hangingPunct="1">
              <a:spcBef>
                <a:spcPct val="0"/>
              </a:spcBef>
            </a:pPr>
            <a:endParaRPr lang="en-US" altLang="en-US" sz="1000" baseline="0" dirty="0"/>
          </a:p>
          <a:p>
            <a:pPr eaLnBrk="1" hangingPunct="1">
              <a:spcBef>
                <a:spcPct val="0"/>
              </a:spcBef>
            </a:pPr>
            <a:r>
              <a:rPr lang="en-US" altLang="en-US" sz="1000" baseline="0" dirty="0"/>
              <a:t>The weight can be measured through spinal forces in the joints of your low back.  In this colorful diagram, the figure to the left is standing upright with no load. The spinal forces from gravity on the low back is 80 inch-pounds.</a:t>
            </a:r>
          </a:p>
          <a:p>
            <a:pPr eaLnBrk="1" hangingPunct="1">
              <a:spcBef>
                <a:spcPct val="0"/>
              </a:spcBef>
            </a:pPr>
            <a:endParaRPr lang="en-US" altLang="en-US" sz="1000" baseline="0" dirty="0"/>
          </a:p>
          <a:p>
            <a:pPr>
              <a:spcBef>
                <a:spcPct val="0"/>
              </a:spcBef>
            </a:pPr>
            <a:r>
              <a:rPr lang="en-US" altLang="en-US" sz="1000" baseline="0" dirty="0"/>
              <a:t>The second figure is holding a 20-pound load </a:t>
            </a:r>
            <a:r>
              <a:rPr lang="en-US" altLang="en-US" sz="1000" u="sng" baseline="0" dirty="0"/>
              <a:t>close to the body</a:t>
            </a:r>
            <a:r>
              <a:rPr lang="en-US" altLang="en-US" sz="1000" baseline="0" dirty="0"/>
              <a:t> ‒ 10</a:t>
            </a:r>
            <a:r>
              <a:rPr lang="en-US" altLang="en-US" sz="1000" dirty="0"/>
              <a:t> inches</a:t>
            </a:r>
            <a:r>
              <a:rPr lang="en-US" altLang="en-US" sz="1000" baseline="0" dirty="0"/>
              <a:t> from the hands to the low back </a:t>
            </a:r>
            <a:r>
              <a:rPr lang="en-US" altLang="en-US" sz="1000" dirty="0"/>
              <a:t>‒ this </a:t>
            </a:r>
            <a:r>
              <a:rPr lang="en-US" altLang="en-US" sz="1000" baseline="0" dirty="0"/>
              <a:t>is an </a:t>
            </a:r>
            <a:r>
              <a:rPr lang="en-US" altLang="en-US" sz="1000" b="1" u="sng" baseline="0" dirty="0"/>
              <a:t>IDEAL posture</a:t>
            </a:r>
            <a:r>
              <a:rPr lang="en-US" altLang="en-US" sz="1000" b="1" baseline="0" dirty="0"/>
              <a:t> </a:t>
            </a:r>
            <a:r>
              <a:rPr lang="en-US" altLang="en-US" sz="1000" baseline="0" dirty="0"/>
              <a:t>to carry a load. The spinal forces goes up to 170 inch-pounds.</a:t>
            </a:r>
          </a:p>
          <a:p>
            <a:pPr eaLnBrk="1" hangingPunct="1">
              <a:spcBef>
                <a:spcPct val="0"/>
              </a:spcBef>
            </a:pPr>
            <a:endParaRPr lang="en-US" altLang="en-US" sz="1000" baseline="0" dirty="0"/>
          </a:p>
          <a:p>
            <a:pPr eaLnBrk="1" hangingPunct="1">
              <a:spcBef>
                <a:spcPct val="0"/>
              </a:spcBef>
            </a:pPr>
            <a:r>
              <a:rPr lang="en-US" altLang="en-US" sz="1000" baseline="0" dirty="0"/>
              <a:t>If the load is moved away from the body to a distance of 20 inches, the spinal forces increase significantly to 260 inch-pounds, as shown in the third figure</a:t>
            </a:r>
            <a:r>
              <a:rPr lang="en-US" altLang="en-US" sz="1000" dirty="0"/>
              <a:t>. </a:t>
            </a:r>
            <a:r>
              <a:rPr lang="en-US" altLang="en-US" sz="1000" baseline="0" dirty="0"/>
              <a:t>This shows that how close you hold an object in front of your body makes a BIG difference to your low back forces.</a:t>
            </a:r>
          </a:p>
          <a:p>
            <a:pPr eaLnBrk="1" hangingPunct="1">
              <a:spcBef>
                <a:spcPct val="0"/>
              </a:spcBef>
            </a:pPr>
            <a:endParaRPr lang="en-US" altLang="en-US" sz="1000" baseline="0" dirty="0"/>
          </a:p>
          <a:p>
            <a:pPr>
              <a:spcBef>
                <a:spcPct val="0"/>
              </a:spcBef>
            </a:pPr>
            <a:r>
              <a:rPr lang="en-US" altLang="en-US" sz="1000" baseline="0" dirty="0"/>
              <a:t>The  fourth figure shows the large increase in spinal forces from lifting an object from the floor. The distance to the box is larger and the body is not upright. The spinal forces have more than tripled from the IDEAL figure </a:t>
            </a:r>
            <a:r>
              <a:rPr lang="en-US" altLang="en-US" sz="1000" dirty="0"/>
              <a:t>‒ changing from 170 </a:t>
            </a:r>
            <a:r>
              <a:rPr lang="en-US" altLang="en-US" sz="1000" baseline="0" dirty="0"/>
              <a:t>inch-pounds to 635 inch-pounds. </a:t>
            </a:r>
          </a:p>
          <a:p>
            <a:pPr eaLnBrk="1" hangingPunct="1">
              <a:spcBef>
                <a:spcPct val="0"/>
              </a:spcBef>
            </a:pPr>
            <a:endParaRPr lang="en-US" altLang="en-US" sz="1000" baseline="0" dirty="0"/>
          </a:p>
          <a:p>
            <a:pPr eaLnBrk="1" hangingPunct="1">
              <a:spcBef>
                <a:spcPct val="0"/>
              </a:spcBef>
            </a:pPr>
            <a:r>
              <a:rPr lang="en-US" altLang="en-US" sz="1000" dirty="0"/>
              <a:t>To reduce physical stress, it’s important to keep the load close to the body, consider the vertical location of the materials – whenever possible position them at waist height, and limit the weight of what one person can lift  and carry without help. Equipment or teams should be used to lift and move materials weighing 50 pounds or more.</a:t>
            </a:r>
          </a:p>
          <a:p>
            <a:pPr eaLnBrk="1" hangingPunct="1">
              <a:spcBef>
                <a:spcPct val="0"/>
              </a:spcBef>
            </a:pPr>
            <a:endParaRPr lang="en-US" altLang="en-US" sz="1000" baseline="0" dirty="0"/>
          </a:p>
          <a:p>
            <a:pPr>
              <a:spcBef>
                <a:spcPct val="0"/>
              </a:spcBef>
            </a:pPr>
            <a:r>
              <a:rPr lang="en-US" sz="1000" baseline="0" dirty="0"/>
              <a:t>Your insurance company may have resources available to help you determine the risk for tasks your workers perform.  For example, Liberty  Mutual has an app  that can help </a:t>
            </a:r>
            <a:r>
              <a:rPr lang="en-US" sz="1000" dirty="0"/>
              <a:t>gauge the risk and recommend movement modifications to prevent injuries.  </a:t>
            </a:r>
            <a:endParaRPr lang="en-US" sz="1000" baseline="0" dirty="0"/>
          </a:p>
          <a:p>
            <a:pPr eaLnBrk="1" hangingPunct="1">
              <a:spcBef>
                <a:spcPct val="0"/>
              </a:spcBef>
            </a:pPr>
            <a:endParaRPr lang="en-US" altLang="en-US" baseline="0" dirty="0">
              <a:solidFill>
                <a:srgbClr val="FF0000"/>
              </a:solidFill>
            </a:endParaRPr>
          </a:p>
        </p:txBody>
      </p:sp>
    </p:spTree>
    <p:extLst>
      <p:ext uri="{BB962C8B-B14F-4D97-AF65-F5344CB8AC3E}">
        <p14:creationId xmlns:p14="http://schemas.microsoft.com/office/powerpoint/2010/main" val="3690363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r>
              <a:rPr lang="en-US" dirty="0"/>
              <a:t>Awkward posture is another common hazard in construction work.</a:t>
            </a:r>
          </a:p>
          <a:p>
            <a:endParaRPr lang="en-US" dirty="0">
              <a:solidFill>
                <a:srgbClr val="FF0000"/>
              </a:solidFill>
            </a:endParaRPr>
          </a:p>
          <a:p>
            <a:r>
              <a:rPr lang="en-US" dirty="0"/>
              <a:t>The far left picture on the screen, which shows a person working at floor level using a forward bent posture, is an awkward posture that causes increased spinal force. </a:t>
            </a:r>
          </a:p>
          <a:p>
            <a:endParaRPr lang="en-US" dirty="0"/>
          </a:p>
          <a:p>
            <a:r>
              <a:rPr lang="en-US" dirty="0"/>
              <a:t>The second photo from the left shows a person kneeling, which causes a contact stress between the hard ground surface and the knee. </a:t>
            </a:r>
          </a:p>
          <a:p>
            <a:endParaRPr lang="en-US" dirty="0"/>
          </a:p>
          <a:p>
            <a:r>
              <a:rPr lang="en-US" dirty="0"/>
              <a:t>The other two photos show  individuals working overhead and above the shoulder level.  Doing overhead work places</a:t>
            </a:r>
            <a:r>
              <a:rPr lang="en-US" baseline="0" dirty="0"/>
              <a:t> the body in another poor or awkward posture.  Working in this posture decreases a worker’s available strength to perform the task and </a:t>
            </a:r>
            <a:r>
              <a:rPr lang="en-US" dirty="0"/>
              <a:t>w</a:t>
            </a:r>
            <a:r>
              <a:rPr lang="en-US" baseline="0" dirty="0"/>
              <a:t>ill cause fatigue more quickly.</a:t>
            </a:r>
          </a:p>
          <a:p>
            <a:endParaRPr lang="en-US" dirty="0"/>
          </a:p>
          <a:p>
            <a:r>
              <a:rPr lang="en-US" dirty="0"/>
              <a:t>Any time a worker’s hand is positioned above their head height, there is high stress on their shoulders, increasing the risk of having a shoulder injury.</a:t>
            </a:r>
          </a:p>
        </p:txBody>
      </p:sp>
      <p:sp>
        <p:nvSpPr>
          <p:cNvPr id="4" name="Slide Number Placeholder 3"/>
          <p:cNvSpPr>
            <a:spLocks noGrp="1"/>
          </p:cNvSpPr>
          <p:nvPr>
            <p:ph type="sldNum" sz="quarter" idx="10"/>
          </p:nvPr>
        </p:nvSpPr>
        <p:spPr/>
        <p:txBody>
          <a:bodyPr/>
          <a:lstStyle/>
          <a:p>
            <a:pPr defTabSz="946998">
              <a:defRPr/>
            </a:pPr>
            <a:fld id="{4FD96A35-A7DA-4843-AF33-CC0273E95382}" type="slidenum">
              <a:rPr lang="en-US">
                <a:solidFill>
                  <a:prstClr val="black"/>
                </a:solidFill>
                <a:latin typeface="Calibri" panose="020F0502020204030204"/>
              </a:rPr>
              <a:pPr defTabSz="946998">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34163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p:txBody>
          <a:bodyPr/>
          <a:lstStyle/>
          <a:p>
            <a:endParaRPr lang="en-US" kern="1200" dirty="0">
              <a:solidFill>
                <a:srgbClr val="000000"/>
              </a:solidFill>
              <a:effectLst/>
              <a:latin typeface="Calibri" panose="020F0502020204030204" pitchFamily="34" charset="0"/>
              <a:ea typeface="Times New Roman" panose="02020603050405020304" pitchFamily="18" charset="0"/>
            </a:endParaRPr>
          </a:p>
          <a:p>
            <a:r>
              <a:rPr lang="en-US" kern="1200" dirty="0">
                <a:effectLst/>
                <a:latin typeface="Calibri" panose="020F0502020204030204" pitchFamily="34" charset="0"/>
                <a:ea typeface="Times New Roman" panose="02020603050405020304" pitchFamily="18" charset="0"/>
              </a:rPr>
              <a:t>Other </a:t>
            </a:r>
            <a:r>
              <a:rPr lang="en-US" dirty="0">
                <a:latin typeface="Calibri" panose="020F0502020204030204" pitchFamily="34" charset="0"/>
                <a:ea typeface="Times New Roman" panose="02020603050405020304" pitchFamily="18" charset="0"/>
              </a:rPr>
              <a:t>h</a:t>
            </a:r>
            <a:r>
              <a:rPr lang="en-US" kern="1200" dirty="0">
                <a:effectLst/>
                <a:latin typeface="Calibri" panose="020F0502020204030204" pitchFamily="34" charset="0"/>
                <a:ea typeface="Times New Roman" panose="02020603050405020304" pitchFamily="18" charset="0"/>
              </a:rPr>
              <a:t>azards that contribute to risk for soft tissue injuries, but may not involve handling materials, are highly repetitive tasks, </a:t>
            </a:r>
            <a:r>
              <a:rPr lang="en-US" dirty="0">
                <a:latin typeface="Calibri" panose="020F0502020204030204" pitchFamily="34" charset="0"/>
                <a:ea typeface="Times New Roman" panose="02020603050405020304" pitchFamily="18" charset="0"/>
              </a:rPr>
              <a:t>such as repeatedly tightening objects using a wrench,</a:t>
            </a:r>
            <a:r>
              <a:rPr lang="en-US" kern="1200" dirty="0">
                <a:effectLst/>
                <a:latin typeface="Calibri" panose="020F0502020204030204" pitchFamily="34" charset="0"/>
                <a:ea typeface="Times New Roman" panose="02020603050405020304" pitchFamily="18" charset="0"/>
              </a:rPr>
              <a:t> contact stress, hand and body vibration, such as that caused by jackhammering, and working in a cold environment.</a:t>
            </a:r>
            <a:endParaRPr lang="en-US" dirty="0"/>
          </a:p>
          <a:p>
            <a:endParaRPr lang="en-US" dirty="0">
              <a:highlight>
                <a:srgbClr val="FFFF00"/>
              </a:highlight>
            </a:endParaRPr>
          </a:p>
          <a:p>
            <a:endParaRPr lang="en-US" dirty="0">
              <a:highlight>
                <a:srgbClr val="FFFF00"/>
              </a:highlight>
            </a:endParaRPr>
          </a:p>
          <a:p>
            <a:endParaRPr lang="en-US" dirty="0">
              <a:highlight>
                <a:srgbClr val="FFFF00"/>
              </a:highlight>
            </a:endParaRPr>
          </a:p>
        </p:txBody>
      </p:sp>
      <p:sp>
        <p:nvSpPr>
          <p:cNvPr id="4" name="Slide Number Placeholder 3"/>
          <p:cNvSpPr>
            <a:spLocks noGrp="1"/>
          </p:cNvSpPr>
          <p:nvPr>
            <p:ph type="sldNum" sz="quarter" idx="10"/>
          </p:nvPr>
        </p:nvSpPr>
        <p:spPr/>
        <p:txBody>
          <a:bodyPr/>
          <a:lstStyle/>
          <a:p>
            <a:pPr defTabSz="923270">
              <a:defRPr/>
            </a:pPr>
            <a:fld id="{CABD6308-F43C-48AF-9A1D-88161F157BCF}" type="slidenum">
              <a:rPr lang="en-US">
                <a:solidFill>
                  <a:prstClr val="black"/>
                </a:solidFill>
                <a:latin typeface="Calibri" panose="020F0502020204030204"/>
              </a:rPr>
              <a:pPr defTabSz="923270">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0813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163" y="554038"/>
            <a:ext cx="6884987" cy="3871912"/>
          </a:xfrm>
        </p:spPr>
      </p:sp>
      <p:sp>
        <p:nvSpPr>
          <p:cNvPr id="3" name="Notes Placeholder 2"/>
          <p:cNvSpPr>
            <a:spLocks noGrp="1"/>
          </p:cNvSpPr>
          <p:nvPr>
            <p:ph type="body" idx="1"/>
          </p:nvPr>
        </p:nvSpPr>
        <p:spPr>
          <a:xfrm>
            <a:off x="228109" y="4426009"/>
            <a:ext cx="6839061" cy="4816293"/>
          </a:xfrm>
        </p:spPr>
        <p:txBody>
          <a:bodyPr/>
          <a:lstStyle/>
          <a:p>
            <a:r>
              <a:rPr lang="en-US" dirty="0"/>
              <a:t>To address ergonomic</a:t>
            </a:r>
            <a:r>
              <a:rPr lang="en-US" baseline="0" dirty="0"/>
              <a:t> hazards and reduce the risk of soft tissue injuries, you need to build an ergonomics program. Your program will help you create a culture focused on ergonomics.</a:t>
            </a:r>
            <a:endParaRPr lang="en-US" baseline="0" dirty="0">
              <a:highlight>
                <a:srgbClr val="FFFF00"/>
              </a:highlight>
            </a:endParaRPr>
          </a:p>
          <a:p>
            <a:endParaRPr lang="en-US" baseline="0" dirty="0"/>
          </a:p>
          <a:p>
            <a:r>
              <a:rPr lang="en-US" baseline="0" dirty="0"/>
              <a:t>The most important ingredients needed to build your program are listed </a:t>
            </a:r>
            <a:r>
              <a:rPr lang="en-US" dirty="0"/>
              <a:t>on your screen.</a:t>
            </a:r>
            <a:endParaRPr lang="en-US" baseline="0" dirty="0"/>
          </a:p>
          <a:p>
            <a:endParaRPr lang="en-US" baseline="0" dirty="0"/>
          </a:p>
          <a:p>
            <a:r>
              <a:rPr lang="en-US" baseline="0" dirty="0"/>
              <a:t>First, you must have management commitment. This is not just a commitment to having the company address ergonomics, but a commitment to having management actively participate in developing and implementing the program over time. </a:t>
            </a:r>
            <a:r>
              <a:rPr lang="en-US" b="1" baseline="0" dirty="0"/>
              <a:t>I want to emphasize, a culture cannot change without management showing true commitment, and the effort must be consistent over time.  </a:t>
            </a:r>
            <a:r>
              <a:rPr lang="en-US" baseline="0" dirty="0"/>
              <a:t>Conducting a one-time toolbox </a:t>
            </a:r>
            <a:r>
              <a:rPr lang="en-US" dirty="0"/>
              <a:t>talk or t</a:t>
            </a:r>
            <a:r>
              <a:rPr lang="en-US" baseline="0" dirty="0"/>
              <a:t>elling workers informally to lift properly is not enough to cause a change.</a:t>
            </a:r>
          </a:p>
          <a:p>
            <a:endParaRPr lang="en-US" baseline="0" dirty="0"/>
          </a:p>
          <a:p>
            <a:r>
              <a:rPr lang="en-US" baseline="0" dirty="0"/>
              <a:t>Second, workers must be included in creating and implementing the program. You need their involvement to get buy-in, to help you identify hazards and related solutions, and to help them understand what you want them to do. They should also help review the progress of the program over time.</a:t>
            </a:r>
          </a:p>
          <a:p>
            <a:endParaRPr lang="en-US" baseline="0" dirty="0"/>
          </a:p>
          <a:p>
            <a:r>
              <a:rPr lang="en-US" baseline="0" dirty="0"/>
              <a:t>Third, you must have a plan for creating your program. This should include a company goal for ergonomics, and some clear steps </a:t>
            </a:r>
            <a:r>
              <a:rPr lang="en-US" dirty="0"/>
              <a:t>t</a:t>
            </a:r>
            <a:r>
              <a:rPr lang="en-US" baseline="0" dirty="0"/>
              <a:t>o take to achieve your goal. </a:t>
            </a:r>
          </a:p>
          <a:p>
            <a:endParaRPr lang="en-US" baseline="0" dirty="0"/>
          </a:p>
          <a:p>
            <a:r>
              <a:rPr lang="en-US" baseline="0" dirty="0"/>
              <a:t>Finally, you should communicate your plan and program to everyone in</a:t>
            </a:r>
            <a:r>
              <a:rPr lang="en-US" dirty="0"/>
              <a:t> your company. </a:t>
            </a:r>
            <a:r>
              <a:rPr lang="en-US" baseline="0" dirty="0"/>
              <a:t>You should also include several activities from your ergonomics plan that are delivered over time.</a:t>
            </a:r>
          </a:p>
          <a:p>
            <a:endParaRPr lang="en-US" baseline="0" dirty="0"/>
          </a:p>
          <a:p>
            <a:r>
              <a:rPr lang="en-US" dirty="0"/>
              <a:t>Building a company ergonomics </a:t>
            </a:r>
            <a:r>
              <a:rPr lang="en-US" baseline="0" dirty="0"/>
              <a:t>program and creating an ergonomics culture takes time. You can start by assembling a small team, including representatives from all  employee levels, and have a meeting to layout an approach, establish your goal, and develop a schedule and next steps.</a:t>
            </a:r>
            <a:endParaRPr lang="en-US" dirty="0"/>
          </a:p>
        </p:txBody>
      </p:sp>
      <p:sp>
        <p:nvSpPr>
          <p:cNvPr id="4" name="Slide Number Placeholder 3"/>
          <p:cNvSpPr>
            <a:spLocks noGrp="1"/>
          </p:cNvSpPr>
          <p:nvPr>
            <p:ph type="sldNum" sz="quarter" idx="10"/>
          </p:nvPr>
        </p:nvSpPr>
        <p:spPr/>
        <p:txBody>
          <a:bodyPr/>
          <a:lstStyle/>
          <a:p>
            <a:pPr defTabSz="946998">
              <a:defRPr/>
            </a:pPr>
            <a:fld id="{CABD6308-F43C-48AF-9A1D-88161F157BCF}" type="slidenum">
              <a:rPr lang="en-US">
                <a:solidFill>
                  <a:prstClr val="black"/>
                </a:solidFill>
                <a:latin typeface="Calibri" panose="020F0502020204030204"/>
              </a:rPr>
              <a:pPr defTabSz="946998">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2361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p:txBody>
          <a:bodyPr/>
          <a:lstStyle/>
          <a:p>
            <a:pPr defTabSz="1928248">
              <a:defRPr/>
            </a:pPr>
            <a:r>
              <a:rPr lang="en-US" dirty="0"/>
              <a:t>What should an ergonomics program include?</a:t>
            </a:r>
          </a:p>
          <a:p>
            <a:pPr defTabSz="1928248">
              <a:defRPr/>
            </a:pPr>
            <a:endParaRPr lang="en-US" dirty="0"/>
          </a:p>
          <a:p>
            <a:pPr defTabSz="1928248">
              <a:defRPr/>
            </a:pPr>
            <a:r>
              <a:rPr lang="en-US" dirty="0"/>
              <a:t>First, your ergonomics goals – the ergonomic hazards you want to address.  To establish your goals, </a:t>
            </a:r>
            <a:r>
              <a:rPr lang="en-US" baseline="0" dirty="0"/>
              <a:t>you need to consider the common ergonomic hazards in your company.  </a:t>
            </a:r>
          </a:p>
          <a:p>
            <a:pPr defTabSz="1928248">
              <a:defRPr/>
            </a:pPr>
            <a:endParaRPr lang="en-US" baseline="0" dirty="0"/>
          </a:p>
          <a:p>
            <a:pPr defTabSz="1928248">
              <a:defRPr/>
            </a:pPr>
            <a:r>
              <a:rPr lang="en-US" baseline="0" dirty="0"/>
              <a:t>Once you’ve set </a:t>
            </a:r>
            <a:r>
              <a:rPr lang="en-US" dirty="0"/>
              <a:t>your goals, t</a:t>
            </a:r>
            <a:r>
              <a:rPr lang="en-US" baseline="0" dirty="0"/>
              <a:t>hen you need to develop the 5 key elements </a:t>
            </a:r>
            <a:r>
              <a:rPr lang="en-US" dirty="0"/>
              <a:t>of</a:t>
            </a:r>
            <a:r>
              <a:rPr lang="en-US" baseline="0" dirty="0"/>
              <a:t> your program</a:t>
            </a:r>
            <a:r>
              <a:rPr lang="en-US" dirty="0"/>
              <a:t>:</a:t>
            </a:r>
          </a:p>
          <a:p>
            <a:pPr defTabSz="1928248">
              <a:defRPr/>
            </a:pPr>
            <a:endParaRPr lang="en-US" dirty="0"/>
          </a:p>
          <a:p>
            <a:pPr defTabSz="1928248">
              <a:defRPr/>
            </a:pPr>
            <a:r>
              <a:rPr lang="en-US" dirty="0"/>
              <a:t>The</a:t>
            </a:r>
            <a:r>
              <a:rPr lang="en-US" baseline="0" dirty="0"/>
              <a:t> first element is </a:t>
            </a:r>
            <a:r>
              <a:rPr lang="en-US" b="1" u="sng" baseline="0" dirty="0"/>
              <a:t>p</a:t>
            </a:r>
            <a:r>
              <a:rPr lang="en-US" b="1" u="sng" dirty="0"/>
              <a:t>lanning </a:t>
            </a:r>
            <a:r>
              <a:rPr lang="en-US" dirty="0"/>
              <a:t>to mitigate the hazards in work tasks. </a:t>
            </a:r>
          </a:p>
          <a:p>
            <a:pPr marL="482062" indent="-482062" defTabSz="1928248">
              <a:buFontTx/>
              <a:buAutoNum type="arabicParenR"/>
              <a:defRPr/>
            </a:pPr>
            <a:endParaRPr lang="en-US" dirty="0"/>
          </a:p>
          <a:p>
            <a:pPr defTabSz="1928248">
              <a:defRPr/>
            </a:pPr>
            <a:r>
              <a:rPr lang="en-US" dirty="0"/>
              <a:t>The next 3 elements  focus on the methods to mitigate the hazards. They include:</a:t>
            </a:r>
          </a:p>
          <a:p>
            <a:pPr marL="173113" indent="-173113" defTabSz="1928248">
              <a:buFont typeface="Arial" panose="020B0604020202020204" pitchFamily="34" charset="0"/>
              <a:buChar char="•"/>
              <a:defRPr/>
            </a:pPr>
            <a:r>
              <a:rPr lang="en-US" b="1" u="sng" dirty="0"/>
              <a:t>Defining the work processes</a:t>
            </a:r>
            <a:r>
              <a:rPr lang="en-US" b="1" dirty="0"/>
              <a:t> </a:t>
            </a:r>
            <a:r>
              <a:rPr lang="en-US" dirty="0"/>
              <a:t>or steps for how the work can be done to control the hazards.</a:t>
            </a:r>
          </a:p>
          <a:p>
            <a:pPr marL="173113" indent="-173113" defTabSz="1928248">
              <a:buFont typeface="Arial" panose="020B0604020202020204" pitchFamily="34" charset="0"/>
              <a:buChar char="•"/>
              <a:defRPr/>
            </a:pPr>
            <a:r>
              <a:rPr lang="en-US" dirty="0"/>
              <a:t>Making sure the proper ergonomic</a:t>
            </a:r>
            <a:r>
              <a:rPr lang="en-US" baseline="0" dirty="0"/>
              <a:t> </a:t>
            </a:r>
            <a:r>
              <a:rPr lang="en-US" b="1" u="sng" dirty="0"/>
              <a:t>equipment </a:t>
            </a:r>
            <a:r>
              <a:rPr lang="en-US" dirty="0"/>
              <a:t> is available.</a:t>
            </a:r>
          </a:p>
          <a:p>
            <a:pPr marL="173113" indent="-173113" defTabSz="1928248">
              <a:buFont typeface="Arial" panose="020B0604020202020204" pitchFamily="34" charset="0"/>
              <a:buChar char="•"/>
              <a:defRPr/>
            </a:pPr>
            <a:r>
              <a:rPr lang="en-US" dirty="0"/>
              <a:t>Training employees to ensure they have </a:t>
            </a:r>
            <a:r>
              <a:rPr lang="en-US" b="1" u="sng" dirty="0"/>
              <a:t>knowledge and awareness</a:t>
            </a:r>
            <a:r>
              <a:rPr lang="en-US" b="1" dirty="0"/>
              <a:t> </a:t>
            </a:r>
            <a:r>
              <a:rPr lang="en-US" dirty="0"/>
              <a:t>of ergonomic work processes and proper use of the equipment.</a:t>
            </a:r>
          </a:p>
          <a:p>
            <a:pPr defTabSz="1928248">
              <a:defRPr/>
            </a:pPr>
            <a:endParaRPr lang="en-US" dirty="0"/>
          </a:p>
          <a:p>
            <a:pPr defTabSz="1928248">
              <a:defRPr/>
            </a:pPr>
            <a:r>
              <a:rPr lang="en-US" dirty="0"/>
              <a:t>And the</a:t>
            </a:r>
            <a:r>
              <a:rPr lang="en-US" baseline="0" dirty="0"/>
              <a:t> last</a:t>
            </a:r>
            <a:r>
              <a:rPr lang="en-US" dirty="0"/>
              <a:t> element is engaging in an ongoing </a:t>
            </a:r>
            <a:r>
              <a:rPr lang="en-US" b="1" u="sng" dirty="0"/>
              <a:t>review</a:t>
            </a:r>
            <a:r>
              <a:rPr lang="en-US" dirty="0"/>
              <a:t> to check to see if the ergonomics program is working as planned.  One part of this final element is conducting a  final review – a look back  -- at the end of a project to understand what worked well and what did not work as planned so that lessons learned can be applied to improve future projects.</a:t>
            </a:r>
          </a:p>
          <a:p>
            <a:pPr defTabSz="1928248">
              <a:defRPr/>
            </a:pPr>
            <a:endParaRPr lang="en-US" dirty="0"/>
          </a:p>
          <a:p>
            <a:pPr defTabSz="1928248">
              <a:defRPr/>
            </a:pPr>
            <a:r>
              <a:rPr lang="en-US" dirty="0"/>
              <a:t>These elements should be systematically applied to every construction project.</a:t>
            </a:r>
          </a:p>
          <a:p>
            <a:endParaRPr lang="en-US" dirty="0"/>
          </a:p>
          <a:p>
            <a:endParaRPr lang="en-US" dirty="0"/>
          </a:p>
        </p:txBody>
      </p:sp>
      <p:sp>
        <p:nvSpPr>
          <p:cNvPr id="4" name="Slide Number Placeholder 3"/>
          <p:cNvSpPr>
            <a:spLocks noGrp="1"/>
          </p:cNvSpPr>
          <p:nvPr>
            <p:ph type="sldNum" sz="quarter" idx="10"/>
          </p:nvPr>
        </p:nvSpPr>
        <p:spPr/>
        <p:txBody>
          <a:bodyPr/>
          <a:lstStyle/>
          <a:p>
            <a:pPr defTabSz="923270">
              <a:defRPr/>
            </a:pPr>
            <a:fld id="{4FD96A35-A7DA-4843-AF33-CC0273E95382}" type="slidenum">
              <a:rPr lang="en-US">
                <a:solidFill>
                  <a:prstClr val="black"/>
                </a:solidFill>
                <a:latin typeface="Calibri" panose="020F0502020204030204"/>
              </a:rPr>
              <a:pPr defTabSz="923270">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22720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a:xfrm>
            <a:off x="221477" y="4338192"/>
            <a:ext cx="6533557" cy="4539085"/>
          </a:xfrm>
        </p:spPr>
        <p:txBody>
          <a:bodyPr/>
          <a:lstStyle/>
          <a:p>
            <a:r>
              <a:rPr lang="en-US" dirty="0"/>
              <a:t>The hazard identification process</a:t>
            </a:r>
            <a:r>
              <a:rPr lang="en-US" baseline="0" dirty="0"/>
              <a:t> </a:t>
            </a:r>
            <a:r>
              <a:rPr lang="en-US" dirty="0"/>
              <a:t>will serve as the foundation of the program you develop and </a:t>
            </a:r>
            <a:r>
              <a:rPr lang="en-US" baseline="0" dirty="0"/>
              <a:t>should highlight what is of greatest concern or risk in your company.</a:t>
            </a:r>
          </a:p>
          <a:p>
            <a:endParaRPr lang="en-US" baseline="0" dirty="0"/>
          </a:p>
          <a:p>
            <a:r>
              <a:rPr lang="en-US" baseline="0" dirty="0"/>
              <a:t>You may identify the ergonomic hazards you want to address in one of </a:t>
            </a:r>
            <a:r>
              <a:rPr lang="en-US" dirty="0"/>
              <a:t>the following </a:t>
            </a:r>
            <a:r>
              <a:rPr lang="en-US" baseline="0" dirty="0"/>
              <a:t>three ways:</a:t>
            </a:r>
          </a:p>
          <a:p>
            <a:pPr marL="482062" indent="-482062">
              <a:buAutoNum type="arabicParenR"/>
            </a:pPr>
            <a:r>
              <a:rPr lang="en-US" dirty="0"/>
              <a:t>One approach is to </a:t>
            </a:r>
            <a:r>
              <a:rPr lang="en-US" baseline="0" dirty="0"/>
              <a:t>review your OSHA log or injury records to see which tasks or events caused soft tissue injuries. This may </a:t>
            </a:r>
            <a:r>
              <a:rPr lang="en-US" dirty="0"/>
              <a:t>not be the best approach for all companies because</a:t>
            </a:r>
            <a:r>
              <a:rPr lang="en-US" baseline="0" dirty="0"/>
              <a:t> most companies are too small to have enough injuries to actually see a pattern of cause.</a:t>
            </a:r>
          </a:p>
          <a:p>
            <a:pPr marL="482062" indent="-482062">
              <a:buAutoNum type="arabicParenR"/>
            </a:pPr>
            <a:r>
              <a:rPr lang="en-US" baseline="0" dirty="0"/>
              <a:t>Another approach is to conduct an ergonomic hazard assessment of common work tasks.  An ergonomic hazards checklist can help.  </a:t>
            </a:r>
            <a:r>
              <a:rPr lang="en-US" dirty="0"/>
              <a:t>S</a:t>
            </a:r>
            <a:r>
              <a:rPr lang="en-US" baseline="0" dirty="0"/>
              <a:t>imple checklists ask you to list the common work tasks, identify ergonomic hazards in each task, and then prioritize the list of hazards to address the highest risk tasks first. This method is feasible for many companies but not all.</a:t>
            </a:r>
          </a:p>
          <a:p>
            <a:pPr marL="482062" indent="-482062">
              <a:buAutoNum type="arabicParenR"/>
            </a:pPr>
            <a:r>
              <a:rPr lang="en-US" baseline="0" dirty="0"/>
              <a:t>Finally, you may want to consider starting by addressing the task of manual materials handling since this is the most common ergonomic hazard in the construction industry, often associated with 40% of nonfatal injuries. The pre-job checklist, shown on this slide, is an example of a checklist that can be used to identify manual materials handling ergonomic hazards and solutions.</a:t>
            </a:r>
          </a:p>
          <a:p>
            <a:endParaRPr lang="en-US" dirty="0"/>
          </a:p>
          <a:p>
            <a:r>
              <a:rPr lang="en-US" dirty="0"/>
              <a:t>Regardless of the approach, you should reach out to your employees to get their input. </a:t>
            </a:r>
          </a:p>
        </p:txBody>
      </p:sp>
      <p:sp>
        <p:nvSpPr>
          <p:cNvPr id="4" name="Slide Number Placeholder 3"/>
          <p:cNvSpPr>
            <a:spLocks noGrp="1"/>
          </p:cNvSpPr>
          <p:nvPr>
            <p:ph type="sldNum" sz="quarter" idx="10"/>
          </p:nvPr>
        </p:nvSpPr>
        <p:spPr/>
        <p:txBody>
          <a:bodyPr/>
          <a:lstStyle/>
          <a:p>
            <a:pPr defTabSz="923270">
              <a:defRPr/>
            </a:pPr>
            <a:fld id="{4FD96A35-A7DA-4843-AF33-CC0273E95382}" type="slidenum">
              <a:rPr lang="en-US">
                <a:solidFill>
                  <a:prstClr val="black"/>
                </a:solidFill>
                <a:latin typeface="Calibri" panose="020F0502020204030204"/>
              </a:rPr>
              <a:pPr defTabSz="923270">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50013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endParaRPr lang="en-US" b="1" dirty="0"/>
          </a:p>
          <a:p>
            <a:r>
              <a:rPr lang="en-US" dirty="0"/>
              <a:t>Once you’ve identified your goals – the ergonomic hazards --  you will be ready to develop the five key elements  of your ergonomics program touched on earlier in this presentation and shown on this slide.</a:t>
            </a:r>
          </a:p>
          <a:p>
            <a:endParaRPr lang="en-US" dirty="0"/>
          </a:p>
          <a:p>
            <a:r>
              <a:rPr lang="en-US" baseline="0" dirty="0"/>
              <a:t>Most companies will start to build a basic program and include a simple activity or process for each of the key elements listed on the left side of this slide – project and task planning, work practices, equipment, knowledge and awareness, and review.</a:t>
            </a:r>
          </a:p>
          <a:p>
            <a:endParaRPr lang="en-US" baseline="0" dirty="0"/>
          </a:p>
          <a:p>
            <a:r>
              <a:rPr lang="en-US" baseline="0" dirty="0"/>
              <a:t>The basic program is applied to </a:t>
            </a:r>
            <a:r>
              <a:rPr lang="en-US" b="1" baseline="0" dirty="0"/>
              <a:t>project-level activities</a:t>
            </a:r>
            <a:r>
              <a:rPr lang="en-US" baseline="0" dirty="0"/>
              <a:t>. These may be done on one or more projects to get started. Over time, you should apply the same activities or processes to all of your projects.</a:t>
            </a:r>
          </a:p>
          <a:p>
            <a:endParaRPr lang="en-US" baseline="0" dirty="0"/>
          </a:p>
          <a:p>
            <a:r>
              <a:rPr lang="en-US" baseline="0" dirty="0"/>
              <a:t>As the ergonomics program begins to grow within your company, the program will become more “advanced” and then “comprehensive.” These levels are achieved when a company has created a </a:t>
            </a:r>
            <a:r>
              <a:rPr lang="en-US" b="1" baseline="0" dirty="0"/>
              <a:t>company-level program</a:t>
            </a:r>
            <a:r>
              <a:rPr lang="en-US" baseline="0" dirty="0"/>
              <a:t>, and systematically applies the same activities and processes throughout the company and </a:t>
            </a:r>
            <a:r>
              <a:rPr lang="en-US" dirty="0"/>
              <a:t>o</a:t>
            </a:r>
            <a:r>
              <a:rPr lang="en-US" baseline="0" dirty="0"/>
              <a:t>n all projects.</a:t>
            </a:r>
          </a:p>
        </p:txBody>
      </p:sp>
      <p:sp>
        <p:nvSpPr>
          <p:cNvPr id="4" name="Slide Number Placeholder 3"/>
          <p:cNvSpPr>
            <a:spLocks noGrp="1"/>
          </p:cNvSpPr>
          <p:nvPr>
            <p:ph type="sldNum" sz="quarter" idx="10"/>
          </p:nvPr>
        </p:nvSpPr>
        <p:spPr/>
        <p:txBody>
          <a:bodyPr/>
          <a:lstStyle/>
          <a:p>
            <a:pPr defTabSz="946998">
              <a:defRPr/>
            </a:pPr>
            <a:fld id="{034A3450-8350-4B39-864A-EE554541A195}" type="slidenum">
              <a:rPr lang="en-US">
                <a:solidFill>
                  <a:prstClr val="black"/>
                </a:solidFill>
                <a:latin typeface="Calibri" panose="020F0502020204030204"/>
              </a:rPr>
              <a:pPr defTabSz="946998">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993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r>
              <a:rPr lang="en-US" dirty="0"/>
              <a:t>Let’s begin.</a:t>
            </a:r>
          </a:p>
          <a:p>
            <a:endParaRPr lang="en-US" dirty="0"/>
          </a:p>
          <a:p>
            <a:r>
              <a:rPr lang="en-US" dirty="0"/>
              <a:t>This</a:t>
            </a:r>
            <a:r>
              <a:rPr lang="en-US" baseline="0" dirty="0"/>
              <a:t> presentation is intended to answer three questions</a:t>
            </a:r>
            <a:r>
              <a:rPr lang="en-US" dirty="0"/>
              <a:t>:</a:t>
            </a:r>
          </a:p>
          <a:p>
            <a:endParaRPr lang="en-US" dirty="0"/>
          </a:p>
          <a:p>
            <a:pPr lvl="1"/>
            <a:r>
              <a:rPr lang="en-US" dirty="0"/>
              <a:t>1) Why do contractors need an ergonomics</a:t>
            </a:r>
            <a:r>
              <a:rPr lang="en-US" baseline="0" dirty="0"/>
              <a:t> program?</a:t>
            </a:r>
          </a:p>
          <a:p>
            <a:pPr lvl="1"/>
            <a:r>
              <a:rPr lang="en-US" dirty="0"/>
              <a:t>2) What do management and workers need to know about ergonomics?</a:t>
            </a:r>
          </a:p>
          <a:p>
            <a:pPr lvl="1"/>
            <a:r>
              <a:rPr lang="en-US" dirty="0"/>
              <a:t>3) And how can ergonomics be integrated into a company’s safety program?</a:t>
            </a:r>
          </a:p>
          <a:p>
            <a:pPr lvl="1"/>
            <a:endParaRPr lang="en-US" dirty="0"/>
          </a:p>
          <a:p>
            <a:r>
              <a:rPr lang="en-US" dirty="0"/>
              <a:t>During this presentation, we will also introduce you to the Best Built Plans Program that has resources to help you plan for and train your employees on how to prevent soft tissue injuries.</a:t>
            </a:r>
          </a:p>
          <a:p>
            <a:endParaRPr lang="en-US" dirty="0"/>
          </a:p>
          <a:p>
            <a:endParaRPr lang="en-US" dirty="0"/>
          </a:p>
          <a:p>
            <a:endParaRPr lang="en-US" dirty="0"/>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CABD6308-F43C-48AF-9A1D-88161F157BCF}" type="slidenum">
              <a:rPr lang="en-US" smtClean="0"/>
              <a:t>3</a:t>
            </a:fld>
            <a:endParaRPr lang="en-US" dirty="0"/>
          </a:p>
        </p:txBody>
      </p:sp>
    </p:spTree>
    <p:extLst>
      <p:ext uri="{BB962C8B-B14F-4D97-AF65-F5344CB8AC3E}">
        <p14:creationId xmlns:p14="http://schemas.microsoft.com/office/powerpoint/2010/main" val="969978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549275"/>
            <a:ext cx="6824663" cy="3838575"/>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chart shows an example of activities across all elements of a basic ergonomics program.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Project planning tools may include worksheets to help identify ergonomic hazards and solutions to address in a project bid, or for pre-job and daily planning of best ergonomic methods and work tasks.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Workers are trained on simple ergonomic techniques such as proper lifting and teamwork.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Workers are provided with ergonomic PPE, such as knee pads or floor movers.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And Toolbox Talks on ergonomic topics are used to increase worker awareness and knowledge.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review element at this stage primarily relies on the OSHA log, which is a crude measure of  a program’s progress at best.</a:t>
            </a:r>
            <a:endParaRPr lang="en-US" dirty="0"/>
          </a:p>
        </p:txBody>
      </p:sp>
      <p:sp>
        <p:nvSpPr>
          <p:cNvPr id="4" name="Slide Number Placeholder 3"/>
          <p:cNvSpPr>
            <a:spLocks noGrp="1"/>
          </p:cNvSpPr>
          <p:nvPr>
            <p:ph type="sldNum" sz="quarter" idx="10"/>
          </p:nvPr>
        </p:nvSpPr>
        <p:spPr/>
        <p:txBody>
          <a:bodyPr/>
          <a:lstStyle/>
          <a:p>
            <a:pPr defTabSz="937900">
              <a:defRPr/>
            </a:pPr>
            <a:fld id="{CABD6308-F43C-48AF-9A1D-88161F157BCF}" type="slidenum">
              <a:rPr lang="en-US">
                <a:solidFill>
                  <a:prstClr val="black"/>
                </a:solidFill>
                <a:latin typeface="Calibri" panose="020F0502020204030204"/>
              </a:rPr>
              <a:pPr defTabSz="937900">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99263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549275"/>
            <a:ext cx="6824663" cy="3838575"/>
          </a:xfrm>
        </p:spPr>
      </p:sp>
      <p:sp>
        <p:nvSpPr>
          <p:cNvPr id="3" name="Notes Placeholder 2"/>
          <p:cNvSpPr>
            <a:spLocks noGrp="1"/>
          </p:cNvSpPr>
          <p:nvPr>
            <p:ph type="body" idx="1"/>
          </p:nvPr>
        </p:nvSpPr>
        <p:spPr/>
        <p:txBody>
          <a:bodyPr/>
          <a:lstStyle/>
          <a:p>
            <a:r>
              <a:rPr lang="en-US" dirty="0">
                <a:cs typeface="Calibri"/>
              </a:rPr>
              <a:t>As</a:t>
            </a:r>
            <a:r>
              <a:rPr lang="en-US" baseline="0" dirty="0">
                <a:cs typeface="Calibri"/>
              </a:rPr>
              <a:t> the company’s ergonomics program develops and advances, a contractor will monitor planning from what was bid on the job for ergonomic equipment to what was actually used during the project.</a:t>
            </a:r>
          </a:p>
          <a:p>
            <a:endParaRPr lang="en-US" baseline="0" dirty="0">
              <a:cs typeface="Calibri"/>
            </a:endParaRPr>
          </a:p>
          <a:p>
            <a:pPr defTabSz="937900">
              <a:defRPr/>
            </a:pPr>
            <a:r>
              <a:rPr lang="en-US" baseline="0" dirty="0">
                <a:cs typeface="Calibri"/>
              </a:rPr>
              <a:t>The program may expand to include:</a:t>
            </a:r>
          </a:p>
          <a:p>
            <a:pPr defTabSz="937900">
              <a:defRPr/>
            </a:pPr>
            <a:endParaRPr lang="en-US" dirty="0">
              <a:cs typeface="Calibri"/>
            </a:endParaRPr>
          </a:p>
          <a:p>
            <a:pPr marL="171450" indent="-171450" defTabSz="937900">
              <a:buFont typeface="Arial" panose="020B0604020202020204" pitchFamily="34" charset="0"/>
              <a:buChar char="•"/>
              <a:defRPr/>
            </a:pPr>
            <a:r>
              <a:rPr lang="en-US" baseline="0" dirty="0">
                <a:cs typeface="Calibri"/>
              </a:rPr>
              <a:t>Policies such as lifting limits, and requirements for how to lift loads of different weights manually or by mechanical means;</a:t>
            </a:r>
          </a:p>
          <a:p>
            <a:pPr marL="171450" indent="-171450" defTabSz="937900">
              <a:buFont typeface="Arial" panose="020B0604020202020204" pitchFamily="34" charset="0"/>
              <a:buChar char="•"/>
              <a:defRPr/>
            </a:pPr>
            <a:endParaRPr lang="en-US" dirty="0">
              <a:cs typeface="Calibri"/>
            </a:endParaRPr>
          </a:p>
          <a:p>
            <a:pPr marL="171450" lvl="0" indent="-171450">
              <a:buFont typeface="Arial" panose="020B0604020202020204" pitchFamily="34" charset="0"/>
              <a:buChar char="•"/>
              <a:defRPr/>
            </a:pPr>
            <a:r>
              <a:rPr lang="en-US" dirty="0">
                <a:cs typeface="Calibri"/>
              </a:rPr>
              <a:t>Steps to en</a:t>
            </a:r>
            <a:r>
              <a:rPr lang="en-US" baseline="0" dirty="0">
                <a:cs typeface="Calibri"/>
              </a:rPr>
              <a:t>sure there is an adequate supply of ergonomic equipment, a way to monitor whether or not workers had the</a:t>
            </a:r>
            <a:r>
              <a:rPr lang="en-US" dirty="0">
                <a:cs typeface="Calibri"/>
              </a:rPr>
              <a:t> ergonomic equipment when </a:t>
            </a:r>
            <a:r>
              <a:rPr lang="en-US" baseline="0" dirty="0">
                <a:cs typeface="Calibri"/>
              </a:rPr>
              <a:t>needed, a</a:t>
            </a:r>
            <a:r>
              <a:rPr lang="en-US" dirty="0">
                <a:cs typeface="Calibri"/>
              </a:rPr>
              <a:t>nd may include an annual budget to purchase a supply of ergonomic equipment;</a:t>
            </a:r>
            <a:endParaRPr lang="en-US" baseline="0" dirty="0">
              <a:cs typeface="Calibri"/>
            </a:endParaRPr>
          </a:p>
          <a:p>
            <a:pPr marL="171450" indent="-171450">
              <a:buFont typeface="Arial" panose="020B0604020202020204" pitchFamily="34" charset="0"/>
              <a:buChar char="•"/>
            </a:pPr>
            <a:endParaRPr lang="en-US" baseline="0" dirty="0">
              <a:cs typeface="Calibri"/>
            </a:endParaRPr>
          </a:p>
          <a:p>
            <a:pPr marL="171450" indent="-171450">
              <a:buFont typeface="Arial" panose="020B0604020202020204" pitchFamily="34" charset="0"/>
              <a:buChar char="•"/>
            </a:pPr>
            <a:r>
              <a:rPr lang="en-US" baseline="0" dirty="0">
                <a:cs typeface="Calibri"/>
              </a:rPr>
              <a:t>Ergonomics training in the new employee orientation;</a:t>
            </a:r>
            <a:r>
              <a:rPr lang="en-US" dirty="0">
                <a:cs typeface="Calibri"/>
              </a:rPr>
              <a:t> </a:t>
            </a:r>
            <a:r>
              <a:rPr lang="en-US" baseline="0" dirty="0">
                <a:cs typeface="Calibri"/>
              </a:rPr>
              <a:t> </a:t>
            </a:r>
          </a:p>
          <a:p>
            <a:pPr marL="171450" indent="-171450">
              <a:buFont typeface="Arial" panose="020B0604020202020204" pitchFamily="34" charset="0"/>
              <a:buChar char="•"/>
            </a:pPr>
            <a:endParaRPr lang="en-US" baseline="0" dirty="0">
              <a:cs typeface="Calibri"/>
            </a:endParaRPr>
          </a:p>
          <a:p>
            <a:pPr marL="171450" indent="-171450">
              <a:buFont typeface="Arial" panose="020B0604020202020204" pitchFamily="34" charset="0"/>
              <a:buChar char="•"/>
            </a:pPr>
            <a:r>
              <a:rPr lang="en-US" baseline="0" dirty="0">
                <a:cs typeface="Calibri"/>
              </a:rPr>
              <a:t>And use of project written audits that record the use of equipment and work processes to review ergonomic methods.</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pPr defTabSz="937900">
              <a:defRPr/>
            </a:pPr>
            <a:fld id="{CABD6308-F43C-48AF-9A1D-88161F157BCF}" type="slidenum">
              <a:rPr lang="en-US">
                <a:solidFill>
                  <a:prstClr val="black"/>
                </a:solidFill>
                <a:latin typeface="Calibri" panose="020F0502020204030204"/>
              </a:rPr>
              <a:pPr defTabSz="937900">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99263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endParaRPr lang="en-US" b="1" dirty="0"/>
          </a:p>
          <a:p>
            <a:r>
              <a:rPr lang="en-US" dirty="0"/>
              <a:t>Now let’s focus on developing the specific elements of your ergonomics program starting with elements 1-3, which include project</a:t>
            </a:r>
            <a:r>
              <a:rPr lang="en-US" baseline="0" dirty="0"/>
              <a:t> planning, work practices, and proper equipment to address  the </a:t>
            </a:r>
            <a:r>
              <a:rPr lang="en-US" dirty="0"/>
              <a:t>ergonomic</a:t>
            </a:r>
            <a:r>
              <a:rPr lang="en-US" baseline="0" dirty="0"/>
              <a:t> hazards.</a:t>
            </a:r>
          </a:p>
          <a:p>
            <a:endParaRPr lang="en-US" baseline="0" dirty="0"/>
          </a:p>
          <a:p>
            <a:r>
              <a:rPr lang="en-US" baseline="0" dirty="0"/>
              <a:t>Your plan should </a:t>
            </a:r>
            <a:r>
              <a:rPr lang="en-US" dirty="0"/>
              <a:t>define the best ergonomic work practices that will be followed and include </a:t>
            </a:r>
            <a:r>
              <a:rPr lang="en-US" baseline="0" dirty="0"/>
              <a:t>finding the best ergonomic tools and equipment. It is important to remember that renting instead of purchasing the tools and equipment may be an option, as well as comin</a:t>
            </a:r>
            <a:r>
              <a:rPr lang="en-US" dirty="0"/>
              <a:t>g up with solutions of your own</a:t>
            </a:r>
            <a:r>
              <a:rPr lang="en-US" baseline="0" dirty="0"/>
              <a:t>. </a:t>
            </a:r>
          </a:p>
          <a:p>
            <a:endParaRPr lang="en-US" baseline="0" dirty="0"/>
          </a:p>
          <a:p>
            <a:r>
              <a:rPr lang="en-US" baseline="0" dirty="0"/>
              <a:t>Contractors and workers have developed some excellent work practices for one project that the workers in the same crew continued to use on future projects. Sadly, these ideas are not always picked up by other crews in the same company or adopted by the contractor for use company-wide. </a:t>
            </a:r>
          </a:p>
          <a:p>
            <a:endParaRPr lang="en-US" dirty="0"/>
          </a:p>
          <a:p>
            <a:r>
              <a:rPr lang="en-US" dirty="0"/>
              <a:t>Having an ergonomics program can help you capture these work practices so the company as a whole will benefit.</a:t>
            </a:r>
          </a:p>
        </p:txBody>
      </p:sp>
      <p:sp>
        <p:nvSpPr>
          <p:cNvPr id="4" name="Slide Number Placeholder 3"/>
          <p:cNvSpPr>
            <a:spLocks noGrp="1"/>
          </p:cNvSpPr>
          <p:nvPr>
            <p:ph type="sldNum" sz="quarter" idx="10"/>
          </p:nvPr>
        </p:nvSpPr>
        <p:spPr/>
        <p:txBody>
          <a:bodyPr/>
          <a:lstStyle/>
          <a:p>
            <a:pPr defTabSz="946998">
              <a:defRPr/>
            </a:pPr>
            <a:fld id="{4FD96A35-A7DA-4843-AF33-CC0273E95382}" type="slidenum">
              <a:rPr lang="en-US">
                <a:solidFill>
                  <a:prstClr val="black"/>
                </a:solidFill>
                <a:latin typeface="Calibri" panose="020F0502020204030204"/>
              </a:rPr>
              <a:pPr defTabSz="946998">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32593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8195" y="4425950"/>
            <a:ext cx="6605044" cy="4659396"/>
          </a:xfrm>
        </p:spPr>
        <p:txBody>
          <a:bodyPr/>
          <a:lstStyle/>
          <a:p>
            <a:r>
              <a:rPr lang="en-US" altLang="en-US" dirty="0"/>
              <a:t>Planning for lifting and moving</a:t>
            </a:r>
            <a:r>
              <a:rPr lang="en-US" altLang="en-US" baseline="0" dirty="0"/>
              <a:t> materials to reduce force and prevent injuries is an essential part of any construction ergonomics program.</a:t>
            </a:r>
          </a:p>
          <a:p>
            <a:pPr marL="0" lvl="1"/>
            <a:endParaRPr lang="en-US" altLang="en-US" baseline="0" dirty="0"/>
          </a:p>
          <a:p>
            <a:r>
              <a:rPr lang="en-US" dirty="0"/>
              <a:t>A first step is to think through how you are going to do the work and what equipment will be needed – the engineering controls. </a:t>
            </a:r>
          </a:p>
          <a:p>
            <a:endParaRPr lang="en-US" dirty="0"/>
          </a:p>
          <a:p>
            <a:pPr marL="0" lvl="1"/>
            <a:r>
              <a:rPr lang="en-US" altLang="en-US" baseline="0" dirty="0"/>
              <a:t>You should consider different aspects of the work, including:</a:t>
            </a:r>
          </a:p>
          <a:p>
            <a:pPr marL="522917" indent="-482062">
              <a:buFont typeface="Arial" panose="020B0604020202020204" pitchFamily="34" charset="0"/>
              <a:buChar char="•"/>
            </a:pPr>
            <a:r>
              <a:rPr lang="en-US" altLang="en-US" dirty="0"/>
              <a:t>T</a:t>
            </a:r>
            <a:r>
              <a:rPr lang="en-US" altLang="en-US" baseline="0" dirty="0"/>
              <a:t>he weight of the load</a:t>
            </a:r>
            <a:r>
              <a:rPr lang="en-US" altLang="en-US" dirty="0"/>
              <a:t>;</a:t>
            </a:r>
          </a:p>
          <a:p>
            <a:pPr marL="522917" indent="-482062">
              <a:buFont typeface="Arial" panose="020B0604020202020204" pitchFamily="34" charset="0"/>
              <a:buChar char="•"/>
            </a:pPr>
            <a:r>
              <a:rPr lang="en-US" altLang="en-US" dirty="0"/>
              <a:t>T</a:t>
            </a:r>
            <a:r>
              <a:rPr lang="en-US" altLang="en-US" baseline="0" dirty="0"/>
              <a:t>he size of the load, such as </a:t>
            </a:r>
            <a:r>
              <a:rPr lang="en-US" altLang="en-US" dirty="0"/>
              <a:t>l</a:t>
            </a:r>
            <a:r>
              <a:rPr lang="en-US" altLang="en-US" baseline="0" dirty="0"/>
              <a:t>ong pipe versus large boxed material or loose fittings;</a:t>
            </a:r>
          </a:p>
          <a:p>
            <a:pPr marL="522917" indent="-482062">
              <a:buFont typeface="Arial" panose="020B0604020202020204" pitchFamily="34" charset="0"/>
              <a:buChar char="•"/>
            </a:pPr>
            <a:r>
              <a:rPr lang="en-US" altLang="en-US" baseline="0" dirty="0"/>
              <a:t>The distance to move the load; and</a:t>
            </a:r>
          </a:p>
          <a:p>
            <a:pPr marL="522917" indent="-482062">
              <a:buFont typeface="Arial" panose="020B0604020202020204" pitchFamily="34" charset="0"/>
              <a:buChar char="•"/>
            </a:pPr>
            <a:r>
              <a:rPr lang="en-US" altLang="en-US" baseline="0" dirty="0"/>
              <a:t>The surface to move the load.</a:t>
            </a:r>
          </a:p>
          <a:p>
            <a:pPr marL="40854"/>
            <a:endParaRPr lang="en-US" altLang="en-US" baseline="0" dirty="0"/>
          </a:p>
          <a:p>
            <a:pPr marL="40854"/>
            <a:r>
              <a:rPr lang="en-US" altLang="en-US" baseline="0" dirty="0"/>
              <a:t>Although this information may seem like basic knowledge, many workers don’t have the proper equipment needed when the material needs to be  lifted and moved. That’s why involving your construction workers in planning the work is critical.</a:t>
            </a:r>
          </a:p>
          <a:p>
            <a:endParaRPr lang="en-US" baseline="0" dirty="0"/>
          </a:p>
          <a:p>
            <a:r>
              <a:rPr lang="en-US" dirty="0"/>
              <a:t>Your plan should include how you will provide your employees with the lifting equipment for the heavier loads and train them on how to use the equipment. This slide shows several examples of lifting equipment.</a:t>
            </a:r>
            <a:r>
              <a:rPr lang="en-US" baseline="0" dirty="0"/>
              <a:t>  Additional examples can be found in the Best Built Plans Program </a:t>
            </a:r>
            <a:r>
              <a:rPr lang="en-US" dirty="0"/>
              <a:t>C</a:t>
            </a:r>
            <a:r>
              <a:rPr lang="en-US" baseline="0" dirty="0"/>
              <a:t>ontractor </a:t>
            </a:r>
            <a:r>
              <a:rPr lang="en-US" dirty="0"/>
              <a:t>P</a:t>
            </a:r>
            <a:r>
              <a:rPr lang="en-US" baseline="0" dirty="0"/>
              <a:t>lanning </a:t>
            </a:r>
            <a:r>
              <a:rPr lang="en-US" dirty="0"/>
              <a:t>T</a:t>
            </a:r>
            <a:r>
              <a:rPr lang="en-US" baseline="0" dirty="0"/>
              <a:t>ool.</a:t>
            </a:r>
            <a:r>
              <a:rPr lang="en-US" dirty="0"/>
              <a:t> You can scan the QR code to retrieve these resources.</a:t>
            </a:r>
          </a:p>
          <a:p>
            <a:endParaRPr lang="en-US" dirty="0"/>
          </a:p>
          <a:p>
            <a:pPr defTabSz="923270">
              <a:defRPr/>
            </a:pPr>
            <a:r>
              <a:rPr lang="en-US" dirty="0"/>
              <a:t>Since many of these tools are on wheels, it is important to  also including steps for keeping the work area clear of obstacles and debris – in other words, engaging in good housekeeping practices.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2327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27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145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554038"/>
            <a:ext cx="6883400" cy="3871912"/>
          </a:xfrm>
        </p:spPr>
      </p:sp>
      <p:sp>
        <p:nvSpPr>
          <p:cNvPr id="3" name="Notes Placeholder 2"/>
          <p:cNvSpPr>
            <a:spLocks noGrp="1"/>
          </p:cNvSpPr>
          <p:nvPr>
            <p:ph type="body" idx="1"/>
          </p:nvPr>
        </p:nvSpPr>
        <p:spPr/>
        <p:txBody>
          <a:bodyPr/>
          <a:lstStyle/>
          <a:p>
            <a:r>
              <a:rPr lang="en-US" dirty="0"/>
              <a:t>It is also important to consider the job site layout when planning for how materials will be lifted and moved, where the lifting equipment will be located and, as mentioned in the previous slide, the steps that will be taken to ensure clear paths. Doing so can save time, reduce the risk for injuries, and improve productivity.</a:t>
            </a:r>
          </a:p>
          <a:p>
            <a:endParaRPr lang="en-US" baseline="0" dirty="0"/>
          </a:p>
          <a:p>
            <a:r>
              <a:rPr lang="en-US" baseline="0" dirty="0"/>
              <a:t>This slide shows an example of a  GOOD work layout. The green line indicates the path a worker would travel to retrieve the equipment and materials, and move the materials to the location where they will be installed. </a:t>
            </a:r>
          </a:p>
          <a:p>
            <a:endParaRPr lang="en-US" dirty="0"/>
          </a:p>
          <a:p>
            <a:r>
              <a:rPr lang="en-US" baseline="0" dirty="0"/>
              <a:t>This “spaghetti chart” is a visual way to see  how best to move materials and avoid wasted motions and obstacles that likely increase fatigue and risk for injury, and reduce productivity.</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FD96A35-A7DA-4843-AF33-CC0273E95382}" type="slidenum">
              <a:rPr lang="en-US" smtClean="0"/>
              <a:t>25</a:t>
            </a:fld>
            <a:endParaRPr lang="en-US" dirty="0"/>
          </a:p>
        </p:txBody>
      </p:sp>
    </p:spTree>
    <p:extLst>
      <p:ext uri="{BB962C8B-B14F-4D97-AF65-F5344CB8AC3E}">
        <p14:creationId xmlns:p14="http://schemas.microsoft.com/office/powerpoint/2010/main" val="3950077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a number of solutions or controls that reduce the risk of ergonomic hazards.</a:t>
            </a:r>
          </a:p>
          <a:p>
            <a:endParaRPr lang="en-US" dirty="0"/>
          </a:p>
          <a:p>
            <a:r>
              <a:rPr lang="en-US" sz="1200" b="0" i="0" u="none" strike="noStrike" kern="1200" baseline="0" dirty="0">
                <a:solidFill>
                  <a:schemeClr val="tx1"/>
                </a:solidFill>
                <a:latin typeface="+mn-lt"/>
                <a:ea typeface="+mn-ea"/>
                <a:cs typeface="+mn-cs"/>
              </a:rPr>
              <a:t>Some controls reduce the risk better than others.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figure shows the hierarchy of ergonomic controls. The types of controls at the top of the triangle are the “BEST” while the controls at the bottom are the least effective.  </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a:t>
            </a:r>
            <a:r>
              <a:rPr lang="en-US" sz="1200" b="0" i="0" u="none" strike="noStrike" kern="1200" baseline="0" dirty="0">
                <a:latin typeface="+mn-lt"/>
                <a:ea typeface="+mn-ea"/>
                <a:cs typeface="+mn-cs"/>
              </a:rPr>
              <a:t>liminati</a:t>
            </a:r>
            <a:r>
              <a:rPr lang="en-US" sz="1200" b="0" i="0" u="none" strike="noStrike" kern="1200" baseline="0" dirty="0">
                <a:solidFill>
                  <a:schemeClr val="tx1"/>
                </a:solidFill>
                <a:latin typeface="+mn-lt"/>
                <a:ea typeface="+mn-ea"/>
                <a:cs typeface="+mn-cs"/>
              </a:rPr>
              <a:t>n</a:t>
            </a:r>
            <a:r>
              <a:rPr lang="en-US" sz="1200" b="0" i="0" u="none" strike="noStrike" kern="1200" baseline="0" dirty="0">
                <a:latin typeface="+mn-lt"/>
                <a:ea typeface="+mn-ea"/>
                <a:cs typeface="+mn-cs"/>
              </a:rPr>
              <a:t>g</a:t>
            </a:r>
            <a:r>
              <a:rPr lang="en-US" sz="1200" b="0" i="0" u="none" strike="noStrike" kern="1200" baseline="0" dirty="0">
                <a:solidFill>
                  <a:schemeClr val="tx1"/>
                </a:solidFill>
                <a:latin typeface="+mn-lt"/>
                <a:ea typeface="+mn-ea"/>
                <a:cs typeface="+mn-cs"/>
              </a:rPr>
              <a:t> the hazard or substitution that reduces the hazard in the task are the best controls.</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Engineering controls generally use equipment to reduce the risk. An earlier slide, showed examples of types of equipment used to lift and move heavy objects.</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Scheduling, or what is more commonly called administrative controls, shares the work between workers. </a:t>
            </a:r>
          </a:p>
          <a:p>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Work practice controls use the best methods to perform the task. Examples include using safe lifting techniques or team lifts.</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PPE and other protective </a:t>
            </a:r>
            <a:r>
              <a:rPr lang="en-US" dirty="0"/>
              <a:t>m</a:t>
            </a:r>
            <a:r>
              <a:rPr lang="en-US" sz="1200" b="0" i="0" u="none" strike="noStrike" kern="1200" baseline="0" dirty="0">
                <a:solidFill>
                  <a:schemeClr val="tx1"/>
                </a:solidFill>
                <a:latin typeface="+mn-lt"/>
                <a:ea typeface="+mn-ea"/>
                <a:cs typeface="+mn-cs"/>
              </a:rPr>
              <a:t>easures is the lowest control that offers the smallest benefit. Examples include knee pads or stretching exercises. If you have no other option, stretching exercises may be helpful.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550AA-1354-4549-8069-5B0410E2D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334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p:txBody>
          <a:bodyPr/>
          <a:lstStyle/>
          <a:p>
            <a:pPr defTabSz="1928248">
              <a:defRPr/>
            </a:pPr>
            <a:r>
              <a:rPr lang="en-US" altLang="en-US" dirty="0"/>
              <a:t>It‘s helpful to lay out your </a:t>
            </a:r>
            <a:r>
              <a:rPr lang="en-US" altLang="en-US" baseline="0" dirty="0"/>
              <a:t>plan to address ergonomic hazards based on the hierarchy of controls</a:t>
            </a:r>
            <a:r>
              <a:rPr lang="en-US" altLang="en-US" dirty="0"/>
              <a:t> and </a:t>
            </a:r>
            <a:r>
              <a:rPr lang="en-US" altLang="en-US" baseline="0" dirty="0"/>
              <a:t>to identify controls at each level </a:t>
            </a:r>
            <a:r>
              <a:rPr lang="en-US" altLang="en-US" dirty="0"/>
              <a:t>because</a:t>
            </a:r>
            <a:r>
              <a:rPr lang="en-US" altLang="en-US" baseline="0" dirty="0"/>
              <a:t> sometimes workers are unable to use the best control and must resort to one that is only “good enough.”  </a:t>
            </a:r>
          </a:p>
          <a:p>
            <a:pPr defTabSz="1928248">
              <a:defRPr/>
            </a:pPr>
            <a:endParaRPr lang="en-US" altLang="en-US" baseline="0" dirty="0"/>
          </a:p>
          <a:p>
            <a:pPr defTabSz="1928248">
              <a:defRPr/>
            </a:pPr>
            <a:r>
              <a:rPr lang="en-US" altLang="en-US" baseline="0" dirty="0"/>
              <a:t>Here is a simple matrix of solutions that could be used for three different hazards: manual materials handling, work below knee, and arms overhead.</a:t>
            </a:r>
          </a:p>
          <a:p>
            <a:pPr defTabSz="1928248">
              <a:defRPr/>
            </a:pPr>
            <a:endParaRPr lang="en-US" altLang="en-US" baseline="0" dirty="0"/>
          </a:p>
          <a:p>
            <a:pPr defTabSz="1928248">
              <a:defRPr/>
            </a:pPr>
            <a:r>
              <a:rPr lang="en-US" altLang="en-US" dirty="0"/>
              <a:t>If we look at the ergonomic hazard of manual materials handling, an engineering control would be to use a mechanical assist, an administrative or scheduling control would be to assign more workers to the task, a work practice control would be to  position the material as close as possible to where it will be installed, and another control would be to stretch before and after the task.</a:t>
            </a:r>
            <a:endParaRPr lang="en-US" altLang="en-US" baseline="0" dirty="0"/>
          </a:p>
          <a:p>
            <a:pPr defTabSz="1928248">
              <a:defRPr/>
            </a:pPr>
            <a:endParaRPr lang="en-US" altLang="en-US" baseline="0" dirty="0"/>
          </a:p>
          <a:p>
            <a:pPr defTabSz="1928248">
              <a:defRPr/>
            </a:pPr>
            <a:r>
              <a:rPr lang="en-US" altLang="en-US" baseline="0" dirty="0"/>
              <a:t>Remember to implement engineering controls over other methods if possible at all times.</a:t>
            </a:r>
          </a:p>
          <a:p>
            <a:pPr defTabSz="1928248">
              <a:defRPr/>
            </a:pPr>
            <a:endParaRPr lang="en-US" altLang="en-US" dirty="0"/>
          </a:p>
          <a:p>
            <a:pPr defTabSz="1928248">
              <a:defRPr/>
            </a:pPr>
            <a:endParaRPr lang="en-US" altLang="en-US" dirty="0"/>
          </a:p>
          <a:p>
            <a:pPr defTabSz="1928248">
              <a:defRPr/>
            </a:pPr>
            <a:endParaRPr lang="en-US" altLang="en-US" dirty="0"/>
          </a:p>
        </p:txBody>
      </p:sp>
      <p:sp>
        <p:nvSpPr>
          <p:cNvPr id="4" name="Slide Number Placeholder 3"/>
          <p:cNvSpPr>
            <a:spLocks noGrp="1"/>
          </p:cNvSpPr>
          <p:nvPr>
            <p:ph type="sldNum" sz="quarter" idx="10"/>
          </p:nvPr>
        </p:nvSpPr>
        <p:spPr/>
        <p:txBody>
          <a:bodyPr/>
          <a:lstStyle/>
          <a:p>
            <a:pPr marL="0" marR="0" lvl="0" indent="0" algn="r" defTabSz="92327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27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72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create</a:t>
            </a:r>
            <a:r>
              <a:rPr lang="en-US" baseline="0" dirty="0"/>
              <a:t> a simple form or checklist to list how tasks will be done. This information may be listed in your safety program or on a site-specific safety plan </a:t>
            </a:r>
            <a:r>
              <a:rPr lang="en-US" dirty="0"/>
              <a:t>and will need to be c</a:t>
            </a:r>
            <a:r>
              <a:rPr lang="en-US" baseline="0" dirty="0"/>
              <a:t>ommunicated to your workforce.</a:t>
            </a:r>
          </a:p>
          <a:p>
            <a:endParaRPr lang="en-US" dirty="0"/>
          </a:p>
          <a:p>
            <a:r>
              <a:rPr lang="en-US" dirty="0"/>
              <a:t>This slide shows one example. The Best Built Plans Program includes a workbook,</a:t>
            </a:r>
            <a:r>
              <a:rPr lang="en-US" dirty="0">
                <a:solidFill>
                  <a:srgbClr val="FF0000"/>
                </a:solidFill>
              </a:rPr>
              <a:t> </a:t>
            </a:r>
            <a:r>
              <a:rPr lang="en-US" dirty="0"/>
              <a:t>individual worksheets, and checklists that you can use and tailor to create your site-specific safety plan.</a:t>
            </a:r>
          </a:p>
          <a:p>
            <a:endParaRPr lang="en-US" dirty="0"/>
          </a:p>
          <a:p>
            <a:pPr marR="0" lvl="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923270">
              <a:defRPr/>
            </a:pPr>
            <a:fld id="{CABD6308-F43C-48AF-9A1D-88161F157BCF}" type="slidenum">
              <a:rPr lang="en-US">
                <a:solidFill>
                  <a:prstClr val="black"/>
                </a:solidFill>
                <a:latin typeface="Calibri" panose="020F0502020204030204"/>
              </a:rPr>
              <a:pPr defTabSz="923270">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47888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a:xfrm>
            <a:off x="221477" y="4327945"/>
            <a:ext cx="6533557" cy="4939323"/>
          </a:xfrm>
        </p:spPr>
        <p:txBody>
          <a:bodyPr/>
          <a:lstStyle/>
          <a:p>
            <a:pPr defTabSz="1928248">
              <a:defRPr/>
            </a:pPr>
            <a:r>
              <a:rPr lang="en-US" dirty="0"/>
              <a:t>The fourth element of a good ergonomics program is making sure that workers and management have the knowledge and awareness to understand the body’s physical abilities and limitations, recognize job-specific ergonomic hazards in work tasks, and identify appropriate controls and work practices to prevent injuries.</a:t>
            </a:r>
          </a:p>
          <a:p>
            <a:pPr defTabSz="1928248">
              <a:defRPr/>
            </a:pPr>
            <a:endParaRPr lang="en-US" dirty="0"/>
          </a:p>
          <a:p>
            <a:pPr defTabSz="1928248">
              <a:defRPr/>
            </a:pPr>
            <a:r>
              <a:rPr lang="en-US" dirty="0"/>
              <a:t>We have developed a free worker training program for apprentices and other workers that is available for use with your employees. This training program covers basic ergonomic information and lift training techniques, and includes a hands-on module, computer and app-based training components, and a refresher</a:t>
            </a:r>
            <a:r>
              <a:rPr lang="en-US" baseline="0" dirty="0"/>
              <a:t> module for workers who have received the basic training</a:t>
            </a:r>
            <a:r>
              <a:rPr lang="en-US" dirty="0"/>
              <a:t>. </a:t>
            </a:r>
          </a:p>
          <a:p>
            <a:pPr defTabSz="1928248">
              <a:defRPr/>
            </a:pPr>
            <a:endParaRPr lang="en-US" dirty="0"/>
          </a:p>
          <a:p>
            <a:endParaRPr lang="en-US" altLang="en-US" dirty="0"/>
          </a:p>
          <a:p>
            <a:pPr defTabSz="1928248">
              <a:defRPr/>
            </a:pPr>
            <a:r>
              <a:rPr lang="en-US" baseline="0" dirty="0"/>
              <a:t>It is important that all employees be able to recognize ergonomic hazards so they can help plan for solutions. The worker program should be provided not only to workers and foremen, but also to project managers, estimators, and other staff so all are aware of the hazards and solutions.</a:t>
            </a:r>
          </a:p>
          <a:p>
            <a:pPr defTabSz="1928248">
              <a:defRPr/>
            </a:pPr>
            <a:endParaRPr lang="en-US" dirty="0"/>
          </a:p>
          <a:p>
            <a:pPr defTabSz="1928248">
              <a:defRPr/>
            </a:pPr>
            <a:r>
              <a:rPr lang="en-US" dirty="0"/>
              <a:t>You can scan the QR code to retrieve this program.</a:t>
            </a:r>
          </a:p>
          <a:p>
            <a:pPr defTabSz="1928248">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327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27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771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2600">
                <a:solidFill>
                  <a:schemeClr val="tx1"/>
                </a:solidFill>
                <a:latin typeface="Times New Roman" panose="02020603050405020304" pitchFamily="18" charset="0"/>
              </a:defRPr>
            </a:lvl1pPr>
            <a:lvl2pPr marL="1606966" indent="-618064">
              <a:spcBef>
                <a:spcPct val="30000"/>
              </a:spcBef>
              <a:defRPr sz="2600">
                <a:solidFill>
                  <a:schemeClr val="tx1"/>
                </a:solidFill>
                <a:latin typeface="Times New Roman" panose="02020603050405020304" pitchFamily="18" charset="0"/>
              </a:defRPr>
            </a:lvl2pPr>
            <a:lvl3pPr marL="2472256" indent="-494451">
              <a:spcBef>
                <a:spcPct val="30000"/>
              </a:spcBef>
              <a:defRPr sz="2600">
                <a:solidFill>
                  <a:schemeClr val="tx1"/>
                </a:solidFill>
                <a:latin typeface="Times New Roman" panose="02020603050405020304" pitchFamily="18" charset="0"/>
              </a:defRPr>
            </a:lvl3pPr>
            <a:lvl4pPr marL="3461159" indent="-494451">
              <a:spcBef>
                <a:spcPct val="30000"/>
              </a:spcBef>
              <a:defRPr sz="2600">
                <a:solidFill>
                  <a:schemeClr val="tx1"/>
                </a:solidFill>
                <a:latin typeface="Times New Roman" panose="02020603050405020304" pitchFamily="18" charset="0"/>
              </a:defRPr>
            </a:lvl4pPr>
            <a:lvl5pPr marL="4450061" indent="-494451">
              <a:spcBef>
                <a:spcPct val="30000"/>
              </a:spcBef>
              <a:defRPr sz="2600">
                <a:solidFill>
                  <a:schemeClr val="tx1"/>
                </a:solidFill>
                <a:latin typeface="Times New Roman" panose="02020603050405020304" pitchFamily="18" charset="0"/>
              </a:defRPr>
            </a:lvl5pPr>
            <a:lvl6pPr marL="5438963" indent="-494451" eaLnBrk="0" fontAlgn="base" hangingPunct="0">
              <a:spcBef>
                <a:spcPct val="30000"/>
              </a:spcBef>
              <a:spcAft>
                <a:spcPct val="0"/>
              </a:spcAft>
              <a:defRPr sz="2600">
                <a:solidFill>
                  <a:schemeClr val="tx1"/>
                </a:solidFill>
                <a:latin typeface="Times New Roman" panose="02020603050405020304" pitchFamily="18" charset="0"/>
              </a:defRPr>
            </a:lvl6pPr>
            <a:lvl7pPr marL="6427865" indent="-494451" eaLnBrk="0" fontAlgn="base" hangingPunct="0">
              <a:spcBef>
                <a:spcPct val="30000"/>
              </a:spcBef>
              <a:spcAft>
                <a:spcPct val="0"/>
              </a:spcAft>
              <a:defRPr sz="2600">
                <a:solidFill>
                  <a:schemeClr val="tx1"/>
                </a:solidFill>
                <a:latin typeface="Times New Roman" panose="02020603050405020304" pitchFamily="18" charset="0"/>
              </a:defRPr>
            </a:lvl7pPr>
            <a:lvl8pPr marL="7416768" indent="-494451" eaLnBrk="0" fontAlgn="base" hangingPunct="0">
              <a:spcBef>
                <a:spcPct val="30000"/>
              </a:spcBef>
              <a:spcAft>
                <a:spcPct val="0"/>
              </a:spcAft>
              <a:defRPr sz="2600">
                <a:solidFill>
                  <a:schemeClr val="tx1"/>
                </a:solidFill>
                <a:latin typeface="Times New Roman" panose="02020603050405020304" pitchFamily="18" charset="0"/>
              </a:defRPr>
            </a:lvl8pPr>
            <a:lvl9pPr marL="8405670" indent="-494451" eaLnBrk="0" fontAlgn="base" hangingPunct="0">
              <a:spcBef>
                <a:spcPct val="30000"/>
              </a:spcBef>
              <a:spcAft>
                <a:spcPct val="0"/>
              </a:spcAft>
              <a:defRPr sz="2600">
                <a:solidFill>
                  <a:schemeClr val="tx1"/>
                </a:solidFill>
                <a:latin typeface="Times New Roman" panose="02020603050405020304" pitchFamily="18" charset="0"/>
              </a:defRPr>
            </a:lvl9pPr>
          </a:lstStyle>
          <a:p>
            <a:pPr defTabSz="946998">
              <a:spcBef>
                <a:spcPct val="0"/>
              </a:spcBef>
              <a:defRPr/>
            </a:pPr>
            <a:fld id="{7EB8A566-4495-495D-B2F9-E79DA8C182D3}" type="slidenum">
              <a:rPr lang="en-US" altLang="en-US" sz="1200">
                <a:solidFill>
                  <a:prstClr val="black"/>
                </a:solidFill>
              </a:rPr>
              <a:pPr defTabSz="946998">
                <a:spcBef>
                  <a:spcPct val="0"/>
                </a:spcBef>
                <a:defRPr/>
              </a:pPr>
              <a:t>30</a:t>
            </a:fld>
            <a:endParaRPr lang="en-US" altLang="en-US" sz="1200" dirty="0">
              <a:solidFill>
                <a:prstClr val="black"/>
              </a:solidFill>
            </a:endParaRPr>
          </a:p>
        </p:txBody>
      </p:sp>
      <p:sp>
        <p:nvSpPr>
          <p:cNvPr id="39939" name="Rectangle 2"/>
          <p:cNvSpPr>
            <a:spLocks noGrp="1" noRot="1" noChangeAspect="1" noChangeArrowheads="1" noTextEdit="1"/>
          </p:cNvSpPr>
          <p:nvPr>
            <p:ph type="sldImg"/>
          </p:nvPr>
        </p:nvSpPr>
        <p:spPr>
          <a:xfrm>
            <a:off x="149225" y="554038"/>
            <a:ext cx="6884988" cy="3871912"/>
          </a:xfrm>
          <a:ln/>
        </p:spPr>
      </p:sp>
      <p:sp>
        <p:nvSpPr>
          <p:cNvPr id="39940" name="Rectangle 3"/>
          <p:cNvSpPr>
            <a:spLocks noGrp="1" noChangeArrowheads="1"/>
          </p:cNvSpPr>
          <p:nvPr>
            <p:ph type="body" idx="1"/>
          </p:nvPr>
        </p:nvSpPr>
        <p:spPr>
          <a:noFill/>
          <a:ln/>
        </p:spPr>
        <p:txBody>
          <a:bodyPr/>
          <a:lstStyle/>
          <a:p>
            <a:pPr eaLnBrk="1" hangingPunct="1">
              <a:spcBef>
                <a:spcPct val="0"/>
              </a:spcBef>
            </a:pPr>
            <a:r>
              <a:rPr lang="en-US" altLang="en-US" dirty="0"/>
              <a:t>To prevent injuries, it is critical</a:t>
            </a:r>
            <a:r>
              <a:rPr lang="en-US" altLang="en-US" baseline="0" dirty="0"/>
              <a:t> to train workers who manually handl</a:t>
            </a:r>
            <a:r>
              <a:rPr lang="en-US" altLang="en-US" dirty="0"/>
              <a:t>e materials on</a:t>
            </a:r>
            <a:r>
              <a:rPr lang="en-US" altLang="en-US" baseline="0" dirty="0"/>
              <a:t> proper body mechanics</a:t>
            </a:r>
            <a:r>
              <a:rPr lang="en-US" altLang="en-US" dirty="0"/>
              <a:t> and  best practices including lifting no more than 50 pounds without lifting equipment or help from a co-worker, carrying heavy objects no more than 100 feet, and keeping objects weighing more than 25 pounds at waist height.</a:t>
            </a:r>
          </a:p>
          <a:p>
            <a:pPr eaLnBrk="1" hangingPunct="1">
              <a:spcBef>
                <a:spcPct val="0"/>
              </a:spcBef>
            </a:pPr>
            <a:endParaRPr lang="en-US" altLang="en-US" dirty="0"/>
          </a:p>
          <a:p>
            <a:pPr eaLnBrk="1" hangingPunct="1">
              <a:spcBef>
                <a:spcPct val="0"/>
              </a:spcBef>
            </a:pPr>
            <a:r>
              <a:rPr lang="en-US" altLang="en-US" dirty="0"/>
              <a:t>The photos on this slide show good lifting practices. These are photos from the worker training program I just mentioned, and the lifting practices are included in both the presentation and the hands-on portions of the program.</a:t>
            </a:r>
          </a:p>
          <a:p>
            <a:pPr eaLnBrk="1" hangingPunct="1">
              <a:spcBef>
                <a:spcPct val="0"/>
              </a:spcBef>
            </a:pPr>
            <a:endParaRPr lang="en-US" altLang="en-US" dirty="0"/>
          </a:p>
          <a:p>
            <a:pPr eaLnBrk="1" hangingPunct="1">
              <a:spcBef>
                <a:spcPct val="0"/>
              </a:spcBef>
            </a:pPr>
            <a:r>
              <a:rPr lang="en-US" altLang="en-US" baseline="0" dirty="0"/>
              <a:t>The left photo is a two-person lift of two 10-foot pipes, although team lifts can be done</a:t>
            </a:r>
            <a:r>
              <a:rPr lang="en-US" altLang="en-US" dirty="0"/>
              <a:t> with any large, bulky, or heavy material</a:t>
            </a:r>
            <a:r>
              <a:rPr lang="en-US" altLang="en-US" baseline="0" dirty="0"/>
              <a:t>. </a:t>
            </a:r>
            <a:endParaRPr lang="en-US" altLang="en-US" baseline="0" dirty="0">
              <a:highlight>
                <a:srgbClr val="00FF00"/>
              </a:highlight>
            </a:endParaRPr>
          </a:p>
          <a:p>
            <a:pPr eaLnBrk="1" hangingPunct="1">
              <a:spcBef>
                <a:spcPct val="0"/>
              </a:spcBef>
            </a:pPr>
            <a:endParaRPr lang="en-US" altLang="en-US" baseline="0" dirty="0"/>
          </a:p>
          <a:p>
            <a:pPr eaLnBrk="1" hangingPunct="1">
              <a:spcBef>
                <a:spcPct val="0"/>
              </a:spcBef>
            </a:pPr>
            <a:r>
              <a:rPr lang="en-US" altLang="en-US" baseline="0" dirty="0"/>
              <a:t>The right photo series shows the steps for lifting a small heavy object by rolling it up to the waist</a:t>
            </a:r>
            <a:r>
              <a:rPr lang="en-US" altLang="en-US" dirty="0"/>
              <a:t> before standing up.</a:t>
            </a:r>
            <a:endParaRPr lang="en-US" altLang="en-US" baseline="0" dirty="0"/>
          </a:p>
          <a:p>
            <a:pPr eaLnBrk="1" hangingPunct="1">
              <a:spcBef>
                <a:spcPct val="0"/>
              </a:spcBef>
            </a:pPr>
            <a:endParaRPr lang="en-US" altLang="en-US" baseline="0" dirty="0"/>
          </a:p>
          <a:p>
            <a:pPr eaLnBrk="1" hangingPunct="1">
              <a:spcBef>
                <a:spcPct val="0"/>
              </a:spcBef>
            </a:pPr>
            <a:r>
              <a:rPr lang="en-US" altLang="en-US" dirty="0"/>
              <a:t>Through proper l</a:t>
            </a:r>
            <a:r>
              <a:rPr lang="en-US" altLang="en-US" baseline="0" dirty="0"/>
              <a:t>ift training you can reduce injuries, </a:t>
            </a:r>
            <a:r>
              <a:rPr lang="en-US" altLang="en-US" b="1" baseline="0" dirty="0"/>
              <a:t>as long as the weight of the object is reasonable for a worker to lift. </a:t>
            </a:r>
          </a:p>
          <a:p>
            <a:pPr eaLnBrk="1" hangingPunct="1">
              <a:spcBef>
                <a:spcPct val="0"/>
              </a:spcBef>
            </a:pPr>
            <a:endParaRPr lang="en-US" altLang="en-US" b="1" baseline="0" dirty="0"/>
          </a:p>
          <a:p>
            <a:pPr eaLnBrk="1" hangingPunct="1">
              <a:spcBef>
                <a:spcPct val="0"/>
              </a:spcBef>
            </a:pPr>
            <a:r>
              <a:rPr lang="en-US" altLang="en-US" baseline="0" dirty="0"/>
              <a:t>The human body has limits and it will break down over time.</a:t>
            </a:r>
          </a:p>
          <a:p>
            <a:pPr eaLnBrk="1" hangingPunct="1">
              <a:spcBef>
                <a:spcPct val="0"/>
              </a:spcBef>
            </a:pPr>
            <a:endParaRPr lang="en-US" altLang="en-US" dirty="0"/>
          </a:p>
          <a:p>
            <a:pPr eaLnBrk="1" hangingPunct="1">
              <a:spcBef>
                <a:spcPct val="0"/>
              </a:spcBef>
            </a:pPr>
            <a:r>
              <a:rPr lang="en-US" altLang="en-US" baseline="0" dirty="0"/>
              <a:t> If too much is expected from the individual’s body, the damage and cost of the injury will be worse.</a:t>
            </a:r>
          </a:p>
        </p:txBody>
      </p:sp>
    </p:spTree>
    <p:extLst>
      <p:ext uri="{BB962C8B-B14F-4D97-AF65-F5344CB8AC3E}">
        <p14:creationId xmlns:p14="http://schemas.microsoft.com/office/powerpoint/2010/main" val="1133900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p:txBody>
          <a:bodyPr/>
          <a:lstStyle/>
          <a:p>
            <a:pPr defTabSz="1928248">
              <a:defRPr/>
            </a:pPr>
            <a:r>
              <a:rPr lang="en-US" dirty="0"/>
              <a:t>Before discussing why a company should develop an Ergonomics Program, it is important to understand that </a:t>
            </a:r>
            <a:r>
              <a:rPr lang="en-US" baseline="0" dirty="0"/>
              <a:t>Ergonomics is the science that reduces the risks associated with soft tissue injuries.  </a:t>
            </a:r>
            <a:endParaRPr lang="en-US" dirty="0"/>
          </a:p>
          <a:p>
            <a:pPr defTabSz="1928248">
              <a:defRPr/>
            </a:pPr>
            <a:endParaRPr lang="en-US" dirty="0"/>
          </a:p>
          <a:p>
            <a:pPr defTabSz="1928248">
              <a:defRPr/>
            </a:pPr>
            <a:r>
              <a:rPr lang="en-US" dirty="0"/>
              <a:t>And soft tissue injuries include sprain, strain, and overexertion injuries, and are also referred to as  musculoskeletal disorders or MSDs.</a:t>
            </a:r>
            <a:endParaRPr lang="en-US"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53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Awkward postures are another hazard. </a:t>
            </a:r>
          </a:p>
          <a:p>
            <a:endParaRPr lang="en-US" dirty="0"/>
          </a:p>
          <a:p>
            <a:r>
              <a:rPr lang="en-US" dirty="0"/>
              <a:t>It’s important to teach your employees about the risks and provide them with equipment, such as a cart or stand to assemble materials, that they can use to raise the work up and avoid working from the floor or on the ground. </a:t>
            </a:r>
          </a:p>
          <a:p>
            <a:endParaRPr lang="en-US" dirty="0"/>
          </a:p>
          <a:p>
            <a:r>
              <a:rPr lang="en-US" dirty="0"/>
              <a:t>On this slide under “Yes”, for example, a jig or pipe stand on a tripod is being used so the worker can work at waist level.  Other trades would need to consider other equipment options suitable for their tasks.</a:t>
            </a:r>
          </a:p>
          <a:p>
            <a:endParaRPr lang="en-US" dirty="0"/>
          </a:p>
          <a:p>
            <a:r>
              <a:rPr lang="en-US" dirty="0"/>
              <a:t>More examples of equipment to raise materials up to waist level can be found in the Best Built Plans Contractor Planning Tool resources. </a:t>
            </a:r>
          </a:p>
          <a:p>
            <a:endParaRPr lang="en-US" dirty="0"/>
          </a:p>
          <a:p>
            <a:r>
              <a:rPr lang="en-US" dirty="0"/>
              <a:t>You can scan the QR code to retrieve these resources.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2327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27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269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endParaRPr lang="en-US" dirty="0"/>
          </a:p>
          <a:p>
            <a:r>
              <a:rPr lang="en-US" dirty="0"/>
              <a:t>Another awkward posture is reaching up overhead to perform a task. This posture puts extra strain on a worker’s shoulders and low back. </a:t>
            </a:r>
          </a:p>
          <a:p>
            <a:endParaRPr lang="en-US" dirty="0"/>
          </a:p>
          <a:p>
            <a:r>
              <a:rPr lang="en-US" dirty="0"/>
              <a:t>If your employees are required to perform work overhead, they should be provided with a device such as a lift or ladder to raise them up, and the equipment should be positioned so the work is at or near the worker’s head height. </a:t>
            </a:r>
          </a:p>
          <a:p>
            <a:endParaRPr lang="en-US" dirty="0"/>
          </a:p>
          <a:p>
            <a:r>
              <a:rPr lang="en-US" dirty="0"/>
              <a:t>The NO photo shows a worker reaching overhead. The shoulder angle is greater than 90 degrees.  </a:t>
            </a:r>
          </a:p>
          <a:p>
            <a:endParaRPr lang="en-US" dirty="0"/>
          </a:p>
          <a:p>
            <a:r>
              <a:rPr lang="en-US" dirty="0"/>
              <a:t>The photos next to YES  shows a worker using a taller ladder and a worker using a scissor lift to get closer to the work.</a:t>
            </a:r>
          </a:p>
          <a:p>
            <a:endParaRPr lang="en-US" dirty="0"/>
          </a:p>
          <a:p>
            <a:r>
              <a:rPr lang="en-US" dirty="0"/>
              <a:t>Tools with longer handles or extensions can also reduce overhead reaching.</a:t>
            </a:r>
            <a:endParaRPr lang="en-US" dirty="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pPr defTabSz="946998">
              <a:defRPr/>
            </a:pPr>
            <a:fld id="{4FD96A35-A7DA-4843-AF33-CC0273E95382}" type="slidenum">
              <a:rPr lang="en-US">
                <a:solidFill>
                  <a:prstClr val="black"/>
                </a:solidFill>
                <a:latin typeface="Calibri" panose="020F0502020204030204"/>
              </a:rPr>
              <a:pPr defTabSz="946998">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97179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p:txBody>
          <a:bodyPr/>
          <a:lstStyle/>
          <a:p>
            <a:r>
              <a:rPr lang="en-US" baseline="0" dirty="0"/>
              <a:t>Other ergonomic hazards include contact stress and vibration.</a:t>
            </a:r>
            <a:r>
              <a:rPr lang="en-US" b="1" baseline="0" dirty="0"/>
              <a:t> </a:t>
            </a:r>
            <a:endParaRPr lang="en-US" baseline="0" dirty="0"/>
          </a:p>
          <a:p>
            <a:endParaRPr lang="en-US" dirty="0"/>
          </a:p>
          <a:p>
            <a:r>
              <a:rPr lang="en-US" baseline="0" dirty="0"/>
              <a:t>There are new ergonomically designed tools with light weight batteries, cushioned handles</a:t>
            </a:r>
            <a:r>
              <a:rPr lang="en-US" dirty="0"/>
              <a:t> o</a:t>
            </a:r>
            <a:r>
              <a:rPr lang="en-US" baseline="0" dirty="0"/>
              <a:t>r additional handles for better leverage, and internal damping for vibration that can reduce exposures. </a:t>
            </a:r>
          </a:p>
          <a:p>
            <a:endParaRPr lang="en-US" baseline="0" dirty="0"/>
          </a:p>
          <a:p>
            <a:r>
              <a:rPr lang="en-US" baseline="0" dirty="0"/>
              <a:t>Budgeting at the bid stage for these tools will improve your ergonomics program.</a:t>
            </a:r>
            <a:r>
              <a:rPr lang="en-US" dirty="0"/>
              <a:t> </a:t>
            </a:r>
          </a:p>
          <a:p>
            <a:endParaRPr lang="en-US" dirty="0"/>
          </a:p>
          <a:p>
            <a:r>
              <a:rPr lang="en-US" dirty="0"/>
              <a:t>The Best Built Plans Program, discussed in Section 6, as well as the Choose Hand Safety website include  more examples of tools and equipment that can be used to reduce the ergonomic risks associated with these hazards.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43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263" y="617538"/>
            <a:ext cx="6731000" cy="3786187"/>
          </a:xfrm>
        </p:spPr>
      </p:sp>
      <p:sp>
        <p:nvSpPr>
          <p:cNvPr id="3" name="Notes Placeholder 2"/>
          <p:cNvSpPr>
            <a:spLocks noGrp="1"/>
          </p:cNvSpPr>
          <p:nvPr>
            <p:ph type="body" idx="1"/>
          </p:nvPr>
        </p:nvSpPr>
        <p:spPr>
          <a:xfrm>
            <a:off x="176599" y="4403323"/>
            <a:ext cx="6749664" cy="4819054"/>
          </a:xfrm>
        </p:spPr>
        <p:txBody>
          <a:bodyPr/>
          <a:lstStyle/>
          <a:p>
            <a:r>
              <a:rPr lang="en-US" baseline="0" dirty="0"/>
              <a:t>Construction workers also suffer from physical stress and fatigue, which impacts their productivity during work.</a:t>
            </a:r>
          </a:p>
          <a:p>
            <a:endParaRPr lang="en-US" baseline="0" dirty="0"/>
          </a:p>
          <a:p>
            <a:r>
              <a:rPr lang="en-US" baseline="0" dirty="0"/>
              <a:t>This slide shows two spaghetti chart examples. The first, uses a blue line to show a poorly planned work layout. This one requires </a:t>
            </a:r>
            <a:r>
              <a:rPr lang="en-US" dirty="0"/>
              <a:t>additional </a:t>
            </a:r>
            <a:r>
              <a:rPr lang="en-US" baseline="0" dirty="0"/>
              <a:t>effort, putting the worker at an increased risk for injury. </a:t>
            </a:r>
          </a:p>
          <a:p>
            <a:endParaRPr lang="en-US" dirty="0"/>
          </a:p>
          <a:p>
            <a:r>
              <a:rPr lang="en-US" baseline="0" dirty="0"/>
              <a:t>The second one, under “Yes”,  is an example of a good work </a:t>
            </a:r>
            <a:r>
              <a:rPr lang="en-US" dirty="0"/>
              <a:t>layout.  As shown by the green line, this layout </a:t>
            </a:r>
            <a:r>
              <a:rPr lang="en-US" baseline="0" dirty="0"/>
              <a:t>reduces the need for wasted motion</a:t>
            </a:r>
            <a:r>
              <a:rPr lang="en-US" dirty="0"/>
              <a:t> and </a:t>
            </a:r>
            <a:r>
              <a:rPr lang="en-US" baseline="0" dirty="0"/>
              <a:t>pathways are clear, thereby reducing the risk for injury.</a:t>
            </a:r>
          </a:p>
          <a:p>
            <a:endParaRPr lang="en-US" baseline="0" dirty="0"/>
          </a:p>
          <a:p>
            <a:r>
              <a:rPr lang="en-US" baseline="0" dirty="0"/>
              <a:t>Ergonomics is focused on reducing hazards and excess physical demands on workers.  One common description is to make the demands of the job fit within the workers’ abilities, because excessive demands will tear their bodies down over time.</a:t>
            </a:r>
          </a:p>
          <a:p>
            <a:endParaRPr lang="en-US" baseline="0" dirty="0"/>
          </a:p>
          <a:p>
            <a:r>
              <a:rPr lang="en-US" baseline="0" dirty="0"/>
              <a:t>Limiting extra motions will help reduce physical demands.  The goal should be to work smarter – not harder to get the job done.</a:t>
            </a:r>
          </a:p>
          <a:p>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42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a:xfrm>
            <a:off x="228111" y="4426009"/>
            <a:ext cx="6729242" cy="4810885"/>
          </a:xfrm>
        </p:spPr>
        <p:txBody>
          <a:bodyPr/>
          <a:lstStyle/>
          <a:p>
            <a:r>
              <a:rPr lang="en-US" dirty="0"/>
              <a:t>The final element in a good ergonomics program is Review. </a:t>
            </a:r>
          </a:p>
          <a:p>
            <a:endParaRPr lang="en-US" dirty="0"/>
          </a:p>
          <a:p>
            <a:r>
              <a:rPr lang="en-US" dirty="0"/>
              <a:t>This step allows you to gauge how well your program is working, helps you understand whether modifications are needed while the project is underway and, at the end of the project, provides you with the information you’ll need to “Look Back” at the project to identify what worked well, what did not work as planned, and what needs to be changed on future projects based on lessons learned.</a:t>
            </a:r>
          </a:p>
          <a:p>
            <a:endParaRPr lang="en-US" dirty="0"/>
          </a:p>
          <a:p>
            <a:r>
              <a:rPr lang="en-US" dirty="0"/>
              <a:t>Most contractors rely solely on their OSHA log, injury records, or Experience Modification Rates – their EMR – to assess  their program’s effectiveness. Although these are commonly collected for business requirements, these lagging indicators are not sensitive to early program improvements or failures.  </a:t>
            </a:r>
          </a:p>
          <a:p>
            <a:endParaRPr lang="en-US" dirty="0"/>
          </a:p>
          <a:p>
            <a:r>
              <a:rPr lang="en-US" dirty="0"/>
              <a:t>It’s best to collect one or more “leading indicators.” Examples may include tracking of training records, reviewing planning documentation for compliance, or collecting and reviewing discrete worker observations or job site audits.  </a:t>
            </a:r>
          </a:p>
          <a:p>
            <a:endParaRPr lang="en-US" dirty="0"/>
          </a:p>
          <a:p>
            <a:r>
              <a:rPr lang="en-US" dirty="0"/>
              <a:t>In addition, ask your employees, including the ones performing the work, if the program is working. Engaging your employees will be a sign of management commitment to making improvements and encourage honest and constructive input.  </a:t>
            </a:r>
          </a:p>
          <a:p>
            <a:endParaRPr lang="en-US" dirty="0"/>
          </a:p>
          <a:p>
            <a:r>
              <a:rPr lang="en-US" dirty="0"/>
              <a:t>Finally, review other materials including your OSHA log and EMR.</a:t>
            </a:r>
          </a:p>
          <a:p>
            <a:endParaRPr lang="en-US" dirty="0"/>
          </a:p>
        </p:txBody>
      </p:sp>
      <p:sp>
        <p:nvSpPr>
          <p:cNvPr id="4" name="Slide Number Placeholder 3"/>
          <p:cNvSpPr>
            <a:spLocks noGrp="1"/>
          </p:cNvSpPr>
          <p:nvPr>
            <p:ph type="sldNum" sz="quarter" idx="10"/>
          </p:nvPr>
        </p:nvSpPr>
        <p:spPr/>
        <p:txBody>
          <a:bodyPr/>
          <a:lstStyle/>
          <a:p>
            <a:pPr defTabSz="946998">
              <a:defRPr/>
            </a:pPr>
            <a:fld id="{4FD96A35-A7DA-4843-AF33-CC0273E95382}" type="slidenum">
              <a:rPr lang="en-US">
                <a:solidFill>
                  <a:prstClr val="black"/>
                </a:solidFill>
                <a:latin typeface="Calibri" panose="020F0502020204030204"/>
              </a:rPr>
              <a:pPr defTabSz="946998">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75295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554038"/>
            <a:ext cx="6883400" cy="3871912"/>
          </a:xfrm>
        </p:spPr>
      </p:sp>
      <p:sp>
        <p:nvSpPr>
          <p:cNvPr id="3" name="Notes Placeholder 2"/>
          <p:cNvSpPr>
            <a:spLocks noGrp="1"/>
          </p:cNvSpPr>
          <p:nvPr>
            <p:ph type="body" idx="1"/>
          </p:nvPr>
        </p:nvSpPr>
        <p:spPr/>
        <p:txBody>
          <a:bodyPr/>
          <a:lstStyle/>
          <a:p>
            <a:pPr defTabSz="1977804">
              <a:defRPr/>
            </a:pPr>
            <a:endParaRPr lang="en-US" dirty="0"/>
          </a:p>
          <a:p>
            <a:pPr defTabSz="1977804">
              <a:defRPr/>
            </a:pPr>
            <a:r>
              <a:rPr lang="en-US" baseline="0" dirty="0"/>
              <a:t>Whether you start working at the project level or across your entire company, your program must follow a process improvement method so it can achieve the results you desire – namely, to reduce soft tissue injuries and increase worker productivity.</a:t>
            </a:r>
          </a:p>
          <a:p>
            <a:endParaRPr lang="en-US" baseline="0" dirty="0"/>
          </a:p>
          <a:p>
            <a:r>
              <a:rPr lang="en-US" baseline="0" dirty="0"/>
              <a:t>Many companies use the plan-do-check-act model as a means to continuously</a:t>
            </a:r>
            <a:r>
              <a:rPr lang="en-US" dirty="0"/>
              <a:t> improve their process and </a:t>
            </a:r>
            <a:r>
              <a:rPr lang="en-US" baseline="0" dirty="0"/>
              <a:t>to create their company-level program. </a:t>
            </a:r>
          </a:p>
          <a:p>
            <a:endParaRPr lang="en-US" baseline="0" dirty="0"/>
          </a:p>
        </p:txBody>
      </p:sp>
      <p:sp>
        <p:nvSpPr>
          <p:cNvPr id="4" name="Slide Number Placeholder 3"/>
          <p:cNvSpPr>
            <a:spLocks noGrp="1"/>
          </p:cNvSpPr>
          <p:nvPr>
            <p:ph type="sldNum" sz="quarter" idx="10"/>
          </p:nvPr>
        </p:nvSpPr>
        <p:spPr/>
        <p:txBody>
          <a:bodyPr/>
          <a:lstStyle/>
          <a:p>
            <a:pPr defTabSz="946998">
              <a:defRPr/>
            </a:pPr>
            <a:fld id="{CABD6308-F43C-48AF-9A1D-88161F157BCF}" type="slidenum">
              <a:rPr lang="en-US">
                <a:solidFill>
                  <a:prstClr val="black"/>
                </a:solidFill>
                <a:latin typeface="Calibri" panose="020F0502020204030204"/>
              </a:rPr>
              <a:pPr defTabSz="946998">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86190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r>
              <a:rPr lang="en-US" dirty="0"/>
              <a:t>The Plan-Do-Check-Act model, shown here,</a:t>
            </a:r>
            <a:r>
              <a:rPr lang="en-US" baseline="0" dirty="0"/>
              <a:t> is a continuous process improvement method. </a:t>
            </a:r>
          </a:p>
          <a:p>
            <a:endParaRPr lang="en-US" baseline="0" dirty="0"/>
          </a:p>
          <a:p>
            <a:r>
              <a:rPr lang="en-US" baseline="0" dirty="0"/>
              <a:t>Your company-level ergonomics program should start with developing a “plan”</a:t>
            </a:r>
            <a:r>
              <a:rPr lang="en-US" dirty="0"/>
              <a:t> to address ergonomic hazards to prevent related soft tissue injuries as part of your company’s overall safety program. It should include your ergonomic policies, goals, and objectives.</a:t>
            </a:r>
          </a:p>
          <a:p>
            <a:endParaRPr lang="en-US" dirty="0"/>
          </a:p>
          <a:p>
            <a:r>
              <a:rPr lang="en-US" dirty="0"/>
              <a:t>Then “do” your plan. Train workers to identify ergonomic hazards, provide ergonomic equipment, and develop best ergonomic processes.</a:t>
            </a:r>
          </a:p>
          <a:p>
            <a:endParaRPr lang="en-US" dirty="0"/>
          </a:p>
          <a:p>
            <a:r>
              <a:rPr lang="en-US" dirty="0"/>
              <a:t>Then </a:t>
            </a:r>
            <a:r>
              <a:rPr lang="en-US" dirty="0">
                <a:solidFill>
                  <a:srgbClr val="FF0000"/>
                </a:solidFill>
              </a:rPr>
              <a:t> </a:t>
            </a:r>
            <a:r>
              <a:rPr lang="en-US" dirty="0"/>
              <a:t>“check” periodically. Review your program to assess its effectiveness by </a:t>
            </a:r>
            <a:r>
              <a:rPr lang="en-US" sz="1200" b="0" i="0" u="none" strike="noStrike" kern="1200" baseline="0" dirty="0">
                <a:latin typeface="+mn-lt"/>
                <a:ea typeface="+mn-ea"/>
                <a:cs typeface="+mn-cs"/>
              </a:rPr>
              <a:t>conducting worksite audits, asking for worker feedback, and reviewing injuries and other indicators.</a:t>
            </a:r>
          </a:p>
          <a:p>
            <a:endParaRPr lang="en-US" dirty="0"/>
          </a:p>
          <a:p>
            <a:r>
              <a:rPr lang="en-US" dirty="0"/>
              <a:t>Based on the results from “check,” you should then  “act” by taking steps to modify the program, re-train workers, and create new activities.</a:t>
            </a:r>
            <a:r>
              <a:rPr lang="en-US" kern="1200" dirty="0">
                <a:solidFill>
                  <a:srgbClr val="FF0000"/>
                </a:solidFill>
                <a:effectLst/>
                <a:ea typeface="Times New Roman" panose="02020603050405020304" pitchFamily="18" charset="0"/>
                <a:cs typeface="Times New Roman" panose="02020603050405020304" pitchFamily="18" charset="0"/>
              </a:rPr>
              <a:t> </a:t>
            </a:r>
            <a:r>
              <a:rPr lang="en-US" kern="1200" dirty="0">
                <a:effectLst/>
                <a:ea typeface="Times New Roman" panose="02020603050405020304" pitchFamily="18" charset="0"/>
                <a:cs typeface="Times New Roman" panose="02020603050405020304" pitchFamily="18" charset="0"/>
              </a:rPr>
              <a:t>By conducting ongoing and final reviews of your projects – a look back – you will be better positioned to identify lessons learned that can be applied to improve future projects.</a:t>
            </a:r>
            <a:endParaRPr lang="en-US" dirty="0">
              <a:effectLst/>
              <a:ea typeface="Times New Roman" panose="02020603050405020304" pitchFamily="18" charset="0"/>
            </a:endParaRPr>
          </a:p>
          <a:p>
            <a:endParaRPr lang="en-US" dirty="0"/>
          </a:p>
          <a:p>
            <a:r>
              <a:rPr lang="en-US" dirty="0"/>
              <a:t>The process improvement method will repeat itself in order to achieve your advanced or comprehensive company-level ergonomics program to reduce the risk for injuries.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46998">
              <a:defRPr/>
            </a:pPr>
            <a:fld id="{4FD96A35-A7DA-4843-AF33-CC0273E95382}" type="slidenum">
              <a:rPr lang="en-US">
                <a:solidFill>
                  <a:prstClr val="black"/>
                </a:solidFill>
                <a:latin typeface="Calibri" panose="020F0502020204030204"/>
              </a:rPr>
              <a:pPr defTabSz="946998">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99947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part of this process is understanding and applying the Hierarch</a:t>
            </a:r>
            <a:r>
              <a:rPr lang="en-US" baseline="0" dirty="0"/>
              <a:t> of Controls for Manual Materials Handling.</a:t>
            </a:r>
            <a:r>
              <a:rPr lang="en-US" dirty="0"/>
              <a:t>  Earlier we described how each level </a:t>
            </a:r>
            <a:r>
              <a:rPr lang="en-US" baseline="0" dirty="0"/>
              <a:t>shows the most effective way to reduce risk. This graphic shows  how these controls are addressed at different stages of the construction process and examples of the types of people in the organization to involve.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highest levels of control, elimination and substitution and engineering, must be determined early during the Bidding and Pre-job stage, and involve the estimators, project managers, supervisors, and suppliers.</a:t>
            </a:r>
            <a:r>
              <a:rPr lang="en-US"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dirty="0">
                <a:latin typeface="Calibri" panose="020F0502020204030204" pitchFamily="34" charset="0"/>
                <a:ea typeface="Times New Roman" panose="02020603050405020304" pitchFamily="18" charset="0"/>
                <a:cs typeface="Times New Roman" panose="02020603050405020304" pitchFamily="18" charset="0"/>
              </a:rPr>
              <a:t>While e</a:t>
            </a:r>
            <a:r>
              <a:rPr lang="en-US" kern="1200" dirty="0">
                <a:effectLst/>
                <a:latin typeface="Calibri" panose="020F0502020204030204" pitchFamily="34" charset="0"/>
                <a:ea typeface="Times New Roman" panose="02020603050405020304" pitchFamily="18" charset="0"/>
                <a:cs typeface="Times New Roman" panose="02020603050405020304" pitchFamily="18" charset="0"/>
              </a:rPr>
              <a:t>ngineering controls can be revisited once work is underway., it’s important to plan and budget for them at the bidding stage.</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As you move down the hierarchy to administrative, these controls are determined during the Pre-job and On-the-Job stages and involve the project manager, supervisor, and workers.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kern="1200" dirty="0">
                <a:effectLst/>
                <a:latin typeface="Calibri" panose="020F0502020204030204" pitchFamily="34" charset="0"/>
                <a:ea typeface="Times New Roman" panose="02020603050405020304" pitchFamily="18" charset="0"/>
                <a:cs typeface="Times New Roman" panose="02020603050405020304" pitchFamily="18" charset="0"/>
              </a:rPr>
              <a:t>Work practices are determined On-the-Job and involve the project manager, trainer, supervisor and workers.</a:t>
            </a:r>
          </a:p>
          <a:p>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Calibri" panose="020F0502020204030204" pitchFamily="34" charset="0"/>
              </a:rPr>
              <a:t>The lowest leve</a:t>
            </a:r>
            <a:r>
              <a:rPr lang="en-US" strike="sngStrike" dirty="0">
                <a:effectLst/>
                <a:latin typeface="Calibri" panose="020F0502020204030204" pitchFamily="34" charset="0"/>
                <a:ea typeface="Calibri" panose="020F0502020204030204" pitchFamily="34" charset="0"/>
                <a:cs typeface="Calibri" panose="020F0502020204030204" pitchFamily="34" charset="0"/>
              </a:rPr>
              <a:t>l</a:t>
            </a:r>
            <a:r>
              <a:rPr lang="en-US" dirty="0">
                <a:effectLst/>
                <a:latin typeface="Calibri" panose="020F0502020204030204" pitchFamily="34" charset="0"/>
                <a:ea typeface="Calibri" panose="020F0502020204030204" pitchFamily="34" charset="0"/>
                <a:cs typeface="Calibri" panose="020F0502020204030204" pitchFamily="34" charset="0"/>
              </a:rPr>
              <a:t> of the hierarchy,  PPE and other protective measures, is also determined during the On-the-job stage of construction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effectLst/>
                <a:latin typeface="Calibri" panose="020F0502020204030204" pitchFamily="34" charset="0"/>
                <a:ea typeface="Calibri" panose="020F0502020204030204" pitchFamily="34" charset="0"/>
                <a:cs typeface="Calibri" panose="020F0502020204030204" pitchFamily="34" charset="0"/>
              </a:rPr>
              <a:t>and involves project managers, supervisors and workers.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a:p>
            <a:r>
              <a:rPr lang="en-US" baseline="0" dirty="0"/>
              <a:t>As you move down the hierarchy, the effectiveness of the controls </a:t>
            </a:r>
            <a:r>
              <a:rPr lang="en-US" dirty="0"/>
              <a:t>declines</a:t>
            </a:r>
            <a:r>
              <a:rPr lang="en-US" baseline="0" dirty="0"/>
              <a:t>, so only controlling manual material handling risks during the “on-the-job” stage of construction is least effective.</a:t>
            </a:r>
          </a:p>
          <a:p>
            <a:endParaRPr lang="en-US" dirty="0"/>
          </a:p>
        </p:txBody>
      </p:sp>
      <p:sp>
        <p:nvSpPr>
          <p:cNvPr id="4" name="Slide Number Placeholder 3"/>
          <p:cNvSpPr>
            <a:spLocks noGrp="1"/>
          </p:cNvSpPr>
          <p:nvPr>
            <p:ph type="sldNum" sz="quarter" idx="5"/>
          </p:nvPr>
        </p:nvSpPr>
        <p:spPr/>
        <p:txBody>
          <a:bodyPr/>
          <a:lstStyle/>
          <a:p>
            <a:pPr defTabSz="937900">
              <a:defRPr/>
            </a:pPr>
            <a:fld id="{828550AA-1354-4549-8069-5B0410E2D02B}" type="slidenum">
              <a:rPr lang="en-US">
                <a:solidFill>
                  <a:prstClr val="black"/>
                </a:solidFill>
                <a:latin typeface="Calibri" panose="020F0502020204030204"/>
              </a:rPr>
              <a:pPr defTabSz="937900">
                <a:defRPr/>
              </a:pPr>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81334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601663"/>
            <a:ext cx="6883400" cy="3871912"/>
          </a:xfrm>
        </p:spPr>
      </p:sp>
      <p:sp>
        <p:nvSpPr>
          <p:cNvPr id="3" name="Notes Placeholder 2"/>
          <p:cNvSpPr>
            <a:spLocks noGrp="1"/>
          </p:cNvSpPr>
          <p:nvPr>
            <p:ph type="body" idx="1"/>
          </p:nvPr>
        </p:nvSpPr>
        <p:spPr>
          <a:xfrm>
            <a:off x="0" y="4475066"/>
            <a:ext cx="7196146" cy="4997770"/>
          </a:xfrm>
        </p:spPr>
        <p:txBody>
          <a:bodyPr/>
          <a:lstStyle/>
          <a:p>
            <a:r>
              <a:rPr lang="en-US" sz="1200" dirty="0"/>
              <a:t>How can contractors  – including  smaller companies  --  who are new to planning around ergonomics get started using the Plan-Do-Check-Act model and applying the hierarchy of controls to each project stage listed on this slide?  The process works the same for large and small size contractors but will likely start at the project level before working into a more advanced plan. The </a:t>
            </a:r>
            <a:r>
              <a:rPr lang="en-US" sz="1200" b="1" dirty="0"/>
              <a:t>Best Built Plans Program </a:t>
            </a:r>
            <a:r>
              <a:rPr lang="en-US" sz="1200" dirty="0"/>
              <a:t>that I mentioned earlier, and will touch on more later, has resources contractors of all sizes can use to develop their plan.</a:t>
            </a:r>
          </a:p>
          <a:p>
            <a:endParaRPr lang="en-US" sz="1200" dirty="0"/>
          </a:p>
          <a:p>
            <a:r>
              <a:rPr lang="en-US" sz="1200" dirty="0"/>
              <a:t>Here is a generic example.  For your own plan, you would want to specify the material and the lifting equipment and/or work practices to be used.</a:t>
            </a:r>
          </a:p>
          <a:p>
            <a:endParaRPr lang="en-US" sz="1200" dirty="0"/>
          </a:p>
          <a:p>
            <a:r>
              <a:rPr lang="en-US" sz="1200" dirty="0"/>
              <a:t>At the </a:t>
            </a:r>
            <a:r>
              <a:rPr lang="en-US" sz="1200" b="1" dirty="0"/>
              <a:t>bid stage</a:t>
            </a:r>
            <a:r>
              <a:rPr lang="en-US" sz="1200" dirty="0"/>
              <a:t>, lifting a heavy load to install is identified so the bid included funds for the solution --  to use lifting equipment and team lifts for the material.</a:t>
            </a:r>
          </a:p>
          <a:p>
            <a:endParaRPr lang="en-US" sz="1200" dirty="0"/>
          </a:p>
          <a:p>
            <a:r>
              <a:rPr lang="en-US" sz="1200" dirty="0"/>
              <a:t>During The </a:t>
            </a:r>
            <a:r>
              <a:rPr lang="en-US" sz="1200" b="1" dirty="0"/>
              <a:t>pre-job stage</a:t>
            </a:r>
            <a:r>
              <a:rPr lang="en-US" sz="1200" dirty="0"/>
              <a:t>,</a:t>
            </a:r>
            <a:r>
              <a:rPr lang="en-US" sz="1200" b="1" dirty="0"/>
              <a:t> </a:t>
            </a:r>
            <a:r>
              <a:rPr lang="en-US" sz="1200" dirty="0"/>
              <a:t>the plan is reviewed and updated as needed to ensure steps are in place </a:t>
            </a:r>
            <a:r>
              <a:rPr lang="en-US" sz="1200" b="0" dirty="0"/>
              <a:t>to ensure </a:t>
            </a:r>
            <a:r>
              <a:rPr lang="en-US" sz="1200" dirty="0"/>
              <a:t>the lifting equipment will be delivered to the project when needed and all workers are trained on using the equipment and team lifting. The team lift could be the focus of a toolbox talk or a hands-on demonstration exercise from the Best Built Plans Worker Training Program.</a:t>
            </a:r>
          </a:p>
          <a:p>
            <a:endParaRPr lang="en-US" sz="1200" dirty="0">
              <a:highlight>
                <a:srgbClr val="00FF00"/>
              </a:highlight>
            </a:endParaRPr>
          </a:p>
          <a:p>
            <a:r>
              <a:rPr lang="en-US" sz="1200" dirty="0"/>
              <a:t>During the </a:t>
            </a:r>
            <a:r>
              <a:rPr lang="en-US" sz="1200" b="1" dirty="0"/>
              <a:t>on-the-job phase</a:t>
            </a:r>
            <a:r>
              <a:rPr lang="en-US" sz="1200" dirty="0"/>
              <a:t>,</a:t>
            </a:r>
            <a:r>
              <a:rPr lang="en-US" sz="1200" b="1" dirty="0"/>
              <a:t> </a:t>
            </a:r>
            <a:r>
              <a:rPr lang="en-US" sz="1200" dirty="0"/>
              <a:t>the work is monitored on a regularly scheduled basis to check that the equipment is available onsite and accessible, workers are using the lifting equipment and proper team lifting, and all workers are trained. Daily or weekly checklist used and any documentation on training should be returned to your office.</a:t>
            </a:r>
            <a:endParaRPr lang="en-US" sz="1200" dirty="0">
              <a:highlight>
                <a:srgbClr val="FFFF00"/>
              </a:highlight>
            </a:endParaRPr>
          </a:p>
          <a:p>
            <a:endParaRPr lang="en-US" sz="1200" b="1" dirty="0"/>
          </a:p>
          <a:p>
            <a:r>
              <a:rPr lang="en-US" sz="1200" b="1" dirty="0"/>
              <a:t>The last stage is the review or look back. </a:t>
            </a:r>
            <a:r>
              <a:rPr lang="en-US" sz="1200" dirty="0"/>
              <a:t>The plan, checklists, and other documentation are reviewed to assess how well the plan was implemented. The results are discussed with employees and input is solicited to help find solutions for areas where there was low compliance so the lessons learned can be used on future projects.</a:t>
            </a:r>
          </a:p>
          <a:p>
            <a:endParaRPr lang="en-US" dirty="0"/>
          </a:p>
        </p:txBody>
      </p:sp>
      <p:sp>
        <p:nvSpPr>
          <p:cNvPr id="4" name="Slide Number Placeholder 3"/>
          <p:cNvSpPr>
            <a:spLocks noGrp="1"/>
          </p:cNvSpPr>
          <p:nvPr>
            <p:ph type="sldNum" sz="quarter" idx="10"/>
          </p:nvPr>
        </p:nvSpPr>
        <p:spPr>
          <a:xfrm>
            <a:off x="4145275" y="8688845"/>
            <a:ext cx="3169925" cy="912355"/>
          </a:xfrm>
        </p:spPr>
        <p:txBody>
          <a:bodyPr/>
          <a:lstStyle/>
          <a:p>
            <a:pPr defTabSz="946998">
              <a:defRPr/>
            </a:pPr>
            <a:fld id="{4FD96A35-A7DA-4843-AF33-CC0273E95382}" type="slidenum">
              <a:rPr lang="en-US">
                <a:solidFill>
                  <a:prstClr val="black"/>
                </a:solidFill>
                <a:latin typeface="Calibri" panose="020F0502020204030204"/>
              </a:rPr>
              <a:pPr defTabSz="946998">
                <a:defRPr/>
              </a:pPr>
              <a:t>39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12458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4325" y="444500"/>
            <a:ext cx="6430963" cy="3617913"/>
          </a:xfrm>
        </p:spPr>
      </p:sp>
      <p:sp>
        <p:nvSpPr>
          <p:cNvPr id="4" name="Slide Number Placeholder 3"/>
          <p:cNvSpPr>
            <a:spLocks noGrp="1"/>
          </p:cNvSpPr>
          <p:nvPr>
            <p:ph type="sldNum" sz="quarter" idx="5"/>
          </p:nvPr>
        </p:nvSpPr>
        <p:spPr/>
        <p:txBody>
          <a:bodyPr/>
          <a:lstStyle/>
          <a:p>
            <a:pPr defTabSz="946998">
              <a:defRPr/>
            </a:pPr>
            <a:fld id="{EB93D3C6-8745-45DD-91A7-6CE6AE856E3E}" type="slidenum">
              <a:rPr lang="en-US">
                <a:solidFill>
                  <a:prstClr val="black"/>
                </a:solidFill>
                <a:latin typeface="Calibri" panose="020F0502020204030204"/>
              </a:rPr>
              <a:pPr defTabSz="946998">
                <a:defRPr/>
              </a:pPr>
              <a:t>40</a:t>
            </a:fld>
            <a:endParaRPr lang="en-US" dirty="0">
              <a:solidFill>
                <a:prstClr val="black"/>
              </a:solidFill>
              <a:latin typeface="Calibri" panose="020F0502020204030204"/>
            </a:endParaRPr>
          </a:p>
        </p:txBody>
      </p:sp>
      <p:sp>
        <p:nvSpPr>
          <p:cNvPr id="5" name="Notes Placeholder 4"/>
          <p:cNvSpPr>
            <a:spLocks noGrp="1"/>
          </p:cNvSpPr>
          <p:nvPr>
            <p:ph type="body" sz="quarter" idx="10"/>
          </p:nvPr>
        </p:nvSpPr>
        <p:spPr>
          <a:xfrm>
            <a:off x="292980" y="4259002"/>
            <a:ext cx="6729242" cy="4641932"/>
          </a:xfrm>
          <a:ln>
            <a:solidFill>
              <a:srgbClr val="FFFFFF"/>
            </a:solidFill>
          </a:ln>
        </p:spPr>
        <p:txBody>
          <a:bodyPr/>
          <a:lstStyle/>
          <a:p>
            <a:pPr defTabSz="1977804">
              <a:defRPr/>
            </a:pPr>
            <a:endParaRPr lang="en-US" dirty="0"/>
          </a:p>
          <a:p>
            <a:pPr defTabSz="1928248">
              <a:defRPr/>
            </a:pPr>
            <a:r>
              <a:rPr lang="en-US" sz="1200" dirty="0"/>
              <a:t>The </a:t>
            </a:r>
            <a:r>
              <a:rPr lang="en-US" sz="1200" b="1" dirty="0"/>
              <a:t>Best Built Plans program </a:t>
            </a:r>
            <a:r>
              <a:rPr lang="en-US" sz="1200" dirty="0"/>
              <a:t>has resources contractors of all sizes can use to </a:t>
            </a:r>
            <a:r>
              <a:rPr lang="en-US" dirty="0"/>
              <a:t>plan for safe materials handling at each project stage to reduce the risk for soft tissue injuries.</a:t>
            </a:r>
          </a:p>
          <a:p>
            <a:pPr defTabSz="1928248">
              <a:defRPr/>
            </a:pPr>
            <a:endParaRPr lang="en-US" dirty="0"/>
          </a:p>
          <a:p>
            <a:pPr defTabSz="1928248">
              <a:defRPr/>
            </a:pPr>
            <a:r>
              <a:rPr lang="en-US" dirty="0"/>
              <a:t>The full program, which includes interactive training and coaching resources, is available for download to your PC or as an app for Apple and Android devices.</a:t>
            </a:r>
          </a:p>
          <a:p>
            <a:pPr defTabSz="1928248">
              <a:defRPr/>
            </a:pPr>
            <a:endParaRPr lang="en-US" dirty="0"/>
          </a:p>
          <a:p>
            <a:pPr defTabSz="1928248">
              <a:defRPr/>
            </a:pPr>
            <a:r>
              <a:rPr lang="en-US" dirty="0"/>
              <a:t>The planning resources plus additional training and educational materials to use with your employees are also available directly online in English and Spanish.</a:t>
            </a:r>
          </a:p>
          <a:p>
            <a:pPr defTabSz="1977804">
              <a:defRPr/>
            </a:pPr>
            <a:endParaRPr lang="en-US" dirty="0"/>
          </a:p>
          <a:p>
            <a:endParaRPr lang="en-US" dirty="0"/>
          </a:p>
        </p:txBody>
      </p:sp>
    </p:spTree>
    <p:extLst>
      <p:ext uri="{BB962C8B-B14F-4D97-AF65-F5344CB8AC3E}">
        <p14:creationId xmlns:p14="http://schemas.microsoft.com/office/powerpoint/2010/main" val="849203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p:txBody>
          <a:bodyPr/>
          <a:lstStyle/>
          <a:p>
            <a:pPr defTabSz="1928248">
              <a:defRPr/>
            </a:pPr>
            <a:r>
              <a:rPr lang="en-US" dirty="0"/>
              <a:t>So why is it in a contractor’s interest to develop an ergonomics program to prevent soft tissue injuries?</a:t>
            </a:r>
          </a:p>
          <a:p>
            <a:pPr defTabSz="1928248">
              <a:defRPr/>
            </a:pPr>
            <a:endParaRPr lang="en-US" dirty="0"/>
          </a:p>
          <a:p>
            <a:pPr defTabSz="1928248">
              <a:defRPr/>
            </a:pPr>
            <a:r>
              <a:rPr lang="en-US" dirty="0"/>
              <a:t>The simple answer is because these types of injuries are common and costly.</a:t>
            </a:r>
            <a:endParaRPr lang="en-US" baseline="0" dirty="0"/>
          </a:p>
          <a:p>
            <a:endParaRPr lang="en-US" dirty="0"/>
          </a:p>
          <a:p>
            <a:pPr marL="171450" indent="-171450">
              <a:buFont typeface="Arial" panose="020B0604020202020204" pitchFamily="34" charset="0"/>
              <a:buChar char="•"/>
            </a:pPr>
            <a:r>
              <a:rPr lang="en-US" baseline="0" dirty="0"/>
              <a:t>They account for 27% of all nonfatal injuries in the industry;</a:t>
            </a:r>
          </a:p>
          <a:p>
            <a:pPr marL="171450" indent="-171450">
              <a:buFont typeface="Arial" panose="020B0604020202020204" pitchFamily="34" charset="0"/>
              <a:buChar char="•"/>
            </a:pPr>
            <a:r>
              <a:rPr lang="en-US" dirty="0"/>
              <a:t>C</a:t>
            </a:r>
            <a:r>
              <a:rPr lang="en-US" baseline="0" dirty="0"/>
              <a:t>onstruction workers have a 21% lifetime risk of experiencing a soft tissue </a:t>
            </a:r>
            <a:r>
              <a:rPr lang="en-US" b="1" u="sng" baseline="0" dirty="0"/>
              <a:t>injury</a:t>
            </a:r>
            <a:r>
              <a:rPr lang="en-US" u="none" baseline="0" dirty="0"/>
              <a:t> ;</a:t>
            </a:r>
          </a:p>
          <a:p>
            <a:pPr marL="171450" indent="-171450">
              <a:buFont typeface="Arial" panose="020B0604020202020204" pitchFamily="34" charset="0"/>
              <a:buChar char="•"/>
            </a:pPr>
            <a:r>
              <a:rPr lang="en-US" dirty="0"/>
              <a:t>A</a:t>
            </a:r>
            <a:r>
              <a:rPr lang="en-US" u="none" baseline="0" dirty="0"/>
              <a:t>nd MANY more workers suffer </a:t>
            </a:r>
            <a:r>
              <a:rPr lang="en-US" b="1" u="none" baseline="0" dirty="0"/>
              <a:t>chronic pain from </a:t>
            </a:r>
            <a:r>
              <a:rPr lang="en-US" b="1" dirty="0"/>
              <a:t>this type of injury </a:t>
            </a:r>
            <a:r>
              <a:rPr lang="en-US" b="1" u="none" baseline="0" dirty="0"/>
              <a:t>without having a recordable injury</a:t>
            </a:r>
            <a:r>
              <a:rPr lang="en-US" u="none" baseline="0" dirty="0"/>
              <a:t>.</a:t>
            </a:r>
            <a:r>
              <a:rPr lang="en-US" baseline="30000" dirty="0"/>
              <a:t>  </a:t>
            </a:r>
          </a:p>
          <a:p>
            <a:pPr defTabSz="1928248">
              <a:defRPr/>
            </a:pPr>
            <a:endParaRPr lang="en-US" dirty="0"/>
          </a:p>
          <a:p>
            <a:pPr defTabSz="1928248">
              <a:defRPr/>
            </a:pPr>
            <a:r>
              <a:rPr lang="en-US" dirty="0"/>
              <a:t>Soft tissue injuries can end careers and severely impact a worker’s productivity during work, and quality of life in retirement.</a:t>
            </a:r>
          </a:p>
          <a:p>
            <a:pPr defTabSz="1928248">
              <a:defRPr/>
            </a:pPr>
            <a:endParaRPr lang="en-US" dirty="0"/>
          </a:p>
          <a:p>
            <a:r>
              <a:rPr lang="en-US" sz="1200" dirty="0"/>
              <a:t>Since</a:t>
            </a:r>
            <a:r>
              <a:rPr lang="en-US" sz="1200" baseline="0" dirty="0"/>
              <a:t> soft tissue injuries are relatively common, it is not surprising that they are </a:t>
            </a:r>
            <a:r>
              <a:rPr lang="en-US" sz="1200" dirty="0"/>
              <a:t>also costly.</a:t>
            </a:r>
          </a:p>
          <a:p>
            <a:endParaRPr lang="en-US" sz="1200" dirty="0"/>
          </a:p>
          <a:p>
            <a:r>
              <a:rPr lang="en-US" dirty="0"/>
              <a:t>Soft tissue injuries</a:t>
            </a:r>
            <a:r>
              <a:rPr lang="en-US" sz="1200" dirty="0"/>
              <a:t> </a:t>
            </a:r>
            <a:r>
              <a:rPr lang="en-US" sz="1200" baseline="0" dirty="0"/>
              <a:t>have been reported to cost the U.S. construction industry billions of dollars each year. In 2021 alone, these injuries cost the industry $2.21 billion according to Liberty Mutual’s  Workplace Safety Index.</a:t>
            </a:r>
          </a:p>
          <a:p>
            <a:endParaRPr lang="en-US" sz="1200" baseline="0" dirty="0"/>
          </a:p>
          <a:p>
            <a:r>
              <a:rPr lang="en-US" sz="1200" dirty="0"/>
              <a:t>If we look at one example, a single injury claim for $50,000, can actually cost an employer $127,000, and require an employer with a 5% profit margin to generate an additional $2.5 million to cover the cost of the injury.  </a:t>
            </a:r>
            <a:r>
              <a:rPr lang="en-US" sz="1200" baseline="0" dirty="0"/>
              <a:t>These injuries also lead to chronic pain, and this pain can </a:t>
            </a:r>
            <a:r>
              <a:rPr lang="en-US" sz="1200" b="1" baseline="0" dirty="0"/>
              <a:t>affect worker productivity </a:t>
            </a:r>
            <a:r>
              <a:rPr lang="en-US" sz="1200" baseline="0" dirty="0"/>
              <a:t>and </a:t>
            </a:r>
            <a:r>
              <a:rPr lang="en-US" sz="1200" b="1" baseline="0" dirty="0"/>
              <a:t>lower worker morale</a:t>
            </a:r>
            <a:r>
              <a:rPr lang="en-US" sz="1200" baseline="0" dirty="0"/>
              <a:t>. </a:t>
            </a:r>
          </a:p>
          <a:p>
            <a:endParaRPr lang="en-US" sz="1200" b="1" baseline="0" dirty="0"/>
          </a:p>
          <a:p>
            <a:pPr defTabSz="1928248">
              <a:defRPr/>
            </a:pPr>
            <a:endParaRPr lang="en-US" dirty="0"/>
          </a:p>
          <a:p>
            <a:endParaRPr lang="en-US" u="none" baseline="0" dirty="0"/>
          </a:p>
        </p:txBody>
      </p:sp>
      <p:sp>
        <p:nvSpPr>
          <p:cNvPr id="4" name="Slide Number Placeholder 3"/>
          <p:cNvSpPr>
            <a:spLocks noGrp="1"/>
          </p:cNvSpPr>
          <p:nvPr>
            <p:ph type="sldNum" sz="quarter" idx="10"/>
          </p:nvPr>
        </p:nvSpPr>
        <p:spPr/>
        <p:txBody>
          <a:bodyPr/>
          <a:lstStyle/>
          <a:p>
            <a:fld id="{4FD96A35-A7DA-4843-AF33-CC0273E95382}" type="slidenum">
              <a:rPr lang="en-US" smtClean="0"/>
              <a:t>5</a:t>
            </a:fld>
            <a:endParaRPr lang="en-US" dirty="0"/>
          </a:p>
        </p:txBody>
      </p:sp>
    </p:spTree>
    <p:extLst>
      <p:ext uri="{BB962C8B-B14F-4D97-AF65-F5344CB8AC3E}">
        <p14:creationId xmlns:p14="http://schemas.microsoft.com/office/powerpoint/2010/main" val="3776113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1017588"/>
            <a:ext cx="6210300" cy="3494087"/>
          </a:xfrm>
        </p:spPr>
      </p:sp>
      <p:sp>
        <p:nvSpPr>
          <p:cNvPr id="3" name="Notes Placeholder 2"/>
          <p:cNvSpPr>
            <a:spLocks noGrp="1"/>
          </p:cNvSpPr>
          <p:nvPr>
            <p:ph type="body" idx="1"/>
          </p:nvPr>
        </p:nvSpPr>
        <p:spPr>
          <a:xfrm>
            <a:off x="220664" y="4645603"/>
            <a:ext cx="6763832" cy="4366166"/>
          </a:xfrm>
          <a:prstGeom prst="rect">
            <a:avLst/>
          </a:prstGeom>
        </p:spPr>
        <p:txBody>
          <a:bodyPr lIns="197759" tIns="98880" rIns="197759" bIns="98880"/>
          <a:lstStyle/>
          <a:p>
            <a:pPr lvl="0"/>
            <a:r>
              <a:rPr lang="en-US" dirty="0"/>
              <a:t>The Best Built Plans Planning Tool includes resources and ways to involve everyone in your company – including your employees and trainers -- in reducing risks for soft tissue injuries. </a:t>
            </a:r>
          </a:p>
          <a:p>
            <a:pPr lvl="0"/>
            <a:endParaRPr lang="en-US" dirty="0"/>
          </a:p>
          <a:p>
            <a:pPr lvl="0"/>
            <a:r>
              <a:rPr lang="en-US" dirty="0"/>
              <a:t>Some of the materials and resources were specifically designed to help you develop your project-level plan and others were designed to help you implement it.  </a:t>
            </a:r>
          </a:p>
          <a:p>
            <a:pPr lvl="0"/>
            <a:endParaRPr lang="en-US" dirty="0"/>
          </a:p>
          <a:p>
            <a:pPr lvl="0"/>
            <a:r>
              <a:rPr lang="en-US" dirty="0"/>
              <a:t>In addition to information on the benefits of reducing manual materials</a:t>
            </a:r>
            <a:r>
              <a:rPr lang="en-US" baseline="0" dirty="0"/>
              <a:t> handling, the planning tool includes questions to </a:t>
            </a:r>
            <a:r>
              <a:rPr lang="en-US" dirty="0"/>
              <a:t>consider</a:t>
            </a:r>
            <a:r>
              <a:rPr lang="en-US" baseline="0" dirty="0"/>
              <a:t> </a:t>
            </a:r>
            <a:r>
              <a:rPr lang="en-US" dirty="0"/>
              <a:t>and </a:t>
            </a:r>
            <a:r>
              <a:rPr lang="en-US" baseline="0" dirty="0"/>
              <a:t>steps to take at each project stage, w</a:t>
            </a:r>
            <a:r>
              <a:rPr lang="en-US" dirty="0"/>
              <a:t>eights of common building materials, and examples of storage options and equipment to reduce the risks when lifting and moving materials. </a:t>
            </a:r>
          </a:p>
          <a:p>
            <a:pPr lvl="0"/>
            <a:endParaRPr lang="en-US" dirty="0"/>
          </a:p>
          <a:p>
            <a:pPr lvl="0"/>
            <a:r>
              <a:rPr lang="en-US" dirty="0"/>
              <a:t>In addition, there are spreadsheets and checklists to help you develop your bid and </a:t>
            </a:r>
            <a:r>
              <a:rPr lang="en-US" baseline="0" dirty="0"/>
              <a:t>track what will be needed once work is awarded and underway. And finally, there are </a:t>
            </a:r>
            <a:r>
              <a:rPr lang="en-US" dirty="0"/>
              <a:t>training materials that can be used on the job, in a class, and by workers on their own.</a:t>
            </a:r>
            <a:endParaRPr lang="en-US" baseline="0" dirty="0"/>
          </a:p>
          <a:p>
            <a:pPr lvl="0"/>
            <a:endParaRPr lang="en-US" baseline="0" dirty="0"/>
          </a:p>
          <a:p>
            <a:pPr lvl="0"/>
            <a:r>
              <a:rPr lang="en-US" baseline="0" dirty="0"/>
              <a:t>There is also a video in English and Spanish that walks you through how to create and implement a project-level plan.</a:t>
            </a:r>
          </a:p>
          <a:p>
            <a:pPr lvl="0"/>
            <a:endParaRPr lang="en-US" dirty="0"/>
          </a:p>
        </p:txBody>
      </p:sp>
      <p:sp>
        <p:nvSpPr>
          <p:cNvPr id="4" name="Slide Number Placeholder 3"/>
          <p:cNvSpPr>
            <a:spLocks noGrp="1"/>
          </p:cNvSpPr>
          <p:nvPr>
            <p:ph type="sldNum" sz="quarter" idx="10"/>
          </p:nvPr>
        </p:nvSpPr>
        <p:spPr/>
        <p:txBody>
          <a:bodyPr/>
          <a:lstStyle/>
          <a:p>
            <a:pPr defTabSz="946998">
              <a:defRPr/>
            </a:pPr>
            <a:fld id="{A3953645-8C82-3046-ADA3-B3D0761ECE28}" type="slidenum">
              <a:rPr lang="en-US">
                <a:solidFill>
                  <a:prstClr val="black"/>
                </a:solidFill>
                <a:latin typeface="Calibri" panose="020F0502020204030204"/>
              </a:rPr>
              <a:pPr defTabSz="946998">
                <a:defRPr/>
              </a:pPr>
              <a:t>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468125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7863" y="865188"/>
            <a:ext cx="5287962" cy="2974975"/>
          </a:xfrm>
        </p:spPr>
      </p:sp>
      <p:sp>
        <p:nvSpPr>
          <p:cNvPr id="3" name="Notes Placeholder 2"/>
          <p:cNvSpPr>
            <a:spLocks noGrp="1"/>
          </p:cNvSpPr>
          <p:nvPr>
            <p:ph type="body" idx="1"/>
          </p:nvPr>
        </p:nvSpPr>
        <p:spPr>
          <a:xfrm>
            <a:off x="205038" y="4072395"/>
            <a:ext cx="6905126" cy="3647486"/>
          </a:xfrm>
          <a:prstGeom prst="rect">
            <a:avLst/>
          </a:prstGeom>
        </p:spPr>
        <p:txBody>
          <a:bodyPr lIns="197740" tIns="98868" rIns="197740" bIns="98868">
            <a:noAutofit/>
          </a:bodyPr>
          <a:lstStyle/>
          <a:p>
            <a:r>
              <a:rPr lang="en-US" dirty="0">
                <a:cs typeface="Arial" panose="020B0604020202020204" pitchFamily="34" charset="0"/>
              </a:rPr>
              <a:t>This slide shows some of the resources to use with your employees. The images on the left show a hazard alert card, toolbox talk, and examples of infographics that can be used as reminders or posters on the job.  The toolbox talk includes a QR code that links to the two  free smartphone games, </a:t>
            </a:r>
            <a:r>
              <a:rPr lang="en-US" i="1" dirty="0">
                <a:cs typeface="Arial" panose="020B0604020202020204" pitchFamily="34" charset="0"/>
              </a:rPr>
              <a:t>Lift Coach Plan Your Lift </a:t>
            </a:r>
            <a:r>
              <a:rPr lang="en-US" dirty="0">
                <a:cs typeface="Arial" panose="020B0604020202020204" pitchFamily="34" charset="0"/>
              </a:rPr>
              <a:t>and </a:t>
            </a:r>
            <a:r>
              <a:rPr lang="en-US" i="1" dirty="0">
                <a:cs typeface="Arial" panose="020B0604020202020204" pitchFamily="34" charset="0"/>
              </a:rPr>
              <a:t>Lift Coach Plan Your Route, </a:t>
            </a:r>
            <a:r>
              <a:rPr lang="en-US" dirty="0">
                <a:cs typeface="Arial" panose="020B0604020202020204" pitchFamily="34" charset="0"/>
              </a:rPr>
              <a:t>shown on the right-hand side.</a:t>
            </a:r>
          </a:p>
          <a:p>
            <a:endParaRPr lang="en-US" dirty="0">
              <a:cs typeface="Arial" panose="020B0604020202020204" pitchFamily="34" charset="0"/>
            </a:endParaRPr>
          </a:p>
          <a:p>
            <a:r>
              <a:rPr lang="en-US" dirty="0">
                <a:cs typeface="Arial" panose="020B0604020202020204" pitchFamily="34" charset="0"/>
              </a:rPr>
              <a:t>Both games were designed to reinforce safe practices.  They can be used in a class or employers can encourage employees to play them after conducting the toolbox talk on safe lifting practices.  The games may not appeal to all workers.  The idea is to tap into the generations of workers who grew up playing video games and learning online.</a:t>
            </a:r>
          </a:p>
          <a:p>
            <a:endParaRPr lang="en-US" dirty="0">
              <a:cs typeface="Arial" panose="020B0604020202020204" pitchFamily="34" charset="0"/>
            </a:endParaRPr>
          </a:p>
          <a:p>
            <a:r>
              <a:rPr lang="en-US" dirty="0">
                <a:cs typeface="Arial" panose="020B0604020202020204" pitchFamily="34" charset="0"/>
              </a:rPr>
              <a:t>All of these and other Best Built Plans resources are </a:t>
            </a:r>
            <a:r>
              <a:rPr lang="en-US" b="1" dirty="0">
                <a:cs typeface="Arial" panose="020B0604020202020204" pitchFamily="34" charset="0"/>
              </a:rPr>
              <a:t>free and available in English and Spanish.</a:t>
            </a:r>
          </a:p>
          <a:p>
            <a:endParaRPr lang="en-US" b="1" dirty="0">
              <a:cs typeface="Arial" panose="020B0604020202020204" pitchFamily="34" charset="0"/>
            </a:endParaRPr>
          </a:p>
          <a:p>
            <a:r>
              <a:rPr lang="en-US" dirty="0">
                <a:cs typeface="Arial" panose="020B0604020202020204" pitchFamily="34" charset="0"/>
              </a:rPr>
              <a:t>Other organizations have also developed planning resources that can be purchased, such as the ANSI.A10.1 standard.</a:t>
            </a:r>
          </a:p>
          <a:p>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defTabSz="946998">
              <a:defRPr/>
            </a:pPr>
            <a:fld id="{A3953645-8C82-3046-ADA3-B3D0761ECE28}" type="slidenum">
              <a:rPr lang="en-US">
                <a:solidFill>
                  <a:prstClr val="black"/>
                </a:solidFill>
                <a:latin typeface="Calibri" panose="020F0502020204030204"/>
              </a:rPr>
              <a:pPr defTabSz="946998">
                <a:defRPr/>
              </a:pPr>
              <a:t>42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26728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411163"/>
            <a:ext cx="5611812" cy="3155950"/>
          </a:xfrm>
        </p:spPr>
      </p:sp>
      <p:sp>
        <p:nvSpPr>
          <p:cNvPr id="3" name="Notes Placeholder 2"/>
          <p:cNvSpPr>
            <a:spLocks noGrp="1"/>
          </p:cNvSpPr>
          <p:nvPr>
            <p:ph type="body" idx="1"/>
          </p:nvPr>
        </p:nvSpPr>
        <p:spPr>
          <a:xfrm>
            <a:off x="323740" y="3701511"/>
            <a:ext cx="6445354" cy="5180492"/>
          </a:xfrm>
        </p:spPr>
        <p:txBody>
          <a:bodyPr/>
          <a:lstStyle/>
          <a:p>
            <a:pPr defTabSz="937900">
              <a:defRPr/>
            </a:pPr>
            <a:r>
              <a:rPr lang="en-US" dirty="0"/>
              <a:t>In addition to the benefits of developing and ergonomics program already discussed, another benefit of preventing injuries and pain up front is that your employees will not need pain medication.</a:t>
            </a:r>
          </a:p>
          <a:p>
            <a:endParaRPr lang="en-US" dirty="0"/>
          </a:p>
          <a:p>
            <a:r>
              <a:rPr lang="en-US" dirty="0"/>
              <a:t>Opioid dependence has become a serious issue for construction employers and their employees because construction workers are at risk for painful work-related injuries and opioids are commonly prescribed for pain relief.  </a:t>
            </a:r>
          </a:p>
          <a:p>
            <a:endParaRPr lang="en-US" dirty="0"/>
          </a:p>
          <a:p>
            <a:r>
              <a:rPr lang="en-US" dirty="0"/>
              <a:t>According to the Centers for Disease Control and Prevention, 1 out of 4 people prescribed opioids for long-term pain become addicted.  </a:t>
            </a:r>
          </a:p>
          <a:p>
            <a:endParaRPr lang="en-US" dirty="0"/>
          </a:p>
          <a:p>
            <a:r>
              <a:rPr lang="en-US" dirty="0"/>
              <a:t>A</a:t>
            </a:r>
            <a:r>
              <a:rPr lang="en-US" sz="1200" b="0" i="0" u="none" strike="noStrike" kern="1200" baseline="0" dirty="0">
                <a:solidFill>
                  <a:schemeClr val="tx1"/>
                </a:solidFill>
                <a:latin typeface="+mn-lt"/>
                <a:ea typeface="+mn-ea"/>
                <a:cs typeface="+mn-cs"/>
              </a:rPr>
              <a:t>s shown in the example in the table</a:t>
            </a:r>
            <a:r>
              <a:rPr lang="en-US" dirty="0"/>
              <a:t>,</a:t>
            </a:r>
            <a:r>
              <a:rPr lang="en-US" sz="1200" b="0" i="0" u="none" strike="noStrike" kern="1200" baseline="0" dirty="0">
                <a:solidFill>
                  <a:schemeClr val="tx1"/>
                </a:solidFill>
                <a:latin typeface="+mn-lt"/>
                <a:ea typeface="+mn-ea"/>
                <a:cs typeface="+mn-cs"/>
              </a:rPr>
              <a:t> a contractor with 100 employees in Missouri would spend over $143,000 annually to cover the costs related to managing those workers with substance use disorders. This would include higher costs from lost time, job turnover and retraining for terminated employees, and costs for healthcare.</a:t>
            </a:r>
            <a:endParaRPr lang="en-US" dirty="0"/>
          </a:p>
        </p:txBody>
      </p:sp>
      <p:sp>
        <p:nvSpPr>
          <p:cNvPr id="4" name="Slide Number Placeholder 3"/>
          <p:cNvSpPr>
            <a:spLocks noGrp="1"/>
          </p:cNvSpPr>
          <p:nvPr>
            <p:ph type="sldNum" sz="quarter" idx="10"/>
          </p:nvPr>
        </p:nvSpPr>
        <p:spPr/>
        <p:txBody>
          <a:bodyPr/>
          <a:lstStyle/>
          <a:p>
            <a:pPr defTabSz="937900">
              <a:defRPr/>
            </a:pPr>
            <a:fld id="{CABD6308-F43C-48AF-9A1D-88161F157BCF}" type="slidenum">
              <a:rPr lang="en-US">
                <a:solidFill>
                  <a:prstClr val="black"/>
                </a:solidFill>
                <a:latin typeface="Calibri" panose="020F0502020204030204"/>
              </a:rPr>
              <a:pPr defTabSz="937900">
                <a:defRPr/>
              </a:pPr>
              <a:t>43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186005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01638"/>
            <a:ext cx="5486400" cy="3086100"/>
          </a:xfrm>
        </p:spPr>
      </p:sp>
      <p:sp>
        <p:nvSpPr>
          <p:cNvPr id="3" name="Notes Placeholder 2"/>
          <p:cNvSpPr>
            <a:spLocks noGrp="1"/>
          </p:cNvSpPr>
          <p:nvPr>
            <p:ph type="body" idx="1"/>
          </p:nvPr>
        </p:nvSpPr>
        <p:spPr>
          <a:xfrm>
            <a:off x="314326" y="3619499"/>
            <a:ext cx="6257924" cy="5065713"/>
          </a:xfrm>
        </p:spPr>
        <p:txBody>
          <a:bodyPr/>
          <a:lstStyle/>
          <a:p>
            <a:r>
              <a:rPr lang="en-US" dirty="0"/>
              <a:t>You can help address this issue by providing your employees with information on what they can</a:t>
            </a:r>
            <a:r>
              <a:rPr lang="en-US" baseline="0" dirty="0"/>
              <a:t> do to protect themselves when they seek treatment for painful conditions.</a:t>
            </a:r>
          </a:p>
          <a:p>
            <a:endParaRPr lang="en-US" baseline="0" dirty="0">
              <a:highlight>
                <a:srgbClr val="00FF00"/>
              </a:highlight>
            </a:endParaRPr>
          </a:p>
          <a:p>
            <a:r>
              <a:rPr lang="en-US" dirty="0"/>
              <a:t>If your employees do get injured, there are resources that you can share with them to ensure they understand that:</a:t>
            </a:r>
          </a:p>
          <a:p>
            <a:endParaRPr lang="en-US" dirty="0"/>
          </a:p>
          <a:p>
            <a:pPr marL="171450" indent="-171450">
              <a:buFont typeface="Arial" panose="020B0604020202020204" pitchFamily="34" charset="0"/>
              <a:buChar char="•"/>
            </a:pPr>
            <a:r>
              <a:rPr lang="en-US" dirty="0"/>
              <a:t>Opioids are strong, addictive medications that should only be used if they are prescribed by a doctor and determined to be the best option to manage the pain.</a:t>
            </a:r>
          </a:p>
          <a:p>
            <a:endParaRPr lang="en-US" dirty="0"/>
          </a:p>
          <a:p>
            <a:pPr marL="171450" indent="-171450">
              <a:buFont typeface="Arial" panose="020B0604020202020204" pitchFamily="34" charset="0"/>
              <a:buChar char="•"/>
            </a:pPr>
            <a:r>
              <a:rPr lang="en-US" dirty="0"/>
              <a:t>Misuse of opioid prescriptions, including taking more than the dose prescribed, taking someone else’s prescription, taking multiple opioid medications, or taking high doses for long periods of time can all lead to opioid dependency and addiction.</a:t>
            </a:r>
          </a:p>
          <a:p>
            <a:endParaRPr lang="en-US" dirty="0"/>
          </a:p>
          <a:p>
            <a:pPr marL="171450" indent="-171450">
              <a:buFont typeface="Arial" panose="020B0604020202020204" pitchFamily="34" charset="0"/>
              <a:buChar char="•"/>
            </a:pPr>
            <a:r>
              <a:rPr lang="en-US" dirty="0"/>
              <a:t>Before taking prescription opioids, they should FIRST ask their doctor for information on ALL available treatments for pain. There may be non-addictive medications or treatments available.</a:t>
            </a:r>
          </a:p>
          <a:p>
            <a:pPr marL="171450" indent="-171450">
              <a:buFont typeface="Arial" panose="020B0604020202020204" pitchFamily="34" charset="0"/>
              <a:buChar char="•"/>
            </a:pPr>
            <a:endParaRPr lang="en-US" sz="100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104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554038"/>
            <a:ext cx="6883400" cy="3871912"/>
          </a:xfrm>
        </p:spPr>
      </p:sp>
      <p:sp>
        <p:nvSpPr>
          <p:cNvPr id="3" name="Notes Placeholder 2"/>
          <p:cNvSpPr>
            <a:spLocks noGrp="1"/>
          </p:cNvSpPr>
          <p:nvPr>
            <p:ph type="body" idx="1"/>
          </p:nvPr>
        </p:nvSpPr>
        <p:spPr/>
        <p:txBody>
          <a:bodyPr/>
          <a:lstStyle/>
          <a:p>
            <a:r>
              <a:rPr lang="en-US" dirty="0"/>
              <a:t>Here are a few of the free resources available through the CPWR website in a section under “Mental Health and Addiction” that you can use or share with your employees.</a:t>
            </a:r>
            <a:endParaRPr lang="en-US" baseline="0" dirty="0"/>
          </a:p>
          <a:p>
            <a:endParaRPr lang="en-US" baseline="0" dirty="0"/>
          </a:p>
          <a:p>
            <a:r>
              <a:rPr lang="en-US" baseline="0" dirty="0"/>
              <a:t>The upper </a:t>
            </a:r>
            <a:r>
              <a:rPr lang="en-US" dirty="0"/>
              <a:t>three </a:t>
            </a:r>
            <a:r>
              <a:rPr lang="en-US" baseline="0" dirty="0"/>
              <a:t>images show a toolbox talk and hazard alert about opioid deaths in construction and prevention, and the cover of one of the materials in the opioid awareness training program</a:t>
            </a:r>
            <a:r>
              <a:rPr lang="en-US" dirty="0"/>
              <a:t> </a:t>
            </a:r>
            <a:r>
              <a:rPr lang="en-US" baseline="0" dirty="0"/>
              <a:t>developed for the industry with support from North America’s Building Trades Unions. </a:t>
            </a:r>
          </a:p>
          <a:p>
            <a:endParaRPr lang="en-US" dirty="0"/>
          </a:p>
          <a:p>
            <a:r>
              <a:rPr lang="en-US" baseline="0" dirty="0"/>
              <a:t>The bottom left is an infographic  that presents the staggering statistics on the effects of the opioid crisis, and the last document is a physicians’ alert to provide clinicians with advice when treating construction workers for pain.  Workers are encouraged to share this document with their doctors.</a:t>
            </a:r>
          </a:p>
          <a:p>
            <a:endParaRPr lang="en-US" dirty="0"/>
          </a:p>
          <a:p>
            <a:r>
              <a:rPr lang="en-US" dirty="0"/>
              <a:t>You can scan the QR code to retrieve these and other resources.</a:t>
            </a:r>
          </a:p>
          <a:p>
            <a:endParaRPr lang="en-US" dirty="0"/>
          </a:p>
          <a:p>
            <a:endParaRPr lang="en-US" dirty="0"/>
          </a:p>
        </p:txBody>
      </p:sp>
      <p:sp>
        <p:nvSpPr>
          <p:cNvPr id="4" name="Slide Number Placeholder 3"/>
          <p:cNvSpPr>
            <a:spLocks noGrp="1"/>
          </p:cNvSpPr>
          <p:nvPr>
            <p:ph type="sldNum" sz="quarter" idx="10"/>
          </p:nvPr>
        </p:nvSpPr>
        <p:spPr/>
        <p:txBody>
          <a:bodyPr/>
          <a:lstStyle/>
          <a:p>
            <a:pPr defTabSz="946998">
              <a:defRPr/>
            </a:pPr>
            <a:fld id="{CABD6308-F43C-48AF-9A1D-88161F157BCF}" type="slidenum">
              <a:rPr lang="en-US">
                <a:solidFill>
                  <a:prstClr val="black"/>
                </a:solidFill>
                <a:latin typeface="Calibri" panose="020F0502020204030204"/>
              </a:rPr>
              <a:pPr defTabSz="946998">
                <a:defRPr/>
              </a:pPr>
              <a:t>45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00591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358775"/>
            <a:ext cx="6880225" cy="3870325"/>
          </a:xfrm>
        </p:spPr>
      </p:sp>
      <p:sp>
        <p:nvSpPr>
          <p:cNvPr id="3" name="Notes Placeholder 2"/>
          <p:cNvSpPr>
            <a:spLocks noGrp="1"/>
          </p:cNvSpPr>
          <p:nvPr>
            <p:ph type="body" idx="1"/>
          </p:nvPr>
        </p:nvSpPr>
        <p:spPr>
          <a:xfrm>
            <a:off x="233596" y="4349320"/>
            <a:ext cx="6948117" cy="4795707"/>
          </a:xfrm>
        </p:spPr>
        <p:txBody>
          <a:bodyPr/>
          <a:lstStyle/>
          <a:p>
            <a:endParaRPr lang="en-US" sz="1100" b="1" dirty="0">
              <a:solidFill>
                <a:srgbClr val="FF0000"/>
              </a:solidFill>
            </a:endParaRPr>
          </a:p>
          <a:p>
            <a:r>
              <a:rPr lang="en-US" altLang="en-US" sz="1100" dirty="0">
                <a:ea typeface="Osaka" charset="-128"/>
              </a:rPr>
              <a:t>To recap, a company should develop an ergonomics program because soft tissue injuries, which include strain, sprain and other overexertion injuries and are also referred to as musculoskeletal disorders - MSDs, are very common in the construction industry, cost the industry billions each year, and are very costly for employers in terms of, for example, lost productivity and higher insurance costs.</a:t>
            </a:r>
          </a:p>
          <a:p>
            <a:endParaRPr lang="en-US" sz="1100" dirty="0"/>
          </a:p>
          <a:p>
            <a:r>
              <a:rPr lang="en-US" sz="1100" dirty="0"/>
              <a:t>These injuries also lead to chronic pain, and this pain can </a:t>
            </a:r>
            <a:r>
              <a:rPr lang="en-US" sz="1100" b="1" dirty="0"/>
              <a:t>affect productivity during work,</a:t>
            </a:r>
            <a:r>
              <a:rPr lang="en-US" sz="1100" dirty="0"/>
              <a:t> </a:t>
            </a:r>
            <a:r>
              <a:rPr lang="en-US" sz="1100" b="1" dirty="0"/>
              <a:t>lower worker morale, and negatively impact a worker’s quality of life in retirement.</a:t>
            </a:r>
            <a:r>
              <a:rPr lang="en-US" sz="1100" dirty="0"/>
              <a:t> They also contribute to </a:t>
            </a:r>
            <a:r>
              <a:rPr lang="en-US" sz="1100" b="1" dirty="0"/>
              <a:t>another more recent concern  -- </a:t>
            </a:r>
            <a:r>
              <a:rPr lang="en-US" sz="1100" dirty="0"/>
              <a:t>namely, the growing problem caused by the treatment of soft tissue injuries with prescription opioid medication. </a:t>
            </a:r>
          </a:p>
          <a:p>
            <a:endParaRPr lang="en-US" sz="1100" dirty="0"/>
          </a:p>
          <a:p>
            <a:r>
              <a:rPr lang="en-US" sz="1100" dirty="0"/>
              <a:t>There is new evidence that even short-term opioid use can lead to opioid dependency or addiction. This addiction is costly for workers, employers, and the industry. The annual substance use cost for a contractor with 100 employees in Missouri, for example, is  more than $143,000. </a:t>
            </a:r>
          </a:p>
          <a:p>
            <a:endParaRPr lang="en-US" altLang="en-US" sz="1100" dirty="0">
              <a:ea typeface="Osaka" charset="-128"/>
            </a:endParaRPr>
          </a:p>
          <a:p>
            <a:r>
              <a:rPr lang="en-US" altLang="en-US" sz="1100" dirty="0">
                <a:ea typeface="Osaka" charset="-128"/>
              </a:rPr>
              <a:t>Developing  an ergonomics program at the company level or starting with a specific project can help your company prevent these painful injuries, </a:t>
            </a:r>
            <a:r>
              <a:rPr lang="en-US" sz="1100" dirty="0"/>
              <a:t>reduce the need for pain treatments and risk for addiction, improve productivity, and control insurance and other costs.</a:t>
            </a:r>
          </a:p>
          <a:p>
            <a:endParaRPr lang="en-US" altLang="en-US" sz="1100" strike="sngStrike" dirty="0">
              <a:ea typeface="Osaka" charset="-128"/>
            </a:endParaRPr>
          </a:p>
        </p:txBody>
      </p:sp>
      <p:sp>
        <p:nvSpPr>
          <p:cNvPr id="4" name="Slide Number Placeholder 3"/>
          <p:cNvSpPr>
            <a:spLocks noGrp="1"/>
          </p:cNvSpPr>
          <p:nvPr>
            <p:ph type="sldNum" sz="quarter" idx="10"/>
          </p:nvPr>
        </p:nvSpPr>
        <p:spPr/>
        <p:txBody>
          <a:bodyPr/>
          <a:lstStyle/>
          <a:p>
            <a:pPr defTabSz="946998">
              <a:defRPr/>
            </a:pPr>
            <a:fld id="{CABD6308-F43C-48AF-9A1D-88161F157BCF}" type="slidenum">
              <a:rPr lang="en-US">
                <a:solidFill>
                  <a:prstClr val="black"/>
                </a:solidFill>
                <a:latin typeface="Calibri" panose="020F0502020204030204"/>
              </a:rPr>
              <a:pPr defTabSz="946998">
                <a:defRPr/>
              </a:pPr>
              <a:t>46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280648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325" y="350838"/>
            <a:ext cx="6727825" cy="3784600"/>
          </a:xfrm>
        </p:spPr>
      </p:sp>
      <p:sp>
        <p:nvSpPr>
          <p:cNvPr id="3" name="Notes Placeholder 2"/>
          <p:cNvSpPr>
            <a:spLocks noGrp="1"/>
          </p:cNvSpPr>
          <p:nvPr>
            <p:ph type="body" idx="1"/>
          </p:nvPr>
        </p:nvSpPr>
        <p:spPr>
          <a:xfrm>
            <a:off x="226802" y="4252956"/>
            <a:ext cx="6746067" cy="4689453"/>
          </a:xfrm>
        </p:spPr>
        <p:txBody>
          <a:bodyPr/>
          <a:lstStyle/>
          <a:p>
            <a:r>
              <a:rPr lang="en-US" altLang="en-US" sz="1100" dirty="0">
                <a:ea typeface="Osaka" charset="-128"/>
              </a:rPr>
              <a:t>To build an ergonomics program, find a starting point by identifying the ergonomic hazards on your jobs that you want to address using one or a combination of the following three methods:</a:t>
            </a:r>
          </a:p>
          <a:p>
            <a:pPr marL="171450" indent="-171450">
              <a:buFont typeface="Arial" panose="020B0604020202020204" pitchFamily="34" charset="0"/>
              <a:buChar char="•"/>
            </a:pPr>
            <a:r>
              <a:rPr lang="en-US" altLang="en-US" sz="1100" dirty="0">
                <a:ea typeface="Osaka" charset="-128"/>
              </a:rPr>
              <a:t>Review injury data collected from past projects</a:t>
            </a:r>
          </a:p>
          <a:p>
            <a:pPr marL="173113" indent="-173113">
              <a:buFont typeface="Arial" panose="020B0604020202020204" pitchFamily="34" charset="0"/>
              <a:buChar char="•"/>
            </a:pPr>
            <a:r>
              <a:rPr lang="en-US" altLang="en-US" sz="1100" dirty="0">
                <a:ea typeface="Osaka" charset="-128"/>
              </a:rPr>
              <a:t>Conduct a hazard assessment of common work tasks performed by your employees</a:t>
            </a:r>
          </a:p>
          <a:p>
            <a:pPr marL="173113" indent="-173113">
              <a:buFont typeface="Arial" panose="020B0604020202020204" pitchFamily="34" charset="0"/>
              <a:buChar char="•"/>
            </a:pPr>
            <a:r>
              <a:rPr lang="en-US" altLang="en-US" sz="1100" dirty="0">
                <a:ea typeface="Osaka" charset="-128"/>
              </a:rPr>
              <a:t>Or start with manual materials handling risks.</a:t>
            </a:r>
          </a:p>
          <a:p>
            <a:endParaRPr lang="en-US" altLang="en-US" sz="1100" dirty="0">
              <a:ea typeface="Osaka" charset="-128"/>
            </a:endParaRPr>
          </a:p>
          <a:p>
            <a:r>
              <a:rPr lang="en-US" altLang="en-US" sz="1100" dirty="0">
                <a:ea typeface="Osaka" charset="-128"/>
              </a:rPr>
              <a:t>Then use one or more of the five key elements to  begin developing your ergonomics program to address the ergonomic hazards. The first three  involve planning to identify the hazards and find interventions  -- work practices and tools or equipment – to reduce the risk.  These are good to use together since any plan should include solutions. It is also important to involve your employees in this process because they can provide valuable insights into the causes of the hazards and ideas for mitigating the risks.</a:t>
            </a:r>
          </a:p>
          <a:p>
            <a:endParaRPr lang="en-US" altLang="en-US" sz="1100" dirty="0">
              <a:ea typeface="Osaka" charset="-128"/>
            </a:endParaRPr>
          </a:p>
          <a:p>
            <a:r>
              <a:rPr lang="en-US" altLang="en-US" sz="1100" dirty="0">
                <a:ea typeface="Osaka" charset="-128"/>
              </a:rPr>
              <a:t> It is also important to make sure through training and education that your employees are aware of the hazards and understand how to use the work practices and equipment in your plan to reduce the risks for injuries. </a:t>
            </a:r>
          </a:p>
          <a:p>
            <a:endParaRPr lang="en-US" altLang="en-US" sz="1100" dirty="0">
              <a:ea typeface="Osaka" charset="-128"/>
            </a:endParaRPr>
          </a:p>
          <a:p>
            <a:r>
              <a:rPr lang="en-US" altLang="en-US" sz="1100" dirty="0">
                <a:ea typeface="Osaka" charset="-128"/>
              </a:rPr>
              <a:t>And finally, it is important  to monitor your plan to  ensure it is implemented as intended.  In other words – to make sure the tools and equipment are available when your employees need them and, along with work practices, are properly used.  As part of this step, it’s important to “Look Back” at the end of the project to understand what worked well or needs to be changed so that you can apply lessons learned on future projects.</a:t>
            </a:r>
          </a:p>
        </p:txBody>
      </p:sp>
      <p:sp>
        <p:nvSpPr>
          <p:cNvPr id="4" name="Slide Number Placeholder 3"/>
          <p:cNvSpPr>
            <a:spLocks noGrp="1"/>
          </p:cNvSpPr>
          <p:nvPr>
            <p:ph type="sldNum" sz="quarter" idx="10"/>
          </p:nvPr>
        </p:nvSpPr>
        <p:spPr/>
        <p:txBody>
          <a:bodyPr/>
          <a:lstStyle/>
          <a:p>
            <a:pPr marL="0" marR="0" lvl="0" indent="0" algn="r" defTabSz="92327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27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702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r>
              <a:rPr lang="en-US" altLang="en-US" dirty="0">
                <a:ea typeface="Osaka" charset="-128"/>
              </a:rPr>
              <a:t>Following the continuous process improvement  - Plan-Do-Check-Act model  shown on this slide will help you develop your program and continuously learn from and improve it – in other words, help you prevent ergonomics injuries on your projects.</a:t>
            </a:r>
            <a:r>
              <a:rPr lang="en-US" dirty="0"/>
              <a:t> </a:t>
            </a:r>
          </a:p>
          <a:p>
            <a:endParaRPr lang="en-US" dirty="0"/>
          </a:p>
          <a:p>
            <a:r>
              <a:rPr lang="en-US" altLang="en-US" dirty="0">
                <a:ea typeface="Osaka" charset="-128"/>
              </a:rPr>
              <a:t>Again, it is important to involve your employees throughout this process because they can provide important insights into what is working or not working and ways to improve the process and prevent injuries.</a:t>
            </a:r>
          </a:p>
          <a:p>
            <a:endParaRPr lang="en-US" dirty="0"/>
          </a:p>
          <a:p>
            <a:endParaRPr lang="en-US" dirty="0"/>
          </a:p>
        </p:txBody>
      </p:sp>
      <p:sp>
        <p:nvSpPr>
          <p:cNvPr id="4" name="Slide Number Placeholder 3"/>
          <p:cNvSpPr>
            <a:spLocks noGrp="1"/>
          </p:cNvSpPr>
          <p:nvPr>
            <p:ph type="sldNum" sz="quarter" idx="10"/>
          </p:nvPr>
        </p:nvSpPr>
        <p:spPr/>
        <p:txBody>
          <a:bodyPr/>
          <a:lstStyle/>
          <a:p>
            <a:pPr defTabSz="946998">
              <a:defRPr/>
            </a:pPr>
            <a:fld id="{4FD96A35-A7DA-4843-AF33-CC0273E95382}" type="slidenum">
              <a:rPr lang="en-US">
                <a:solidFill>
                  <a:prstClr val="black"/>
                </a:solidFill>
                <a:latin typeface="Calibri" panose="020F0502020204030204"/>
              </a:rPr>
              <a:pPr defTabSz="946998">
                <a:defRPr/>
              </a:pPr>
              <a:t>48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832364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endParaRPr lang="en-US" dirty="0"/>
          </a:p>
          <a:p>
            <a:r>
              <a:rPr lang="en-US" dirty="0">
                <a:latin typeface="Calibri" panose="020F0502020204030204" pitchFamily="34" charset="0"/>
                <a:cs typeface="Times New Roman" panose="02020603050405020304" pitchFamily="18" charset="0"/>
              </a:rPr>
              <a:t>CPWR’s Best Built Plans program provides free resources that can help you develop your project-level plans and build your company-wide ergonomics program.</a:t>
            </a: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These resources are available at </a:t>
            </a:r>
            <a:r>
              <a:rPr lang="en-US" dirty="0">
                <a:latin typeface="Calibri" panose="020F0502020204030204" pitchFamily="34" charset="0"/>
                <a:cs typeface="Times New Roman" panose="02020603050405020304" pitchFamily="18" charset="0"/>
                <a:hlinkClick r:id="rId3"/>
              </a:rPr>
              <a:t>www.BestBuiltPlans.org</a:t>
            </a:r>
            <a:endParaRPr lang="en-US" dirty="0">
              <a:latin typeface="Calibri" panose="020F0502020204030204" pitchFamily="34" charset="0"/>
              <a:cs typeface="Times New Roman" panose="02020603050405020304" pitchFamily="18" charset="0"/>
            </a:endParaRPr>
          </a:p>
          <a:p>
            <a:endParaRPr lang="en-US" altLang="en-US" b="1" dirty="0">
              <a:latin typeface="Calibri" panose="020F0502020204030204" pitchFamily="34" charset="0"/>
              <a:ea typeface="Osaka" charset="-128"/>
              <a:cs typeface="Times New Roman" panose="02020603050405020304" pitchFamily="18" charset="0"/>
            </a:endParaRPr>
          </a:p>
          <a:p>
            <a:r>
              <a:rPr lang="en-US" altLang="en-US" dirty="0">
                <a:latin typeface="Calibri" panose="020F0502020204030204" pitchFamily="34" charset="0"/>
                <a:ea typeface="Osaka" charset="-128"/>
                <a:cs typeface="Times New Roman" panose="02020603050405020304" pitchFamily="18" charset="0"/>
              </a:rPr>
              <a:t>Finally, b</a:t>
            </a:r>
            <a:r>
              <a:rPr lang="en-US" altLang="en-US" dirty="0">
                <a:ea typeface="Osaka" charset="-128"/>
              </a:rPr>
              <a:t>e patient, developing a program and building a culture for your ergonomics program will take time.</a:t>
            </a:r>
          </a:p>
          <a:p>
            <a:endParaRPr lang="en-US" b="1" dirty="0">
              <a:latin typeface="Calibri" panose="020F0502020204030204" pitchFamily="34" charset="0"/>
              <a:cs typeface="Times New Roman" panose="02020603050405020304" pitchFamily="18" charset="0"/>
            </a:endParaRPr>
          </a:p>
          <a:p>
            <a:endParaRPr lang="en-US" b="1" dirty="0">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946998">
              <a:defRPr/>
            </a:pPr>
            <a:fld id="{4FD96A35-A7DA-4843-AF33-CC0273E95382}" type="slidenum">
              <a:rPr lang="en-US">
                <a:solidFill>
                  <a:prstClr val="black"/>
                </a:solidFill>
                <a:latin typeface="Calibri" panose="020F0502020204030204"/>
              </a:rPr>
              <a:pPr defTabSz="946998">
                <a:defRPr/>
              </a:pPr>
              <a:t>49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981188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244475"/>
            <a:ext cx="6884988" cy="3871913"/>
          </a:xfrm>
        </p:spPr>
      </p:sp>
      <p:sp>
        <p:nvSpPr>
          <p:cNvPr id="3" name="Notes Placeholder 2"/>
          <p:cNvSpPr>
            <a:spLocks noGrp="1"/>
          </p:cNvSpPr>
          <p:nvPr>
            <p:ph type="body" idx="1"/>
          </p:nvPr>
        </p:nvSpPr>
        <p:spPr>
          <a:xfrm>
            <a:off x="292980" y="4117840"/>
            <a:ext cx="6729242" cy="5237763"/>
          </a:xfrm>
        </p:spPr>
        <p:txBody>
          <a:bodyPr/>
          <a:lstStyle/>
          <a:p>
            <a:r>
              <a:rPr lang="en-US" dirty="0"/>
              <a:t>Please see CPWR’s websites for these and other materials.</a:t>
            </a:r>
          </a:p>
          <a:p>
            <a:endParaRPr lang="en-US" dirty="0"/>
          </a:p>
          <a:p>
            <a:r>
              <a:rPr lang="en-US" baseline="0" dirty="0"/>
              <a:t>Thank you. for your time and thank you from CPWR and the Washington University Research team for your efforts to prevent soft tissue injuries and improve the safety and health of the construction workforce.</a:t>
            </a:r>
            <a:endParaRPr lang="en-US" dirty="0"/>
          </a:p>
          <a:p>
            <a:endParaRPr lang="en-US" dirty="0"/>
          </a:p>
          <a:p>
            <a:endParaRPr lang="en-US" dirty="0"/>
          </a:p>
          <a:p>
            <a:endParaRPr lang="en-US" dirty="0"/>
          </a:p>
          <a:p>
            <a:endParaRPr lang="en-US" dirty="0"/>
          </a:p>
          <a:p>
            <a:pPr algn="just"/>
            <a:r>
              <a:rPr lang="en-CA" sz="900" dirty="0"/>
              <a:t>DISCLAIMER: The contents of this document are intended only for the informational use of the addressee. The information contained herein is not intended as, nor does it constitute, specific legal or technical advice to the reader.  Any information or recommendations contained herein are provided to the addressee for usage at their own discretion. Neither Signal Mutual Indemnity Association Ltd., its Members, Managers, or Signal Management Services, LLC and/or their employees accept liability whether in tort, negligence, contract, or otherwise, to anyone for any lack of technical skill, completeness of recommendations, or analysis of issues associated with the discussion of topics set forth herein. No responsibility is assumed for the discovery or elimination of unsafe conditions. Compliance with any recommendations herein should not assume your compliance with any federal, state, or local law or regulation. Additionally, the information contained herein does not constitute and shall not be construed to reflect the adoption of any coverage position by Signal Mutual Indemnity Association Ltd., its Members, Managers, or Signal Management Services, LLC and/or their employees.</a:t>
            </a:r>
            <a:endParaRPr lang="en-US" sz="900" dirty="0"/>
          </a:p>
          <a:p>
            <a:endParaRPr lang="en-US" dirty="0"/>
          </a:p>
          <a:p>
            <a:endParaRPr lang="en-US"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FD96A35-A7DA-4843-AF33-CC0273E95382}" type="slidenum">
              <a:rPr lang="en-US" smtClean="0"/>
              <a:t>50</a:t>
            </a:fld>
            <a:endParaRPr lang="en-US" dirty="0"/>
          </a:p>
        </p:txBody>
      </p:sp>
    </p:spTree>
    <p:extLst>
      <p:ext uri="{BB962C8B-B14F-4D97-AF65-F5344CB8AC3E}">
        <p14:creationId xmlns:p14="http://schemas.microsoft.com/office/powerpoint/2010/main" val="1189513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8" y="98425"/>
            <a:ext cx="6729412" cy="3784600"/>
          </a:xfrm>
        </p:spPr>
      </p:sp>
      <p:sp>
        <p:nvSpPr>
          <p:cNvPr id="3" name="Notes Placeholder 2"/>
          <p:cNvSpPr>
            <a:spLocks noGrp="1"/>
          </p:cNvSpPr>
          <p:nvPr>
            <p:ph type="body" idx="1"/>
          </p:nvPr>
        </p:nvSpPr>
        <p:spPr/>
        <p:txBody>
          <a:bodyPr/>
          <a:lstStyle/>
          <a:p>
            <a:r>
              <a:rPr lang="en-US" dirty="0"/>
              <a:t>What is the impact of the physically demanding work?</a:t>
            </a:r>
            <a:endParaRPr lang="en-US" baseline="0" dirty="0"/>
          </a:p>
          <a:p>
            <a:pPr marL="173336" indent="-173336">
              <a:buFont typeface="Arial" panose="020B0604020202020204" pitchFamily="34" charset="0"/>
              <a:buChar char="•"/>
            </a:pPr>
            <a:endParaRPr lang="en-US" baseline="0" dirty="0"/>
          </a:p>
          <a:p>
            <a:r>
              <a:rPr lang="en-US" baseline="0" dirty="0"/>
              <a:t>We call this graphic the “pain train”.</a:t>
            </a:r>
          </a:p>
          <a:p>
            <a:pPr marL="173336" indent="-173336">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Reading the graphic from left to right, the first picture recognizes that construction work is physically demanding.</a:t>
            </a:r>
          </a:p>
          <a:p>
            <a:pPr marL="173336" indent="-173336">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This leads to high rates of injury and chronic pain shown in the second picture.</a:t>
            </a:r>
          </a:p>
          <a:p>
            <a:pPr marL="173336" indent="-173336">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Many of these workers go to the doctor to seek treatment for their injuries and pain, even very young workers. Many of these workers are commonly prescribed opioids.</a:t>
            </a:r>
          </a:p>
          <a:p>
            <a:pPr marL="173336" indent="-173336">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Many construction workers do not get paid sick leave and have poor job security</a:t>
            </a:r>
          </a:p>
          <a:p>
            <a:pPr marL="173336" indent="-173336">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So workers continue to work even while they’re in pain and they may work while under the influence of opioids</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27977-845D-442D-A66F-78296F30C1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095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01638"/>
            <a:ext cx="5486400" cy="3086100"/>
          </a:xfrm>
        </p:spPr>
      </p:sp>
      <p:sp>
        <p:nvSpPr>
          <p:cNvPr id="3" name="Notes Placeholder 2"/>
          <p:cNvSpPr>
            <a:spLocks noGrp="1"/>
          </p:cNvSpPr>
          <p:nvPr>
            <p:ph type="body" idx="1"/>
          </p:nvPr>
        </p:nvSpPr>
        <p:spPr>
          <a:xfrm>
            <a:off x="314326" y="3619499"/>
            <a:ext cx="6257924" cy="5065713"/>
          </a:xfrm>
        </p:spPr>
        <p:txBody>
          <a:bodyPr/>
          <a:lstStyle/>
          <a:p>
            <a:r>
              <a:rPr lang="en-US" sz="1200" baseline="0" dirty="0"/>
              <a:t>The treatment of  these painful injuries</a:t>
            </a:r>
            <a:r>
              <a:rPr lang="en-US" dirty="0"/>
              <a:t> </a:t>
            </a:r>
            <a:r>
              <a:rPr lang="en-US" sz="1200" baseline="0" dirty="0"/>
              <a:t>with prescription opioid medication</a:t>
            </a:r>
            <a:r>
              <a:rPr lang="en-US" dirty="0"/>
              <a:t> is a more recent and related concern, and a growing problem.</a:t>
            </a:r>
            <a:endParaRPr lang="en-US" sz="1200" baseline="0" dirty="0"/>
          </a:p>
          <a:p>
            <a:endParaRPr lang="en-US" sz="1200" baseline="0" dirty="0"/>
          </a:p>
          <a:p>
            <a:r>
              <a:rPr lang="en-US" sz="1200" dirty="0"/>
              <a:t>There</a:t>
            </a:r>
            <a:r>
              <a:rPr lang="en-US" sz="1200" baseline="0" dirty="0"/>
              <a:t> is new evidence that even short-term opioid use can lead to opioid dependency or addiction. </a:t>
            </a:r>
            <a:r>
              <a:rPr lang="en-US" dirty="0"/>
              <a:t>According to the Centers for Disease Control and Prevention, 1 out of 4 people prescribed opioids for long-term pain become addicted.  </a:t>
            </a:r>
          </a:p>
          <a:p>
            <a:endParaRPr lang="en-US" dirty="0"/>
          </a:p>
          <a:p>
            <a:r>
              <a:rPr lang="en-US" sz="1200" baseline="0" dirty="0"/>
              <a:t>This addiction is costly and more costly for the construction industry than other industries. </a:t>
            </a:r>
          </a:p>
          <a:p>
            <a:endParaRPr lang="en-US" dirty="0"/>
          </a:p>
          <a:p>
            <a:r>
              <a:rPr lang="en-US" sz="1200" baseline="0" dirty="0"/>
              <a:t>Using a substance use cost calculator, we calculated the costs </a:t>
            </a:r>
            <a:r>
              <a:rPr lang="en-US" sz="1200" dirty="0"/>
              <a:t>a contractor with 100 employees in Missouri would pay </a:t>
            </a:r>
            <a:r>
              <a:rPr lang="en-US" sz="1200" baseline="0" dirty="0"/>
              <a:t>for lost time, job turnover and retraining, and</a:t>
            </a:r>
            <a:r>
              <a:rPr lang="en-US" sz="1200" dirty="0"/>
              <a:t> healthcare, and found it is higher than for an employer in agriculture or transportation.</a:t>
            </a:r>
            <a:r>
              <a:rPr lang="en-US" sz="1200" baseline="0" dirty="0"/>
              <a:t> </a:t>
            </a:r>
          </a:p>
          <a:p>
            <a:endParaRPr lang="en-US" dirty="0"/>
          </a:p>
          <a:p>
            <a:r>
              <a:rPr lang="en-US" sz="1200" baseline="0" dirty="0"/>
              <a:t>These costs reduce your overall profit.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88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r>
              <a:rPr lang="en-US" dirty="0"/>
              <a:t>In</a:t>
            </a:r>
            <a:r>
              <a:rPr lang="en-US" baseline="0" dirty="0"/>
              <a:t> addition, the construction workforce is aging. </a:t>
            </a:r>
          </a:p>
          <a:p>
            <a:endParaRPr lang="en-US" baseline="0" dirty="0"/>
          </a:p>
          <a:p>
            <a:r>
              <a:rPr lang="en-US" baseline="0" dirty="0"/>
              <a:t>In 1985, 25% of the workforce was between 45 and 64 years of age --  by 2015,</a:t>
            </a:r>
            <a:r>
              <a:rPr lang="en-US" dirty="0"/>
              <a:t> this older </a:t>
            </a:r>
            <a:r>
              <a:rPr lang="en-US" baseline="0" dirty="0"/>
              <a:t>group accounted for 40% of workers.  </a:t>
            </a:r>
          </a:p>
          <a:p>
            <a:endParaRPr lang="en-US" baseline="0" dirty="0"/>
          </a:p>
          <a:p>
            <a:r>
              <a:rPr lang="en-US" baseline="0" dirty="0"/>
              <a:t>In 2012, a study by CPWR’s Data Center showed that 40% of construction workers over the age of 50 suffered from low back pain, and the pain was higher </a:t>
            </a:r>
            <a:r>
              <a:rPr lang="en-US" dirty="0"/>
              <a:t>among </a:t>
            </a:r>
            <a:r>
              <a:rPr lang="en-US" baseline="0" dirty="0"/>
              <a:t>those workers who had worked in the industry for more than 5 years.</a:t>
            </a:r>
          </a:p>
          <a:p>
            <a:endParaRPr lang="en-US" dirty="0"/>
          </a:p>
          <a:p>
            <a:r>
              <a:rPr lang="en-US" dirty="0"/>
              <a:t>A more recent CPWR study found that soft tissue injuries – referred to as MSDs on the chart -- are more common among older workers, as shown on the top chart.  They are also more common among those with more than 5 years working in construction.  As noted earlier, the pain from these injuries  can reduce a worker’s productivity during work, shorten their career, and negatively impact their quality of life  while working and in retirement.</a:t>
            </a:r>
            <a:endParaRPr lang="en-US" baseline="0" dirty="0"/>
          </a:p>
          <a:p>
            <a:endParaRPr lang="en-US" dirty="0"/>
          </a:p>
          <a:p>
            <a:r>
              <a:rPr lang="en-US" dirty="0"/>
              <a:t>Compared to younger workers, older workers also suffer from  more comorbidities – in other words, other diseases or conditions that a person may have at the same time.</a:t>
            </a:r>
            <a:r>
              <a:rPr lang="en-US" baseline="0" dirty="0"/>
              <a:t> As the second chart shows, more older workers suffer from heart disease, hypertension, and diabetes</a:t>
            </a:r>
            <a:r>
              <a:rPr lang="en-US" dirty="0"/>
              <a:t> than younger workers</a:t>
            </a:r>
            <a:r>
              <a:rPr lang="en-US" baseline="0" dirty="0"/>
              <a:t> but fewer suffer from obesity.</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pPr/>
              <a:t>8</a:t>
            </a:fld>
            <a:endParaRPr lang="en-US" dirty="0"/>
          </a:p>
        </p:txBody>
      </p:sp>
    </p:spTree>
    <p:extLst>
      <p:ext uri="{BB962C8B-B14F-4D97-AF65-F5344CB8AC3E}">
        <p14:creationId xmlns:p14="http://schemas.microsoft.com/office/powerpoint/2010/main" val="663979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r>
              <a:rPr lang="en-US" baseline="0" dirty="0"/>
              <a:t>Construction workers also suffer from physical stress and fatigue, which impacts their productivity during work.</a:t>
            </a:r>
          </a:p>
          <a:p>
            <a:endParaRPr lang="en-US" baseline="0" dirty="0"/>
          </a:p>
          <a:p>
            <a:r>
              <a:rPr lang="en-US" baseline="0" dirty="0"/>
              <a:t>This slide shows an example of a poor work layout. The blue lines indicate the path a worker would have to travel to retrieve their materials and equipment in order to move it to the location where it will be installed. This “spaghetti chart” is a visual way to see wasted motions that likely increase fatigue and decrease productivity.</a:t>
            </a:r>
          </a:p>
          <a:p>
            <a:endParaRPr lang="en-US" baseline="0" dirty="0"/>
          </a:p>
          <a:p>
            <a:r>
              <a:rPr lang="en-US" baseline="0" dirty="0"/>
              <a:t>Ergonomics is focused on reducing hazards and excess physical demands on workers. One common description is to make the demands of the job fit within the workers’ abilities, because excessive demands will tear their bodies down over time.</a:t>
            </a:r>
          </a:p>
          <a:p>
            <a:endParaRPr lang="en-US" baseline="0" dirty="0"/>
          </a:p>
          <a:p>
            <a:r>
              <a:rPr lang="en-US" baseline="0" dirty="0"/>
              <a:t>Limiting extra motions will help reduce physical demands</a:t>
            </a:r>
            <a:r>
              <a:rPr lang="en-US" dirty="0"/>
              <a:t> and allow your employees to work smarter – not harder when moving materials.</a:t>
            </a:r>
            <a:endParaRPr lang="en-US" baseline="0" dirty="0"/>
          </a:p>
          <a:p>
            <a:endParaRPr lang="en-US" dirty="0"/>
          </a:p>
          <a:p>
            <a:r>
              <a:rPr lang="en-US" dirty="0"/>
              <a:t>To improve your project layout, consider drawing a</a:t>
            </a:r>
            <a:r>
              <a:rPr lang="en-US" baseline="0" dirty="0"/>
              <a:t> spaghetti chart with your project layout and asking your employees if there is a better way to locate materials closer to where they will be installed.</a:t>
            </a:r>
          </a:p>
        </p:txBody>
      </p:sp>
      <p:sp>
        <p:nvSpPr>
          <p:cNvPr id="4" name="Slide Number Placeholder 3"/>
          <p:cNvSpPr>
            <a:spLocks noGrp="1"/>
          </p:cNvSpPr>
          <p:nvPr>
            <p:ph type="sldNum" sz="quarter" idx="10"/>
          </p:nvPr>
        </p:nvSpPr>
        <p:spPr/>
        <p:txBody>
          <a:bodyPr/>
          <a:lstStyle/>
          <a:p>
            <a:fld id="{4FD96A35-A7DA-4843-AF33-CC0273E95382}" type="slidenum">
              <a:rPr lang="en-US" smtClean="0"/>
              <a:t>9</a:t>
            </a:fld>
            <a:endParaRPr lang="en-US" dirty="0"/>
          </a:p>
        </p:txBody>
      </p:sp>
    </p:spTree>
    <p:extLst>
      <p:ext uri="{BB962C8B-B14F-4D97-AF65-F5344CB8AC3E}">
        <p14:creationId xmlns:p14="http://schemas.microsoft.com/office/powerpoint/2010/main" val="113551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pPr defTabSz="1928248">
              <a:defRPr/>
            </a:pPr>
            <a:r>
              <a:rPr lang="en-US" dirty="0"/>
              <a:t>While many companies have excellent safety programs that they have spent a long time building and modifying, most do not cover ergonomics, even though ergonomics is intended to address the large number of costly soft tissue injuries that occur in the workforce.</a:t>
            </a:r>
          </a:p>
          <a:p>
            <a:pPr defTabSz="1928248">
              <a:defRPr/>
            </a:pPr>
            <a:endParaRPr lang="en-US" dirty="0"/>
          </a:p>
          <a:p>
            <a:pPr defTabSz="1928248">
              <a:defRPr/>
            </a:pPr>
            <a:r>
              <a:rPr lang="en-US" dirty="0"/>
              <a:t>With regard to ergonomic hazards, generally contractors or project managers determine what equipment will be available for workers to use on projects and then expect the foremen to “make it work.”</a:t>
            </a:r>
          </a:p>
          <a:p>
            <a:pPr defTabSz="1928248">
              <a:defRPr/>
            </a:pPr>
            <a:endParaRPr lang="en-US" dirty="0"/>
          </a:p>
          <a:p>
            <a:pPr defTabSz="1928248">
              <a:defRPr/>
            </a:pPr>
            <a:r>
              <a:rPr lang="en-US" dirty="0"/>
              <a:t>Some contractors do a great job of:</a:t>
            </a:r>
          </a:p>
          <a:p>
            <a:pPr marL="171450" indent="-171450" defTabSz="1928248">
              <a:buFont typeface="Arial" panose="020B0604020202020204" pitchFamily="34" charset="0"/>
              <a:buChar char="•"/>
              <a:defRPr/>
            </a:pPr>
            <a:r>
              <a:rPr lang="en-US" dirty="0"/>
              <a:t>assessing ergonomic hazards, such as those associated with materials handling, as part of their job hazard analyses, </a:t>
            </a:r>
          </a:p>
          <a:p>
            <a:pPr marL="171450" indent="-171450" defTabSz="1928248">
              <a:buFont typeface="Arial" panose="020B0604020202020204" pitchFamily="34" charset="0"/>
              <a:buChar char="•"/>
              <a:defRPr/>
            </a:pPr>
            <a:r>
              <a:rPr lang="en-US" dirty="0"/>
              <a:t>including their workers in the process,</a:t>
            </a:r>
          </a:p>
          <a:p>
            <a:pPr marL="171450" indent="-171450" defTabSz="1928248">
              <a:buFont typeface="Arial" panose="020B0604020202020204" pitchFamily="34" charset="0"/>
              <a:buChar char="•"/>
              <a:defRPr/>
            </a:pPr>
            <a:r>
              <a:rPr lang="en-US" dirty="0"/>
              <a:t>and providing the necessary equipment for workers, but they don’t do it consistently for all of their projects.</a:t>
            </a:r>
          </a:p>
          <a:p>
            <a:pPr defTabSz="1928248">
              <a:defRPr/>
            </a:pPr>
            <a:endParaRPr lang="en-US" dirty="0"/>
          </a:p>
          <a:p>
            <a:pPr defTabSz="1928248">
              <a:defRPr/>
            </a:pPr>
            <a:r>
              <a:rPr lang="en-US" dirty="0"/>
              <a:t>From the worker perspective, they rely on their employer to provide the best equipment and training to prevent soft tissue injuries, but contractors  can face challenges to make that happen.</a:t>
            </a:r>
          </a:p>
          <a:p>
            <a:endParaRPr lang="en-US" dirty="0"/>
          </a:p>
          <a:p>
            <a:r>
              <a:rPr lang="en-US" dirty="0"/>
              <a:t>So getting  back to the question about why contractors need an ergonomics program, the answer is that it can help them reduce costly injuries and improve productivity.</a:t>
            </a:r>
          </a:p>
        </p:txBody>
      </p:sp>
      <p:sp>
        <p:nvSpPr>
          <p:cNvPr id="4" name="Slide Number Placeholder 3"/>
          <p:cNvSpPr>
            <a:spLocks noGrp="1"/>
          </p:cNvSpPr>
          <p:nvPr>
            <p:ph type="sldNum" sz="quarter" idx="10"/>
          </p:nvPr>
        </p:nvSpPr>
        <p:spPr/>
        <p:txBody>
          <a:bodyPr/>
          <a:lstStyle/>
          <a:p>
            <a:fld id="{4FD96A35-A7DA-4843-AF33-CC0273E95382}" type="slidenum">
              <a:rPr lang="en-US" smtClean="0"/>
              <a:t>10</a:t>
            </a:fld>
            <a:endParaRPr lang="en-US" dirty="0"/>
          </a:p>
        </p:txBody>
      </p:sp>
    </p:spTree>
    <p:extLst>
      <p:ext uri="{BB962C8B-B14F-4D97-AF65-F5344CB8AC3E}">
        <p14:creationId xmlns:p14="http://schemas.microsoft.com/office/powerpoint/2010/main" val="1426331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8556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3353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258428"/>
            <a:ext cx="2743200" cy="365125"/>
          </a:xfrm>
        </p:spPr>
        <p:txBody>
          <a:bodyPr/>
          <a:lstStyle/>
          <a:p>
            <a:fld id="{611489B5-0945-4E6D-8469-65B2D5F3AF46}" type="datetimeFigureOut">
              <a:rPr lang="en-US" smtClean="0"/>
              <a:t>9/5/2025</a:t>
            </a:fld>
            <a:endParaRPr lang="en-US" dirty="0"/>
          </a:p>
        </p:txBody>
      </p:sp>
      <p:sp>
        <p:nvSpPr>
          <p:cNvPr id="5" name="Footer Placeholder 4"/>
          <p:cNvSpPr>
            <a:spLocks noGrp="1"/>
          </p:cNvSpPr>
          <p:nvPr>
            <p:ph type="ftr" sz="quarter" idx="11"/>
          </p:nvPr>
        </p:nvSpPr>
        <p:spPr>
          <a:xfrm>
            <a:off x="4038600" y="6258428"/>
            <a:ext cx="4114800" cy="365125"/>
          </a:xfrm>
        </p:spPr>
        <p:txBody>
          <a:bodyPr/>
          <a:lstStyle/>
          <a:p>
            <a:endParaRPr lang="en-US" dirty="0"/>
          </a:p>
        </p:txBody>
      </p:sp>
      <p:sp>
        <p:nvSpPr>
          <p:cNvPr id="6" name="Slide Number Placeholder 5"/>
          <p:cNvSpPr>
            <a:spLocks noGrp="1"/>
          </p:cNvSpPr>
          <p:nvPr>
            <p:ph type="sldNum" sz="quarter" idx="12"/>
          </p:nvPr>
        </p:nvSpPr>
        <p:spPr>
          <a:xfrm>
            <a:off x="8610600" y="6258428"/>
            <a:ext cx="2743200" cy="365125"/>
          </a:xfrm>
        </p:spPr>
        <p:txBody>
          <a:bodyPr/>
          <a:lstStyle/>
          <a:p>
            <a:fld id="{512281B4-B45E-46C9-87D4-907338D068D1}" type="slidenum">
              <a:rPr lang="en-US" smtClean="0"/>
              <a:t>‹#›</a:t>
            </a:fld>
            <a:endParaRPr lang="en-US" dirty="0"/>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565" y="5336925"/>
            <a:ext cx="1759423" cy="73152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055" y="5257800"/>
            <a:ext cx="1483710" cy="810645"/>
          </a:xfrm>
          <a:prstGeom prst="rect">
            <a:avLst/>
          </a:prstGeom>
        </p:spPr>
      </p:pic>
    </p:spTree>
    <p:extLst>
      <p:ext uri="{BB962C8B-B14F-4D97-AF65-F5344CB8AC3E}">
        <p14:creationId xmlns:p14="http://schemas.microsoft.com/office/powerpoint/2010/main" val="615233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194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255339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8724900" y="365125"/>
            <a:ext cx="2628900" cy="5578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578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118069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224EF-D618-4E90-5C00-BCBA8FA93F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1FBD46-6267-FAD0-489D-AA58942F35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9B030C-A53C-7D10-BF00-599E00E414F1}"/>
              </a:ext>
            </a:extLst>
          </p:cNvPr>
          <p:cNvSpPr>
            <a:spLocks noGrp="1"/>
          </p:cNvSpPr>
          <p:nvPr>
            <p:ph type="dt" sz="half" idx="10"/>
          </p:nvPr>
        </p:nvSpPr>
        <p:spPr/>
        <p:txBody>
          <a:bodyPr/>
          <a:lstStyle/>
          <a:p>
            <a:fld id="{A7BB7AAB-DCF4-4DB6-8DBD-E52D862536B1}" type="datetimeFigureOut">
              <a:rPr lang="en-US" smtClean="0"/>
              <a:t>9/5/2025</a:t>
            </a:fld>
            <a:endParaRPr lang="en-US" dirty="0"/>
          </a:p>
        </p:txBody>
      </p:sp>
      <p:sp>
        <p:nvSpPr>
          <p:cNvPr id="5" name="Footer Placeholder 4">
            <a:extLst>
              <a:ext uri="{FF2B5EF4-FFF2-40B4-BE49-F238E27FC236}">
                <a16:creationId xmlns:a16="http://schemas.microsoft.com/office/drawing/2014/main" id="{CEF86F8D-26E5-CCB3-487C-BF96E215CE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B43F72-38DA-6832-715A-0987E9A0AE8C}"/>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3937495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95F7-A461-5428-50C7-F53A28C2FC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9730C-8073-E311-25CA-838B034C3D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84147-CABE-EF5A-E326-4FCCF51C399F}"/>
              </a:ext>
            </a:extLst>
          </p:cNvPr>
          <p:cNvSpPr>
            <a:spLocks noGrp="1"/>
          </p:cNvSpPr>
          <p:nvPr>
            <p:ph type="dt" sz="half" idx="10"/>
          </p:nvPr>
        </p:nvSpPr>
        <p:spPr/>
        <p:txBody>
          <a:bodyPr/>
          <a:lstStyle/>
          <a:p>
            <a:fld id="{A7BB7AAB-DCF4-4DB6-8DBD-E52D862536B1}" type="datetimeFigureOut">
              <a:rPr lang="en-US" smtClean="0"/>
              <a:t>9/5/2025</a:t>
            </a:fld>
            <a:endParaRPr lang="en-US" dirty="0"/>
          </a:p>
        </p:txBody>
      </p:sp>
      <p:sp>
        <p:nvSpPr>
          <p:cNvPr id="5" name="Footer Placeholder 4">
            <a:extLst>
              <a:ext uri="{FF2B5EF4-FFF2-40B4-BE49-F238E27FC236}">
                <a16:creationId xmlns:a16="http://schemas.microsoft.com/office/drawing/2014/main" id="{FF759198-98D2-779D-68D5-415E91AF1F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70B325-6DDF-5861-FE45-A5F50417DF32}"/>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3688139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E8F04-6565-AE8E-AC71-F91535128C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3B8E2B-B7EF-E8D4-E20D-B6A8F17FA3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890DEE-479B-436F-EFBC-A1AEEF0BA4DE}"/>
              </a:ext>
            </a:extLst>
          </p:cNvPr>
          <p:cNvSpPr>
            <a:spLocks noGrp="1"/>
          </p:cNvSpPr>
          <p:nvPr>
            <p:ph type="dt" sz="half" idx="10"/>
          </p:nvPr>
        </p:nvSpPr>
        <p:spPr/>
        <p:txBody>
          <a:bodyPr/>
          <a:lstStyle/>
          <a:p>
            <a:fld id="{A7BB7AAB-DCF4-4DB6-8DBD-E52D862536B1}" type="datetimeFigureOut">
              <a:rPr lang="en-US" smtClean="0"/>
              <a:t>9/5/2025</a:t>
            </a:fld>
            <a:endParaRPr lang="en-US" dirty="0"/>
          </a:p>
        </p:txBody>
      </p:sp>
      <p:sp>
        <p:nvSpPr>
          <p:cNvPr id="5" name="Footer Placeholder 4">
            <a:extLst>
              <a:ext uri="{FF2B5EF4-FFF2-40B4-BE49-F238E27FC236}">
                <a16:creationId xmlns:a16="http://schemas.microsoft.com/office/drawing/2014/main" id="{3CBC7F67-CD48-7864-FC62-5B812F3DFA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2B8210-6322-F936-1BCF-D0042ED4ECA9}"/>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2197891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BDF65-4D53-FD0A-8092-4F3C5BC96E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308313-ADB5-FF2F-4933-3D1A67E745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00DAF2-88E7-DAA7-7BB0-4F3787E5CB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11CB5-C088-6920-D6E3-5F288E1859A3}"/>
              </a:ext>
            </a:extLst>
          </p:cNvPr>
          <p:cNvSpPr>
            <a:spLocks noGrp="1"/>
          </p:cNvSpPr>
          <p:nvPr>
            <p:ph type="dt" sz="half" idx="10"/>
          </p:nvPr>
        </p:nvSpPr>
        <p:spPr/>
        <p:txBody>
          <a:bodyPr/>
          <a:lstStyle/>
          <a:p>
            <a:fld id="{A7BB7AAB-DCF4-4DB6-8DBD-E52D862536B1}" type="datetimeFigureOut">
              <a:rPr lang="en-US" smtClean="0"/>
              <a:t>9/5/2025</a:t>
            </a:fld>
            <a:endParaRPr lang="en-US" dirty="0"/>
          </a:p>
        </p:txBody>
      </p:sp>
      <p:sp>
        <p:nvSpPr>
          <p:cNvPr id="6" name="Footer Placeholder 5">
            <a:extLst>
              <a:ext uri="{FF2B5EF4-FFF2-40B4-BE49-F238E27FC236}">
                <a16:creationId xmlns:a16="http://schemas.microsoft.com/office/drawing/2014/main" id="{22613204-9ECD-9442-A75E-186F84C697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70E654-ABA8-B355-B02F-CFA7C0AFC7FC}"/>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439320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E73D0-4AB7-2D45-4C64-84318677E9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02DD6A-FDC3-CD1C-096E-19E63FDE1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5770AC-9FC2-9464-E3C9-5D91513816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EE5BA-37BE-DA07-F43C-0B64E2C9F0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1FC782-3092-DAFD-77DE-D813DBC4CB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2758AF-1F92-DDF2-6EEB-2F550138CF06}"/>
              </a:ext>
            </a:extLst>
          </p:cNvPr>
          <p:cNvSpPr>
            <a:spLocks noGrp="1"/>
          </p:cNvSpPr>
          <p:nvPr>
            <p:ph type="dt" sz="half" idx="10"/>
          </p:nvPr>
        </p:nvSpPr>
        <p:spPr/>
        <p:txBody>
          <a:bodyPr/>
          <a:lstStyle/>
          <a:p>
            <a:fld id="{A7BB7AAB-DCF4-4DB6-8DBD-E52D862536B1}" type="datetimeFigureOut">
              <a:rPr lang="en-US" smtClean="0"/>
              <a:t>9/5/2025</a:t>
            </a:fld>
            <a:endParaRPr lang="en-US" dirty="0"/>
          </a:p>
        </p:txBody>
      </p:sp>
      <p:sp>
        <p:nvSpPr>
          <p:cNvPr id="8" name="Footer Placeholder 7">
            <a:extLst>
              <a:ext uri="{FF2B5EF4-FFF2-40B4-BE49-F238E27FC236}">
                <a16:creationId xmlns:a16="http://schemas.microsoft.com/office/drawing/2014/main" id="{07554A02-2ABA-4051-5F8A-9DC936C5B13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04B2AA5-FBCB-113F-DDB3-73AF32A2CC03}"/>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225534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FFDA-0CD0-E70E-E37B-A7A69CA3AF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DB0576-4D72-BB28-A9FB-5D5C87BB14F5}"/>
              </a:ext>
            </a:extLst>
          </p:cNvPr>
          <p:cNvSpPr>
            <a:spLocks noGrp="1"/>
          </p:cNvSpPr>
          <p:nvPr>
            <p:ph type="dt" sz="half" idx="10"/>
          </p:nvPr>
        </p:nvSpPr>
        <p:spPr/>
        <p:txBody>
          <a:bodyPr/>
          <a:lstStyle/>
          <a:p>
            <a:fld id="{A7BB7AAB-DCF4-4DB6-8DBD-E52D862536B1}" type="datetimeFigureOut">
              <a:rPr lang="en-US" smtClean="0"/>
              <a:t>9/5/2025</a:t>
            </a:fld>
            <a:endParaRPr lang="en-US" dirty="0"/>
          </a:p>
        </p:txBody>
      </p:sp>
      <p:sp>
        <p:nvSpPr>
          <p:cNvPr id="4" name="Footer Placeholder 3">
            <a:extLst>
              <a:ext uri="{FF2B5EF4-FFF2-40B4-BE49-F238E27FC236}">
                <a16:creationId xmlns:a16="http://schemas.microsoft.com/office/drawing/2014/main" id="{0EC1BE03-D9DA-5591-D511-6B325FA8011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C163A4-189C-5D73-FFF5-50F86E3F5191}"/>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982453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572F8B-8413-694F-F70D-B72F7177B802}"/>
              </a:ext>
            </a:extLst>
          </p:cNvPr>
          <p:cNvSpPr>
            <a:spLocks noGrp="1"/>
          </p:cNvSpPr>
          <p:nvPr>
            <p:ph type="dt" sz="half" idx="10"/>
          </p:nvPr>
        </p:nvSpPr>
        <p:spPr/>
        <p:txBody>
          <a:bodyPr/>
          <a:lstStyle/>
          <a:p>
            <a:fld id="{A7BB7AAB-DCF4-4DB6-8DBD-E52D862536B1}" type="datetimeFigureOut">
              <a:rPr lang="en-US" smtClean="0"/>
              <a:t>9/5/2025</a:t>
            </a:fld>
            <a:endParaRPr lang="en-US" dirty="0"/>
          </a:p>
        </p:txBody>
      </p:sp>
      <p:sp>
        <p:nvSpPr>
          <p:cNvPr id="3" name="Footer Placeholder 2">
            <a:extLst>
              <a:ext uri="{FF2B5EF4-FFF2-40B4-BE49-F238E27FC236}">
                <a16:creationId xmlns:a16="http://schemas.microsoft.com/office/drawing/2014/main" id="{1EA3BD15-F29F-36D5-8F50-DAC5E54132C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2CE02D-DFB5-5769-E67D-2AB877639576}"/>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689311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966C9-6CB5-9D6A-542C-A90CF63CDC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5F2DF7-A225-83B5-EE16-15B0E4787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3B6C01-DCCF-BFFB-D2C7-6A96015509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D78A6B-B5E1-143C-7B71-05307EE5DB07}"/>
              </a:ext>
            </a:extLst>
          </p:cNvPr>
          <p:cNvSpPr>
            <a:spLocks noGrp="1"/>
          </p:cNvSpPr>
          <p:nvPr>
            <p:ph type="dt" sz="half" idx="10"/>
          </p:nvPr>
        </p:nvSpPr>
        <p:spPr/>
        <p:txBody>
          <a:bodyPr/>
          <a:lstStyle/>
          <a:p>
            <a:fld id="{A7BB7AAB-DCF4-4DB6-8DBD-E52D862536B1}" type="datetimeFigureOut">
              <a:rPr lang="en-US" smtClean="0"/>
              <a:t>9/5/2025</a:t>
            </a:fld>
            <a:endParaRPr lang="en-US" dirty="0"/>
          </a:p>
        </p:txBody>
      </p:sp>
      <p:sp>
        <p:nvSpPr>
          <p:cNvPr id="6" name="Footer Placeholder 5">
            <a:extLst>
              <a:ext uri="{FF2B5EF4-FFF2-40B4-BE49-F238E27FC236}">
                <a16:creationId xmlns:a16="http://schemas.microsoft.com/office/drawing/2014/main" id="{DDAE93F9-57B3-18DE-AFF5-38EC81CB25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FD019F9-1155-AAF8-203B-32D7DF68B8BF}"/>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939040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2836042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6A09-36EF-2E0B-02E5-6C2962270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369D8B-76F1-7FD5-B4CE-B98B8F89DB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D1D4597-96B5-B41E-2E2C-7C3BD60C9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20FA1-B814-B223-282E-235DD7B0ED3F}"/>
              </a:ext>
            </a:extLst>
          </p:cNvPr>
          <p:cNvSpPr>
            <a:spLocks noGrp="1"/>
          </p:cNvSpPr>
          <p:nvPr>
            <p:ph type="dt" sz="half" idx="10"/>
          </p:nvPr>
        </p:nvSpPr>
        <p:spPr/>
        <p:txBody>
          <a:bodyPr/>
          <a:lstStyle/>
          <a:p>
            <a:fld id="{A7BB7AAB-DCF4-4DB6-8DBD-E52D862536B1}" type="datetimeFigureOut">
              <a:rPr lang="en-US" smtClean="0"/>
              <a:t>9/5/2025</a:t>
            </a:fld>
            <a:endParaRPr lang="en-US" dirty="0"/>
          </a:p>
        </p:txBody>
      </p:sp>
      <p:sp>
        <p:nvSpPr>
          <p:cNvPr id="6" name="Footer Placeholder 5">
            <a:extLst>
              <a:ext uri="{FF2B5EF4-FFF2-40B4-BE49-F238E27FC236}">
                <a16:creationId xmlns:a16="http://schemas.microsoft.com/office/drawing/2014/main" id="{EA509281-F38A-793A-387B-EEDBAC23BF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79C8E2-4004-49B8-2A4F-72077C0EABB3}"/>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1073430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D94D0-539E-E5FC-3139-196E947419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BA8F1F-D7DF-A7B8-03AB-9BC1B48F13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C55AB-70A2-8D44-241D-01FF7D5075B6}"/>
              </a:ext>
            </a:extLst>
          </p:cNvPr>
          <p:cNvSpPr>
            <a:spLocks noGrp="1"/>
          </p:cNvSpPr>
          <p:nvPr>
            <p:ph type="dt" sz="half" idx="10"/>
          </p:nvPr>
        </p:nvSpPr>
        <p:spPr/>
        <p:txBody>
          <a:bodyPr/>
          <a:lstStyle/>
          <a:p>
            <a:fld id="{A7BB7AAB-DCF4-4DB6-8DBD-E52D862536B1}" type="datetimeFigureOut">
              <a:rPr lang="en-US" smtClean="0"/>
              <a:t>9/5/2025</a:t>
            </a:fld>
            <a:endParaRPr lang="en-US" dirty="0"/>
          </a:p>
        </p:txBody>
      </p:sp>
      <p:sp>
        <p:nvSpPr>
          <p:cNvPr id="5" name="Footer Placeholder 4">
            <a:extLst>
              <a:ext uri="{FF2B5EF4-FFF2-40B4-BE49-F238E27FC236}">
                <a16:creationId xmlns:a16="http://schemas.microsoft.com/office/drawing/2014/main" id="{E1D13FDD-2756-A2F9-CC8D-B0345C817E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079297-ED8C-727B-2FE0-577386A4E44B}"/>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189680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143217-5962-C5B3-2FA7-0E51FB139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DC1A4-87F9-D524-26D2-CD3D545A0D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F217D-4707-1D8A-D46F-D32F08D3199D}"/>
              </a:ext>
            </a:extLst>
          </p:cNvPr>
          <p:cNvSpPr>
            <a:spLocks noGrp="1"/>
          </p:cNvSpPr>
          <p:nvPr>
            <p:ph type="dt" sz="half" idx="10"/>
          </p:nvPr>
        </p:nvSpPr>
        <p:spPr/>
        <p:txBody>
          <a:bodyPr/>
          <a:lstStyle/>
          <a:p>
            <a:fld id="{A7BB7AAB-DCF4-4DB6-8DBD-E52D862536B1}" type="datetimeFigureOut">
              <a:rPr lang="en-US" smtClean="0"/>
              <a:t>9/5/2025</a:t>
            </a:fld>
            <a:endParaRPr lang="en-US" dirty="0"/>
          </a:p>
        </p:txBody>
      </p:sp>
      <p:sp>
        <p:nvSpPr>
          <p:cNvPr id="5" name="Footer Placeholder 4">
            <a:extLst>
              <a:ext uri="{FF2B5EF4-FFF2-40B4-BE49-F238E27FC236}">
                <a16:creationId xmlns:a16="http://schemas.microsoft.com/office/drawing/2014/main" id="{AD259614-3A94-45CB-B0E4-D5D2B29679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2AF3FD-01B5-2BB9-D63C-62D05BAA89FD}"/>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3276047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8556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3353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258428"/>
            <a:ext cx="2743200" cy="365125"/>
          </a:xfrm>
        </p:spPr>
        <p:txBody>
          <a:bodyPr/>
          <a:lstStyle/>
          <a:p>
            <a:fld id="{611489B5-0945-4E6D-8469-65B2D5F3AF46}" type="datetimeFigureOut">
              <a:rPr lang="en-US" smtClean="0"/>
              <a:t>9/5/2025</a:t>
            </a:fld>
            <a:endParaRPr lang="en-US" dirty="0"/>
          </a:p>
        </p:txBody>
      </p:sp>
      <p:sp>
        <p:nvSpPr>
          <p:cNvPr id="5" name="Footer Placeholder 4"/>
          <p:cNvSpPr>
            <a:spLocks noGrp="1"/>
          </p:cNvSpPr>
          <p:nvPr>
            <p:ph type="ftr" sz="quarter" idx="11"/>
          </p:nvPr>
        </p:nvSpPr>
        <p:spPr>
          <a:xfrm>
            <a:off x="4038600" y="6258428"/>
            <a:ext cx="4114800" cy="365125"/>
          </a:xfrm>
        </p:spPr>
        <p:txBody>
          <a:bodyPr/>
          <a:lstStyle/>
          <a:p>
            <a:endParaRPr lang="en-US" dirty="0"/>
          </a:p>
        </p:txBody>
      </p:sp>
      <p:sp>
        <p:nvSpPr>
          <p:cNvPr id="6" name="Slide Number Placeholder 5"/>
          <p:cNvSpPr>
            <a:spLocks noGrp="1"/>
          </p:cNvSpPr>
          <p:nvPr>
            <p:ph type="sldNum" sz="quarter" idx="12"/>
          </p:nvPr>
        </p:nvSpPr>
        <p:spPr>
          <a:xfrm>
            <a:off x="8610600" y="6258428"/>
            <a:ext cx="2743200" cy="365125"/>
          </a:xfrm>
        </p:spPr>
        <p:txBody>
          <a:bodyPr/>
          <a:lstStyle/>
          <a:p>
            <a:fld id="{512281B4-B45E-46C9-87D4-907338D068D1}" type="slidenum">
              <a:rPr lang="en-US" smtClean="0"/>
              <a:t>‹#›</a:t>
            </a:fld>
            <a:endParaRPr lang="en-US" dirty="0"/>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565" y="5336925"/>
            <a:ext cx="1759423" cy="73152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055" y="5257800"/>
            <a:ext cx="1483710" cy="810645"/>
          </a:xfrm>
          <a:prstGeom prst="rect">
            <a:avLst/>
          </a:prstGeom>
        </p:spPr>
      </p:pic>
    </p:spTree>
    <p:extLst>
      <p:ext uri="{BB962C8B-B14F-4D97-AF65-F5344CB8AC3E}">
        <p14:creationId xmlns:p14="http://schemas.microsoft.com/office/powerpoint/2010/main" val="4091113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2652060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15319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4116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2339535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6" name="Footer Placeholder 5"/>
          <p:cNvSpPr>
            <a:spLocks noGrp="1"/>
          </p:cNvSpPr>
          <p:nvPr>
            <p:ph type="ftr" sz="quarter" idx="11"/>
          </p:nvPr>
        </p:nvSpPr>
        <p:spPr>
          <a:xfrm>
            <a:off x="4038600" y="6254750"/>
            <a:ext cx="4114800" cy="365125"/>
          </a:xfrm>
        </p:spPr>
        <p:txBody>
          <a:bodyPr/>
          <a:lstStyle/>
          <a:p>
            <a:endParaRPr lang="en-US" dirty="0"/>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1991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8" name="Footer Placeholder 7"/>
          <p:cNvSpPr>
            <a:spLocks noGrp="1"/>
          </p:cNvSpPr>
          <p:nvPr>
            <p:ph type="ftr" sz="quarter" idx="11"/>
          </p:nvPr>
        </p:nvSpPr>
        <p:spPr>
          <a:xfrm>
            <a:off x="4038600" y="6254750"/>
            <a:ext cx="4114800" cy="365125"/>
          </a:xfrm>
        </p:spPr>
        <p:txBody>
          <a:bodyPr/>
          <a:lstStyle/>
          <a:p>
            <a:endParaRPr lang="en-US" dirty="0"/>
          </a:p>
        </p:txBody>
      </p:sp>
      <p:sp>
        <p:nvSpPr>
          <p:cNvPr id="9" name="Slide Number Placeholder 8"/>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
        <p:nvSpPr>
          <p:cNvPr id="11" name="Rectangle 10"/>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9009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4" name="Footer Placeholder 3"/>
          <p:cNvSpPr>
            <a:spLocks noGrp="1"/>
          </p:cNvSpPr>
          <p:nvPr>
            <p:ph type="ftr" sz="quarter" idx="11"/>
          </p:nvPr>
        </p:nvSpPr>
        <p:spPr>
          <a:xfrm>
            <a:off x="4038600" y="6254750"/>
            <a:ext cx="4114800" cy="365125"/>
          </a:xfrm>
        </p:spPr>
        <p:txBody>
          <a:bodyPr/>
          <a:lstStyle/>
          <a:p>
            <a:endParaRPr lang="en-US" dirty="0"/>
          </a:p>
        </p:txBody>
      </p:sp>
      <p:sp>
        <p:nvSpPr>
          <p:cNvPr id="5" name="Slide Number Placeholder 4"/>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1341809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3" name="Footer Placeholder 2"/>
          <p:cNvSpPr>
            <a:spLocks noGrp="1"/>
          </p:cNvSpPr>
          <p:nvPr>
            <p:ph type="ftr" sz="quarter" idx="11"/>
          </p:nvPr>
        </p:nvSpPr>
        <p:spPr>
          <a:xfrm>
            <a:off x="4038600" y="6254750"/>
            <a:ext cx="4114800" cy="365125"/>
          </a:xfrm>
        </p:spPr>
        <p:txBody>
          <a:bodyPr/>
          <a:lstStyle/>
          <a:p>
            <a:endParaRPr lang="en-US" dirty="0"/>
          </a:p>
        </p:txBody>
      </p:sp>
      <p:sp>
        <p:nvSpPr>
          <p:cNvPr id="4" name="Slide Number Placeholder 3"/>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
        <p:nvSpPr>
          <p:cNvPr id="6" name="Rectangle 5"/>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898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15319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4116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279126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6" name="Footer Placeholder 5"/>
          <p:cNvSpPr>
            <a:spLocks noGrp="1"/>
          </p:cNvSpPr>
          <p:nvPr>
            <p:ph type="ftr" sz="quarter" idx="11"/>
          </p:nvPr>
        </p:nvSpPr>
        <p:spPr>
          <a:xfrm>
            <a:off x="4038600" y="6254750"/>
            <a:ext cx="4114800" cy="365125"/>
          </a:xfrm>
        </p:spPr>
        <p:txBody>
          <a:bodyPr/>
          <a:lstStyle/>
          <a:p>
            <a:endParaRPr lang="en-US" dirty="0"/>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561177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6" name="Footer Placeholder 5"/>
          <p:cNvSpPr>
            <a:spLocks noGrp="1"/>
          </p:cNvSpPr>
          <p:nvPr>
            <p:ph type="ftr" sz="quarter" idx="11"/>
          </p:nvPr>
        </p:nvSpPr>
        <p:spPr>
          <a:xfrm>
            <a:off x="4038600" y="6254750"/>
            <a:ext cx="4114800" cy="365125"/>
          </a:xfrm>
        </p:spPr>
        <p:txBody>
          <a:bodyPr/>
          <a:lstStyle/>
          <a:p>
            <a:endParaRPr lang="en-US" dirty="0"/>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3480364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194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4083222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8724900" y="365125"/>
            <a:ext cx="2628900" cy="5578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578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3531342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160000" cy="1143000"/>
          </a:xfrm>
        </p:spPr>
        <p:txBody>
          <a:bodyPr/>
          <a:lstStyle/>
          <a:p>
            <a:r>
              <a:rPr lang="en-US"/>
              <a:t>Click to edit Master title style</a:t>
            </a:r>
          </a:p>
        </p:txBody>
      </p:sp>
      <p:sp>
        <p:nvSpPr>
          <p:cNvPr id="3" name="Text Placeholder 2"/>
          <p:cNvSpPr>
            <a:spLocks noGrp="1"/>
          </p:cNvSpPr>
          <p:nvPr>
            <p:ph type="body" sz="half" idx="1"/>
          </p:nvPr>
        </p:nvSpPr>
        <p:spPr>
          <a:xfrm>
            <a:off x="1422400" y="1752600"/>
            <a:ext cx="4978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04000" y="1752600"/>
            <a:ext cx="4978400" cy="4114800"/>
          </a:xfrm>
        </p:spPr>
        <p:txBody>
          <a:bodyPr rtlCol="0">
            <a:normAutofit/>
          </a:bodyPr>
          <a:lstStyle/>
          <a:p>
            <a:pPr lvl="0"/>
            <a:endParaRPr lang="en-US" noProof="0" dirty="0"/>
          </a:p>
        </p:txBody>
      </p:sp>
      <p:sp>
        <p:nvSpPr>
          <p:cNvPr id="5" name="Date Placeholder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Rectangle 9"/>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10"/>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6E4F31-2100-46A4-9C84-AA10B1CCBA55}"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81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6" name="Footer Placeholder 5"/>
          <p:cNvSpPr>
            <a:spLocks noGrp="1"/>
          </p:cNvSpPr>
          <p:nvPr>
            <p:ph type="ftr" sz="quarter" idx="11"/>
          </p:nvPr>
        </p:nvSpPr>
        <p:spPr>
          <a:xfrm>
            <a:off x="4038600" y="6254750"/>
            <a:ext cx="4114800" cy="365125"/>
          </a:xfrm>
        </p:spPr>
        <p:txBody>
          <a:bodyPr/>
          <a:lstStyle/>
          <a:p>
            <a:endParaRPr lang="en-US" dirty="0"/>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972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8" name="Footer Placeholder 7"/>
          <p:cNvSpPr>
            <a:spLocks noGrp="1"/>
          </p:cNvSpPr>
          <p:nvPr>
            <p:ph type="ftr" sz="quarter" idx="11"/>
          </p:nvPr>
        </p:nvSpPr>
        <p:spPr>
          <a:xfrm>
            <a:off x="4038600" y="6254750"/>
            <a:ext cx="4114800" cy="365125"/>
          </a:xfrm>
        </p:spPr>
        <p:txBody>
          <a:bodyPr/>
          <a:lstStyle/>
          <a:p>
            <a:endParaRPr lang="en-US" dirty="0"/>
          </a:p>
        </p:txBody>
      </p:sp>
      <p:sp>
        <p:nvSpPr>
          <p:cNvPr id="9" name="Slide Number Placeholder 8"/>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
        <p:nvSpPr>
          <p:cNvPr id="11" name="Rectangle 10"/>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4423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4" name="Footer Placeholder 3"/>
          <p:cNvSpPr>
            <a:spLocks noGrp="1"/>
          </p:cNvSpPr>
          <p:nvPr>
            <p:ph type="ftr" sz="quarter" idx="11"/>
          </p:nvPr>
        </p:nvSpPr>
        <p:spPr>
          <a:xfrm>
            <a:off x="4038600" y="6254750"/>
            <a:ext cx="4114800" cy="365125"/>
          </a:xfrm>
        </p:spPr>
        <p:txBody>
          <a:bodyPr/>
          <a:lstStyle/>
          <a:p>
            <a:endParaRPr lang="en-US" dirty="0"/>
          </a:p>
        </p:txBody>
      </p:sp>
      <p:sp>
        <p:nvSpPr>
          <p:cNvPr id="5" name="Slide Number Placeholder 4"/>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658842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3" name="Footer Placeholder 2"/>
          <p:cNvSpPr>
            <a:spLocks noGrp="1"/>
          </p:cNvSpPr>
          <p:nvPr>
            <p:ph type="ftr" sz="quarter" idx="11"/>
          </p:nvPr>
        </p:nvSpPr>
        <p:spPr>
          <a:xfrm>
            <a:off x="4038600" y="6254750"/>
            <a:ext cx="4114800" cy="365125"/>
          </a:xfrm>
        </p:spPr>
        <p:txBody>
          <a:bodyPr/>
          <a:lstStyle/>
          <a:p>
            <a:endParaRPr lang="en-US" dirty="0"/>
          </a:p>
        </p:txBody>
      </p:sp>
      <p:sp>
        <p:nvSpPr>
          <p:cNvPr id="4" name="Slide Number Placeholder 3"/>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
        <p:nvSpPr>
          <p:cNvPr id="6" name="Rectangle 5"/>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5588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6" name="Footer Placeholder 5"/>
          <p:cNvSpPr>
            <a:spLocks noGrp="1"/>
          </p:cNvSpPr>
          <p:nvPr>
            <p:ph type="ftr" sz="quarter" idx="11"/>
          </p:nvPr>
        </p:nvSpPr>
        <p:spPr>
          <a:xfrm>
            <a:off x="4038600" y="6254750"/>
            <a:ext cx="4114800" cy="365125"/>
          </a:xfrm>
        </p:spPr>
        <p:txBody>
          <a:bodyPr/>
          <a:lstStyle/>
          <a:p>
            <a:endParaRPr lang="en-US" dirty="0"/>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4283981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9/5/2025</a:t>
            </a:fld>
            <a:endParaRPr lang="en-US" dirty="0"/>
          </a:p>
        </p:txBody>
      </p:sp>
      <p:sp>
        <p:nvSpPr>
          <p:cNvPr id="6" name="Footer Placeholder 5"/>
          <p:cNvSpPr>
            <a:spLocks noGrp="1"/>
          </p:cNvSpPr>
          <p:nvPr>
            <p:ph type="ftr" sz="quarter" idx="11"/>
          </p:nvPr>
        </p:nvSpPr>
        <p:spPr>
          <a:xfrm>
            <a:off x="4038600" y="6254750"/>
            <a:ext cx="4114800" cy="365125"/>
          </a:xfrm>
        </p:spPr>
        <p:txBody>
          <a:bodyPr/>
          <a:lstStyle/>
          <a:p>
            <a:endParaRPr lang="en-US" dirty="0"/>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884141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2547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489B5-0945-4E6D-8469-65B2D5F3AF46}" type="datetimeFigureOut">
              <a:rPr lang="en-US" smtClean="0"/>
              <a:t>9/5/2025</a:t>
            </a:fld>
            <a:endParaRPr lang="en-US" dirty="0"/>
          </a:p>
        </p:txBody>
      </p:sp>
      <p:sp>
        <p:nvSpPr>
          <p:cNvPr id="5" name="Footer Placeholder 4"/>
          <p:cNvSpPr>
            <a:spLocks noGrp="1"/>
          </p:cNvSpPr>
          <p:nvPr>
            <p:ph type="ftr" sz="quarter" idx="3"/>
          </p:nvPr>
        </p:nvSpPr>
        <p:spPr>
          <a:xfrm>
            <a:off x="4038600" y="62547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281B4-B45E-46C9-87D4-907338D068D1}" type="slidenum">
              <a:rPr lang="en-US" smtClean="0"/>
              <a:t>‹#›</a:t>
            </a:fld>
            <a:endParaRPr lang="en-US" dirty="0"/>
          </a:p>
        </p:txBody>
      </p:sp>
    </p:spTree>
    <p:extLst>
      <p:ext uri="{BB962C8B-B14F-4D97-AF65-F5344CB8AC3E}">
        <p14:creationId xmlns:p14="http://schemas.microsoft.com/office/powerpoint/2010/main" val="4176694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D1C5C-FA36-9DF8-DF59-CBEA5F973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AC615F-8464-1EEC-18AB-F4AFF2581E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1ADF7-53DA-CBFE-88BD-CBA90A2709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B7AAB-DCF4-4DB6-8DBD-E52D862536B1}" type="datetimeFigureOut">
              <a:rPr lang="en-US" smtClean="0"/>
              <a:t>9/5/2025</a:t>
            </a:fld>
            <a:endParaRPr lang="en-US" dirty="0"/>
          </a:p>
        </p:txBody>
      </p:sp>
      <p:sp>
        <p:nvSpPr>
          <p:cNvPr id="5" name="Footer Placeholder 4">
            <a:extLst>
              <a:ext uri="{FF2B5EF4-FFF2-40B4-BE49-F238E27FC236}">
                <a16:creationId xmlns:a16="http://schemas.microsoft.com/office/drawing/2014/main" id="{53CC6D5D-3CFB-0F54-8D46-58F7707B3B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A618E2-66FC-5EB5-C60F-B950AC9E96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3FFA8-D2A1-494F-8430-5EF8BD74E5EF}" type="slidenum">
              <a:rPr lang="en-US" smtClean="0"/>
              <a:t>‹#›</a:t>
            </a:fld>
            <a:endParaRPr lang="en-US" dirty="0"/>
          </a:p>
        </p:txBody>
      </p:sp>
    </p:spTree>
    <p:extLst>
      <p:ext uri="{BB962C8B-B14F-4D97-AF65-F5344CB8AC3E}">
        <p14:creationId xmlns:p14="http://schemas.microsoft.com/office/powerpoint/2010/main" val="24468574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2547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489B5-0945-4E6D-8469-65B2D5F3AF46}" type="datetimeFigureOut">
              <a:rPr lang="en-US" smtClean="0"/>
              <a:t>9/5/2025</a:t>
            </a:fld>
            <a:endParaRPr lang="en-US" dirty="0"/>
          </a:p>
        </p:txBody>
      </p:sp>
      <p:sp>
        <p:nvSpPr>
          <p:cNvPr id="5" name="Footer Placeholder 4"/>
          <p:cNvSpPr>
            <a:spLocks noGrp="1"/>
          </p:cNvSpPr>
          <p:nvPr>
            <p:ph type="ftr" sz="quarter" idx="3"/>
          </p:nvPr>
        </p:nvSpPr>
        <p:spPr>
          <a:xfrm>
            <a:off x="4038600" y="62547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281B4-B45E-46C9-87D4-907338D068D1}" type="slidenum">
              <a:rPr lang="en-US" smtClean="0"/>
              <a:t>‹#›</a:t>
            </a:fld>
            <a:endParaRPr lang="en-US" dirty="0"/>
          </a:p>
        </p:txBody>
      </p:sp>
    </p:spTree>
    <p:extLst>
      <p:ext uri="{BB962C8B-B14F-4D97-AF65-F5344CB8AC3E}">
        <p14:creationId xmlns:p14="http://schemas.microsoft.com/office/powerpoint/2010/main" val="3084439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bestbuiltplans.org/"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hyperlink" Target="http://www.bestbuiltplans.org/"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31.jpg"/><Relationship Id="rId5" Type="http://schemas.openxmlformats.org/officeDocument/2006/relationships/image" Target="../media/image51.jpe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6.xml"/><Relationship Id="rId5" Type="http://schemas.openxmlformats.org/officeDocument/2006/relationships/hyperlink" Target="http://www.choosehandsafety.org/" TargetMode="External"/><Relationship Id="rId4" Type="http://schemas.openxmlformats.org/officeDocument/2006/relationships/hyperlink" Target="http://www.bestbuiltplans.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49.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www.bestbuiltplans.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kigonAjj2gU&amp;t=1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hyperlink" Target="https://tinyurl.com/overdosefact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s://www.nsc.org/forms/substance-use-employer-calculator"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jpg"/><Relationship Id="rId7"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cid:image002.png@01D94B62.E7B75410" TargetMode="External"/><Relationship Id="rId5" Type="http://schemas.openxmlformats.org/officeDocument/2006/relationships/image" Target="../media/image73.png"/><Relationship Id="rId10" Type="http://schemas.openxmlformats.org/officeDocument/2006/relationships/hyperlink" Target="http://www.cpwr.com/" TargetMode="External"/><Relationship Id="rId4" Type="http://schemas.openxmlformats.org/officeDocument/2006/relationships/image" Target="../media/image72.png"/><Relationship Id="rId9" Type="http://schemas.openxmlformats.org/officeDocument/2006/relationships/image" Target="../media/image7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bestbuiltplans.org/"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8" Type="http://schemas.openxmlformats.org/officeDocument/2006/relationships/hyperlink" Target="https://business.libertymutual.com/wp-content/uploads/2021/06/2021_WSI_1000_R2.pdf" TargetMode="External"/><Relationship Id="rId3" Type="http://schemas.openxmlformats.org/officeDocument/2006/relationships/image" Target="../media/image6.jpeg"/><Relationship Id="rId7" Type="http://schemas.openxmlformats.org/officeDocument/2006/relationships/hyperlink" Target="https://doi.org/10.1002/ajim.2236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bls.gov/iif/oshwc/osh/case/ostb4367.pdf" TargetMode="External"/><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hyperlink" Target="https://www.nsc.org/forms/substance-use-employer-calculator"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bestbuiltplans.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www.cpwr.com/"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hyperlink" Target="https://synergist.aiha.org/the-synergist-may-2019"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tinyurl.com/overdosefact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s://www.nsc.org/forms/substance-use-employer-calculator" TargetMode="Externa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052514" y="622203"/>
            <a:ext cx="10347006" cy="253416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Creating a Contractor Ergonomics Program </a:t>
            </a:r>
          </a:p>
          <a:p>
            <a:pPr algn="ctr"/>
            <a:r>
              <a:rPr lang="en-US" b="1" dirty="0">
                <a:latin typeface="+mn-lt"/>
              </a:rPr>
              <a:t>to Reduce Soft Tissue Injuries </a:t>
            </a:r>
          </a:p>
          <a:p>
            <a:pPr algn="ctr"/>
            <a:r>
              <a:rPr lang="en-US" b="1" dirty="0">
                <a:latin typeface="+mn-lt"/>
              </a:rPr>
              <a:t>Among Construction Workers</a:t>
            </a:r>
          </a:p>
          <a:p>
            <a:pPr algn="ctr"/>
            <a:endParaRPr lang="en-US" sz="3600" b="1" dirty="0">
              <a:latin typeface="+mn-lt"/>
            </a:endParaRPr>
          </a:p>
          <a:p>
            <a:pPr algn="ctr"/>
            <a:r>
              <a:rPr lang="en-US" sz="3600" b="1" dirty="0">
                <a:latin typeface="+mn-lt"/>
              </a:rPr>
              <a:t>Contractor Program</a:t>
            </a:r>
            <a:endParaRPr lang="en-US" sz="3700" b="1" dirty="0">
              <a:latin typeface="+mn-lt"/>
            </a:endParaRPr>
          </a:p>
        </p:txBody>
      </p:sp>
      <p:pic>
        <p:nvPicPr>
          <p:cNvPr id="10" name="Picture 9"/>
          <p:cNvPicPr>
            <a:picLocks noChangeAspect="1"/>
          </p:cNvPicPr>
          <p:nvPr/>
        </p:nvPicPr>
        <p:blipFill>
          <a:blip r:embed="rId3"/>
          <a:stretch>
            <a:fillRect/>
          </a:stretch>
        </p:blipFill>
        <p:spPr>
          <a:xfrm>
            <a:off x="4914797" y="4622262"/>
            <a:ext cx="2622440" cy="145691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49" y="4622262"/>
            <a:ext cx="2377487" cy="1307618"/>
          </a:xfrm>
          <a:prstGeom prst="rect">
            <a:avLst/>
          </a:prstGeom>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1676" y="4805325"/>
            <a:ext cx="2392681" cy="109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F61D0A50-9427-EF0B-E511-F7A446C09D73}"/>
              </a:ext>
            </a:extLst>
          </p:cNvPr>
          <p:cNvSpPr txBox="1"/>
          <p:nvPr/>
        </p:nvSpPr>
        <p:spPr>
          <a:xfrm>
            <a:off x="1484027" y="3200401"/>
            <a:ext cx="9248930" cy="1508105"/>
          </a:xfrm>
          <a:prstGeom prst="rect">
            <a:avLst/>
          </a:prstGeom>
          <a:noFill/>
        </p:spPr>
        <p:txBody>
          <a:bodyPr wrap="square">
            <a:spAutoFit/>
          </a:bodyPr>
          <a:lstStyle/>
          <a:p>
            <a:pPr marL="0" marR="0" algn="ctr">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Ann Marie Dale PhD, OTR/L</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Professor of Medicine</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Washington University School of Medicine</a:t>
            </a:r>
          </a:p>
          <a:p>
            <a:pPr marL="0" marR="0" algn="ctr">
              <a:spcBef>
                <a:spcPts val="0"/>
              </a:spcBef>
              <a:spcAft>
                <a:spcPts val="0"/>
              </a:spcAft>
            </a:pPr>
            <a:endParaRPr lang="en-US" sz="16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0" marR="0" algn="ctr">
              <a:spcBef>
                <a:spcPts val="0"/>
              </a:spcBef>
              <a:spcAft>
                <a:spcPts val="0"/>
              </a:spcAft>
            </a:pPr>
            <a:r>
              <a:rPr lang="en-US" sz="16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www.bestbuiltplans.org</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 Click on  “I’m a Trainer” -- Contractor Training Program</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6088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736" y="109093"/>
            <a:ext cx="11082528" cy="1122299"/>
          </a:xfrm>
        </p:spPr>
        <p:txBody>
          <a:bodyPr>
            <a:normAutofit/>
          </a:bodyPr>
          <a:lstStyle/>
          <a:p>
            <a:r>
              <a:rPr lang="en-US" sz="4000" b="1" dirty="0">
                <a:latin typeface="Calibri (Headings)"/>
              </a:rPr>
              <a:t>Most safety programs do not address ergonomics</a:t>
            </a:r>
          </a:p>
        </p:txBody>
      </p:sp>
      <p:sp>
        <p:nvSpPr>
          <p:cNvPr id="3" name="Content Placeholder 2"/>
          <p:cNvSpPr>
            <a:spLocks noGrp="1"/>
          </p:cNvSpPr>
          <p:nvPr>
            <p:ph idx="1"/>
          </p:nvPr>
        </p:nvSpPr>
        <p:spPr>
          <a:xfrm>
            <a:off x="554736" y="1036321"/>
            <a:ext cx="11082528" cy="4494276"/>
          </a:xfrm>
        </p:spPr>
        <p:txBody>
          <a:bodyPr>
            <a:noAutofit/>
          </a:bodyPr>
          <a:lstStyle/>
          <a:p>
            <a:pPr lvl="0"/>
            <a:r>
              <a:rPr lang="en-US" sz="3200" dirty="0">
                <a:latin typeface="Calibri" panose="020F0502020204030204" pitchFamily="34" charset="0"/>
                <a:cs typeface="Calibri" panose="020F0502020204030204" pitchFamily="34" charset="0"/>
              </a:rPr>
              <a:t>Many companies have excellent safety programs ‒ but their programs do not address ergonomic hazards.</a:t>
            </a:r>
          </a:p>
          <a:p>
            <a:pPr lvl="0"/>
            <a:r>
              <a:rPr lang="en-US" sz="3200" dirty="0">
                <a:latin typeface="Calibri" panose="020F0502020204030204" pitchFamily="34" charset="0"/>
                <a:cs typeface="Calibri" panose="020F0502020204030204" pitchFamily="34" charset="0"/>
              </a:rPr>
              <a:t>Contractors/project managers plan for, engage workers, and provide ergonomic equipment on some projects but not all ‒ it is not company wide.</a:t>
            </a:r>
          </a:p>
          <a:p>
            <a:pPr lvl="0"/>
            <a:r>
              <a:rPr lang="en-US" sz="3200" dirty="0">
                <a:latin typeface="Calibri" panose="020F0502020204030204" pitchFamily="34" charset="0"/>
                <a:cs typeface="Calibri" panose="020F0502020204030204" pitchFamily="34" charset="0"/>
              </a:rPr>
              <a:t>Workers rely on their employer to provide appropriate equipment and training to allow the BEST ergonomic work processes. </a:t>
            </a:r>
          </a:p>
          <a:p>
            <a:r>
              <a:rPr lang="en-US" sz="3200" dirty="0">
                <a:latin typeface="Calibri" panose="020F0502020204030204" pitchFamily="34" charset="0"/>
                <a:cs typeface="Calibri" panose="020F0502020204030204" pitchFamily="34" charset="0"/>
              </a:rPr>
              <a:t>Contractors face challenges to addressing ergonomic hazards and providing the best equipment.</a:t>
            </a:r>
          </a:p>
        </p:txBody>
      </p:sp>
    </p:spTree>
    <p:extLst>
      <p:ext uri="{BB962C8B-B14F-4D97-AF65-F5344CB8AC3E}">
        <p14:creationId xmlns:p14="http://schemas.microsoft.com/office/powerpoint/2010/main" val="3360905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43840" y="177182"/>
            <a:ext cx="11704320" cy="961231"/>
          </a:xfrm>
        </p:spPr>
        <p:txBody>
          <a:bodyPr>
            <a:noAutofit/>
          </a:bodyPr>
          <a:lstStyle/>
          <a:p>
            <a:r>
              <a:rPr lang="en-US" sz="4000" b="1" dirty="0">
                <a:latin typeface="Calibri (Headings)"/>
              </a:rPr>
              <a:t>Soft tissue injuries are:</a:t>
            </a:r>
            <a:endParaRPr lang="en-US" altLang="en-US" sz="4000" b="1" dirty="0">
              <a:latin typeface="Calibri (Headings)"/>
            </a:endParaRPr>
          </a:p>
        </p:txBody>
      </p:sp>
      <p:sp>
        <p:nvSpPr>
          <p:cNvPr id="4" name="Content Placeholder 3"/>
          <p:cNvSpPr>
            <a:spLocks noGrp="1"/>
          </p:cNvSpPr>
          <p:nvPr>
            <p:ph sz="half" idx="1"/>
          </p:nvPr>
        </p:nvSpPr>
        <p:spPr>
          <a:xfrm>
            <a:off x="447259" y="1427143"/>
            <a:ext cx="11070446" cy="1858222"/>
          </a:xfrm>
        </p:spPr>
        <p:txBody>
          <a:bodyPr rtlCol="0">
            <a:normAutofit fontScale="92500" lnSpcReduction="10000"/>
          </a:bodyPr>
          <a:lstStyle/>
          <a:p>
            <a:pPr marL="420624" indent="-384048">
              <a:spcBef>
                <a:spcPct val="50000"/>
              </a:spcBef>
              <a:buNone/>
              <a:defRPr/>
            </a:pPr>
            <a:r>
              <a:rPr lang="en-US" dirty="0"/>
              <a:t>1) Damage to the </a:t>
            </a:r>
            <a:r>
              <a:rPr lang="en-US" i="1" dirty="0"/>
              <a:t>musculoskeletal system </a:t>
            </a:r>
            <a:r>
              <a:rPr lang="en-US" dirty="0"/>
              <a:t>–</a:t>
            </a:r>
            <a:r>
              <a:rPr lang="en-US" i="1" dirty="0"/>
              <a:t> </a:t>
            </a:r>
            <a:r>
              <a:rPr lang="en-US" dirty="0"/>
              <a:t>muscles, nerves, tendons, ligaments, joints, cartilage, and spinal discs.</a:t>
            </a:r>
          </a:p>
          <a:p>
            <a:pPr marL="420624" indent="-384048">
              <a:spcBef>
                <a:spcPct val="50000"/>
              </a:spcBef>
              <a:buNone/>
              <a:defRPr/>
            </a:pPr>
            <a:r>
              <a:rPr lang="en-US" dirty="0"/>
              <a:t>2) </a:t>
            </a:r>
            <a:r>
              <a:rPr lang="en-US" i="1" dirty="0"/>
              <a:t>Cumulative</a:t>
            </a:r>
            <a:r>
              <a:rPr lang="en-US" dirty="0"/>
              <a:t> – they happen gradually, as opposed to accidents.</a:t>
            </a:r>
          </a:p>
          <a:p>
            <a:pPr marL="420624" indent="-384048">
              <a:spcBef>
                <a:spcPct val="50000"/>
              </a:spcBef>
              <a:buNone/>
              <a:defRPr/>
            </a:pPr>
            <a:r>
              <a:rPr lang="en-US" dirty="0"/>
              <a:t>3) </a:t>
            </a:r>
            <a:r>
              <a:rPr lang="en-US" i="1" dirty="0"/>
              <a:t>Chronic</a:t>
            </a:r>
            <a:r>
              <a:rPr lang="en-US" dirty="0"/>
              <a:t> – the effects last a long time.</a:t>
            </a:r>
          </a:p>
          <a:p>
            <a:pPr marL="420624" indent="-384048">
              <a:buFont typeface="Wingdings 2"/>
              <a:buChar char=""/>
              <a:defRPr/>
            </a:pPr>
            <a:endParaRPr lang="en-US" dirty="0"/>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72258" y="3306087"/>
            <a:ext cx="20764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8"/>
          <p:cNvGrpSpPr>
            <a:grpSpLocks/>
          </p:cNvGrpSpPr>
          <p:nvPr/>
        </p:nvGrpSpPr>
        <p:grpSpPr bwMode="auto">
          <a:xfrm>
            <a:off x="9701784" y="2551175"/>
            <a:ext cx="2373508" cy="3472693"/>
            <a:chOff x="5473978" y="2229123"/>
            <a:chExt cx="3306122" cy="4559819"/>
          </a:xfrm>
        </p:grpSpPr>
        <p:pic>
          <p:nvPicPr>
            <p:cNvPr id="225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978" y="2229123"/>
              <a:ext cx="2515392" cy="234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9369" y="4044950"/>
              <a:ext cx="790731" cy="274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l="48500"/>
            <a:stretch>
              <a:fillRect/>
            </a:stretch>
          </p:blipFill>
          <p:spPr bwMode="auto">
            <a:xfrm>
              <a:off x="6766473" y="4572000"/>
              <a:ext cx="1222896" cy="221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stretch>
            <a:fillRect/>
          </a:stretch>
        </p:blipFill>
        <p:spPr>
          <a:xfrm flipH="1">
            <a:off x="7834423" y="3862824"/>
            <a:ext cx="1566371" cy="2086639"/>
          </a:xfrm>
          <a:prstGeom prst="rect">
            <a:avLst/>
          </a:prstGeom>
        </p:spPr>
      </p:pic>
      <p:pic>
        <p:nvPicPr>
          <p:cNvPr id="3" name="Picture 2"/>
          <p:cNvPicPr>
            <a:picLocks noChangeAspect="1"/>
          </p:cNvPicPr>
          <p:nvPr/>
        </p:nvPicPr>
        <p:blipFill>
          <a:blip r:embed="rId8"/>
          <a:stretch>
            <a:fillRect/>
          </a:stretch>
        </p:blipFill>
        <p:spPr>
          <a:xfrm>
            <a:off x="4297823" y="3306087"/>
            <a:ext cx="2048434" cy="2231329"/>
          </a:xfrm>
          <a:prstGeom prst="rect">
            <a:avLst/>
          </a:prstGeom>
        </p:spPr>
      </p:pic>
      <p:sp>
        <p:nvSpPr>
          <p:cNvPr id="12" name="TextBox 11"/>
          <p:cNvSpPr txBox="1"/>
          <p:nvPr/>
        </p:nvSpPr>
        <p:spPr>
          <a:xfrm rot="16200000">
            <a:off x="780009" y="4172007"/>
            <a:ext cx="1784497" cy="230832"/>
          </a:xfrm>
          <a:prstGeom prst="rect">
            <a:avLst/>
          </a:prstGeom>
          <a:noFill/>
        </p:spPr>
        <p:txBody>
          <a:bodyPr wrap="square" rtlCol="0">
            <a:spAutoFit/>
          </a:bodyPr>
          <a:lstStyle/>
          <a:p>
            <a:r>
              <a:rPr lang="en-US" sz="900" dirty="0">
                <a:solidFill>
                  <a:prstClr val="black"/>
                </a:solidFill>
              </a:rPr>
              <a:t>Photo courtesy of NIOSH</a:t>
            </a:r>
          </a:p>
        </p:txBody>
      </p:sp>
      <p:sp>
        <p:nvSpPr>
          <p:cNvPr id="13" name="TextBox 12"/>
          <p:cNvSpPr txBox="1"/>
          <p:nvPr/>
        </p:nvSpPr>
        <p:spPr>
          <a:xfrm rot="16200000">
            <a:off x="9712452" y="5016203"/>
            <a:ext cx="1784497" cy="230832"/>
          </a:xfrm>
          <a:prstGeom prst="rect">
            <a:avLst/>
          </a:prstGeom>
          <a:noFill/>
        </p:spPr>
        <p:txBody>
          <a:bodyPr wrap="square" rtlCol="0">
            <a:spAutoFit/>
          </a:bodyPr>
          <a:lstStyle/>
          <a:p>
            <a:r>
              <a:rPr lang="en-US" sz="900" dirty="0">
                <a:solidFill>
                  <a:prstClr val="black"/>
                </a:solidFill>
              </a:rPr>
              <a:t>Photo courtesy of NIOSH</a:t>
            </a:r>
          </a:p>
        </p:txBody>
      </p:sp>
      <p:sp>
        <p:nvSpPr>
          <p:cNvPr id="14" name="Rectangle 13"/>
          <p:cNvSpPr/>
          <p:nvPr/>
        </p:nvSpPr>
        <p:spPr>
          <a:xfrm>
            <a:off x="4258703" y="5686620"/>
            <a:ext cx="2978671" cy="401520"/>
          </a:xfrm>
          <a:prstGeom prst="rect">
            <a:avLst/>
          </a:prstGeom>
        </p:spPr>
        <p:txBody>
          <a:bodyPr wrap="square">
            <a:spAutoFit/>
          </a:bodyPr>
          <a:lstStyle/>
          <a:p>
            <a:pPr>
              <a:lnSpc>
                <a:spcPct val="115000"/>
              </a:lnSpc>
              <a:spcAft>
                <a:spcPts val="1000"/>
              </a:spcAft>
            </a:pPr>
            <a:r>
              <a:rPr lang="en-US" sz="900" dirty="0">
                <a:solidFill>
                  <a:prstClr val="black"/>
                </a:solidFill>
              </a:rPr>
              <a:t>Used with permission of Mayo Foundation for Medical Education and Research, all rights reserved</a:t>
            </a:r>
            <a:endParaRPr lang="en-US" sz="900" dirty="0">
              <a:solidFill>
                <a:prstClr val="black"/>
              </a:solidFill>
              <a:ea typeface="Calibri" panose="020F0502020204030204" pitchFamily="34" charset="0"/>
              <a:cs typeface="Times New Roman" panose="02020603050405020304" pitchFamily="18" charset="0"/>
            </a:endParaRPr>
          </a:p>
        </p:txBody>
      </p:sp>
      <p:sp>
        <p:nvSpPr>
          <p:cNvPr id="15" name="Rectangle 14"/>
          <p:cNvSpPr/>
          <p:nvPr/>
        </p:nvSpPr>
        <p:spPr>
          <a:xfrm rot="16200000">
            <a:off x="6795850" y="4940077"/>
            <a:ext cx="1936749" cy="230832"/>
          </a:xfrm>
          <a:prstGeom prst="rect">
            <a:avLst/>
          </a:prstGeom>
        </p:spPr>
        <p:txBody>
          <a:bodyPr wrap="none">
            <a:spAutoFit/>
          </a:bodyPr>
          <a:lstStyle/>
          <a:p>
            <a:r>
              <a:rPr lang="en-US" sz="900" dirty="0">
                <a:solidFill>
                  <a:prstClr val="black"/>
                </a:solidFill>
              </a:rPr>
              <a:t>Photo courtesy of Dr. Ann Marie Dale</a:t>
            </a:r>
          </a:p>
        </p:txBody>
      </p:sp>
    </p:spTree>
    <p:extLst>
      <p:ext uri="{BB962C8B-B14F-4D97-AF65-F5344CB8AC3E}">
        <p14:creationId xmlns:p14="http://schemas.microsoft.com/office/powerpoint/2010/main" val="504854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80060" y="268982"/>
            <a:ext cx="11084560" cy="1077218"/>
          </a:xfrm>
        </p:spPr>
        <p:txBody>
          <a:bodyPr>
            <a:normAutofit fontScale="90000"/>
          </a:bodyPr>
          <a:lstStyle/>
          <a:p>
            <a:pPr eaLnBrk="1" hangingPunct="1"/>
            <a:r>
              <a:rPr lang="en-US" altLang="en-US" b="1" dirty="0">
                <a:latin typeface="Calibri (Headings)"/>
              </a:rPr>
              <a:t>Ergonomics reduces risk of soft tissue injuries</a:t>
            </a:r>
            <a:br>
              <a:rPr lang="en-US" altLang="en-US" sz="4000" dirty="0"/>
            </a:br>
            <a:endParaRPr lang="en-US" altLang="en-US" sz="4000" dirty="0"/>
          </a:p>
        </p:txBody>
      </p:sp>
      <p:sp>
        <p:nvSpPr>
          <p:cNvPr id="28675" name="Rectangle 3"/>
          <p:cNvSpPr>
            <a:spLocks noGrp="1" noChangeArrowheads="1"/>
          </p:cNvSpPr>
          <p:nvPr>
            <p:ph idx="1"/>
          </p:nvPr>
        </p:nvSpPr>
        <p:spPr>
          <a:xfrm>
            <a:off x="2943602" y="1919228"/>
            <a:ext cx="5840484" cy="4221163"/>
          </a:xfrm>
        </p:spPr>
        <p:txBody>
          <a:bodyPr>
            <a:normAutofit/>
          </a:bodyPr>
          <a:lstStyle/>
          <a:p>
            <a:pPr marL="0" indent="0">
              <a:buNone/>
            </a:pPr>
            <a:r>
              <a:rPr lang="en-US" altLang="en-US" sz="3200" dirty="0"/>
              <a:t>Identify Ergonomic Hazards</a:t>
            </a:r>
          </a:p>
          <a:p>
            <a:pPr marL="742950" indent="-742950">
              <a:buFont typeface="Calibri" panose="020F0502020204030204" pitchFamily="34" charset="0"/>
              <a:buAutoNum type="arabicPeriod"/>
            </a:pPr>
            <a:r>
              <a:rPr lang="en-US" altLang="en-US" sz="3200" dirty="0"/>
              <a:t>High </a:t>
            </a:r>
            <a:r>
              <a:rPr lang="en-US" altLang="en-US" sz="3200" dirty="0">
                <a:solidFill>
                  <a:srgbClr val="C00000"/>
                </a:solidFill>
              </a:rPr>
              <a:t>Force</a:t>
            </a:r>
          </a:p>
          <a:p>
            <a:pPr marL="742950" indent="-742950">
              <a:buFont typeface="Calibri" panose="020F0502020204030204" pitchFamily="34" charset="0"/>
              <a:buAutoNum type="arabicPeriod"/>
            </a:pPr>
            <a:r>
              <a:rPr lang="en-US" altLang="en-US" sz="3200" dirty="0"/>
              <a:t>Awkward </a:t>
            </a:r>
            <a:r>
              <a:rPr lang="en-US" altLang="en-US" sz="3200" dirty="0">
                <a:solidFill>
                  <a:srgbClr val="C00000"/>
                </a:solidFill>
              </a:rPr>
              <a:t>Postures</a:t>
            </a:r>
          </a:p>
          <a:p>
            <a:pPr marL="742950" indent="-742950">
              <a:buFont typeface="Calibri" panose="020F0502020204030204" pitchFamily="34" charset="0"/>
              <a:buAutoNum type="arabicPeriod"/>
            </a:pPr>
            <a:r>
              <a:rPr lang="en-US" altLang="en-US" sz="3200" dirty="0"/>
              <a:t>Fast/Prolonged </a:t>
            </a:r>
            <a:r>
              <a:rPr lang="en-US" altLang="en-US" sz="3200" dirty="0">
                <a:solidFill>
                  <a:srgbClr val="C00000"/>
                </a:solidFill>
              </a:rPr>
              <a:t>Repetition</a:t>
            </a:r>
          </a:p>
          <a:p>
            <a:pPr marL="742950" indent="-742950">
              <a:buFont typeface="Calibri" panose="020F0502020204030204" pitchFamily="34" charset="0"/>
              <a:buAutoNum type="arabicPeriod"/>
            </a:pPr>
            <a:r>
              <a:rPr lang="en-US" altLang="en-US" sz="3200" dirty="0"/>
              <a:t>Stress from </a:t>
            </a:r>
            <a:r>
              <a:rPr lang="en-US" altLang="en-US" sz="3200" dirty="0">
                <a:solidFill>
                  <a:srgbClr val="C00000"/>
                </a:solidFill>
              </a:rPr>
              <a:t>Contact</a:t>
            </a:r>
          </a:p>
          <a:p>
            <a:pPr marL="742950" indent="-742950">
              <a:buFont typeface="Calibri" panose="020F0502020204030204" pitchFamily="34" charset="0"/>
              <a:buAutoNum type="arabicPeriod"/>
            </a:pPr>
            <a:r>
              <a:rPr lang="en-US" altLang="en-US" sz="3200" dirty="0"/>
              <a:t>Hand/Body </a:t>
            </a:r>
            <a:r>
              <a:rPr lang="en-US" altLang="en-US" sz="3200" dirty="0">
                <a:solidFill>
                  <a:srgbClr val="C00000"/>
                </a:solidFill>
              </a:rPr>
              <a:t>Vibration</a:t>
            </a:r>
          </a:p>
          <a:p>
            <a:pPr marL="742950" indent="-742950">
              <a:buFont typeface="Calibri" panose="020F0502020204030204" pitchFamily="34" charset="0"/>
              <a:buAutoNum type="arabicPeriod"/>
            </a:pPr>
            <a:r>
              <a:rPr lang="en-US" altLang="en-US" sz="3200" dirty="0"/>
              <a:t>Environment </a:t>
            </a:r>
            <a:r>
              <a:rPr lang="en-US" altLang="en-US" sz="3200" dirty="0">
                <a:solidFill>
                  <a:srgbClr val="C00000"/>
                </a:solidFill>
              </a:rPr>
              <a:t>(cold)</a:t>
            </a:r>
          </a:p>
        </p:txBody>
      </p:sp>
      <p:sp>
        <p:nvSpPr>
          <p:cNvPr id="2" name="TextBox 1"/>
          <p:cNvSpPr txBox="1"/>
          <p:nvPr/>
        </p:nvSpPr>
        <p:spPr>
          <a:xfrm>
            <a:off x="480060" y="842010"/>
            <a:ext cx="11711940" cy="1077218"/>
          </a:xfrm>
          <a:prstGeom prst="rect">
            <a:avLst/>
          </a:prstGeom>
          <a:noFill/>
        </p:spPr>
        <p:txBody>
          <a:bodyPr wrap="square" rtlCol="0">
            <a:spAutoFit/>
          </a:bodyPr>
          <a:lstStyle/>
          <a:p>
            <a:r>
              <a:rPr lang="en-US" altLang="en-US" sz="3200" dirty="0"/>
              <a:t>Goal: fit the tasks, tools, and environment to the physical abilities of the worker</a:t>
            </a:r>
            <a:endParaRPr lang="en-US" sz="3200" dirty="0"/>
          </a:p>
        </p:txBody>
      </p:sp>
    </p:spTree>
    <p:extLst>
      <p:ext uri="{BB962C8B-B14F-4D97-AF65-F5344CB8AC3E}">
        <p14:creationId xmlns:p14="http://schemas.microsoft.com/office/powerpoint/2010/main" val="322530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287" y="311622"/>
            <a:ext cx="10515600" cy="815975"/>
          </a:xfrm>
        </p:spPr>
        <p:txBody>
          <a:bodyPr>
            <a:normAutofit/>
          </a:bodyPr>
          <a:lstStyle/>
          <a:p>
            <a:r>
              <a:rPr lang="en-US" sz="4000" b="1" dirty="0">
                <a:latin typeface="Calibri (Headings)"/>
              </a:rPr>
              <a:t>High Force: </a:t>
            </a:r>
            <a:r>
              <a:rPr lang="en-US" sz="4000" b="1" i="1" dirty="0">
                <a:latin typeface="Calibri (Headings)"/>
              </a:rPr>
              <a:t>how much is too much?</a:t>
            </a:r>
          </a:p>
        </p:txBody>
      </p:sp>
      <p:sp>
        <p:nvSpPr>
          <p:cNvPr id="3" name="TextBox 2"/>
          <p:cNvSpPr txBox="1"/>
          <p:nvPr/>
        </p:nvSpPr>
        <p:spPr>
          <a:xfrm>
            <a:off x="283287" y="1072374"/>
            <a:ext cx="9440003" cy="584775"/>
          </a:xfrm>
          <a:prstGeom prst="rect">
            <a:avLst/>
          </a:prstGeom>
          <a:noFill/>
        </p:spPr>
        <p:txBody>
          <a:bodyPr wrap="square" rtlCol="0">
            <a:spAutoFit/>
          </a:bodyPr>
          <a:lstStyle/>
          <a:p>
            <a:r>
              <a:rPr lang="en-US" sz="3200" dirty="0">
                <a:latin typeface="Calibri Light" panose="020F0302020204030204" pitchFamily="34" charset="0"/>
              </a:rPr>
              <a:t>Force is the physical power needed to move an object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2921" y="1835638"/>
            <a:ext cx="2441448" cy="3657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906" y="1835638"/>
            <a:ext cx="2441448" cy="3657600"/>
          </a:xfrm>
          <a:prstGeom prst="rect">
            <a:avLst/>
          </a:prstGeom>
        </p:spPr>
      </p:pic>
      <p:pic>
        <p:nvPicPr>
          <p:cNvPr id="9" name="Picture 8"/>
          <p:cNvPicPr>
            <a:picLocks noChangeAspect="1"/>
          </p:cNvPicPr>
          <p:nvPr/>
        </p:nvPicPr>
        <p:blipFill>
          <a:blip r:embed="rId5"/>
          <a:stretch>
            <a:fillRect/>
          </a:stretch>
        </p:blipFill>
        <p:spPr>
          <a:xfrm>
            <a:off x="9504421" y="308211"/>
            <a:ext cx="2301656" cy="255613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8357" y="3245223"/>
            <a:ext cx="4813051" cy="2707341"/>
          </a:xfrm>
          <a:prstGeom prst="rect">
            <a:avLst/>
          </a:prstGeom>
        </p:spPr>
      </p:pic>
      <p:sp>
        <p:nvSpPr>
          <p:cNvPr id="10" name="Rectangle 9"/>
          <p:cNvSpPr/>
          <p:nvPr/>
        </p:nvSpPr>
        <p:spPr>
          <a:xfrm>
            <a:off x="3785459" y="5455279"/>
            <a:ext cx="2365972" cy="230832"/>
          </a:xfrm>
          <a:prstGeom prst="rect">
            <a:avLst/>
          </a:prstGeom>
        </p:spPr>
        <p:txBody>
          <a:bodyPr wrap="square">
            <a:spAutoFit/>
          </a:bodyPr>
          <a:lstStyle/>
          <a:p>
            <a:r>
              <a:rPr lang="en-US" sz="900" dirty="0"/>
              <a:t>Photo courtesy of the UA</a:t>
            </a:r>
          </a:p>
        </p:txBody>
      </p:sp>
      <p:sp>
        <p:nvSpPr>
          <p:cNvPr id="11" name="Rectangle 10"/>
          <p:cNvSpPr/>
          <p:nvPr/>
        </p:nvSpPr>
        <p:spPr>
          <a:xfrm>
            <a:off x="946464" y="5455279"/>
            <a:ext cx="2365972" cy="230832"/>
          </a:xfrm>
          <a:prstGeom prst="rect">
            <a:avLst/>
          </a:prstGeom>
        </p:spPr>
        <p:txBody>
          <a:bodyPr wrap="square">
            <a:spAutoFit/>
          </a:bodyPr>
          <a:lstStyle/>
          <a:p>
            <a:r>
              <a:rPr lang="en-US" sz="900" dirty="0"/>
              <a:t>Photo courtesy of the UA</a:t>
            </a:r>
          </a:p>
        </p:txBody>
      </p:sp>
      <p:sp>
        <p:nvSpPr>
          <p:cNvPr id="12" name="Rectangle 11"/>
          <p:cNvSpPr/>
          <p:nvPr/>
        </p:nvSpPr>
        <p:spPr>
          <a:xfrm>
            <a:off x="9420447" y="2800871"/>
            <a:ext cx="2756881" cy="353943"/>
          </a:xfrm>
          <a:prstGeom prst="rect">
            <a:avLst/>
          </a:prstGeom>
        </p:spPr>
        <p:txBody>
          <a:bodyPr wrap="square">
            <a:spAutoFit/>
          </a:bodyPr>
          <a:lstStyle/>
          <a:p>
            <a:r>
              <a:rPr lang="en-US" sz="850" dirty="0"/>
              <a:t>Photo courtesy of the Healthy Work Center, </a:t>
            </a:r>
          </a:p>
          <a:p>
            <a:r>
              <a:rPr lang="en-US" sz="850" dirty="0"/>
              <a:t>Washington University School of Medicine in St. Louis</a:t>
            </a:r>
          </a:p>
        </p:txBody>
      </p:sp>
      <p:sp>
        <p:nvSpPr>
          <p:cNvPr id="13" name="Rectangle 12"/>
          <p:cNvSpPr/>
          <p:nvPr/>
        </p:nvSpPr>
        <p:spPr>
          <a:xfrm>
            <a:off x="6863734" y="5927557"/>
            <a:ext cx="2365972" cy="230832"/>
          </a:xfrm>
          <a:prstGeom prst="rect">
            <a:avLst/>
          </a:prstGeom>
        </p:spPr>
        <p:txBody>
          <a:bodyPr wrap="square">
            <a:spAutoFit/>
          </a:bodyPr>
          <a:lstStyle/>
          <a:p>
            <a:r>
              <a:rPr lang="en-US" sz="900" dirty="0"/>
              <a:t>Photo courtesy of the MCAA</a:t>
            </a:r>
          </a:p>
        </p:txBody>
      </p:sp>
    </p:spTree>
    <p:extLst>
      <p:ext uri="{BB962C8B-B14F-4D97-AF65-F5344CB8AC3E}">
        <p14:creationId xmlns:p14="http://schemas.microsoft.com/office/powerpoint/2010/main" val="4294750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44"/>
          <p:cNvSpPr>
            <a:spLocks noGrp="1" noChangeArrowheads="1"/>
          </p:cNvSpPr>
          <p:nvPr>
            <p:ph type="title"/>
          </p:nvPr>
        </p:nvSpPr>
        <p:spPr>
          <a:xfrm>
            <a:off x="182880" y="180524"/>
            <a:ext cx="11826241" cy="976543"/>
          </a:xfrm>
        </p:spPr>
        <p:txBody>
          <a:bodyPr>
            <a:normAutofit fontScale="90000"/>
          </a:bodyPr>
          <a:lstStyle/>
          <a:p>
            <a:pPr eaLnBrk="1" hangingPunct="1"/>
            <a:r>
              <a:rPr lang="en-US" altLang="en-US" b="1" dirty="0">
                <a:latin typeface="Calibri (Headings)"/>
              </a:rPr>
              <a:t>Risk of injury: Low back (spinal) forces and lifting</a:t>
            </a:r>
            <a:br>
              <a:rPr lang="en-US" altLang="en-US" dirty="0">
                <a:latin typeface="+mn-lt"/>
              </a:rPr>
            </a:br>
            <a:r>
              <a:rPr lang="en-US" altLang="en-US" sz="3600" dirty="0">
                <a:latin typeface="+mn-lt"/>
              </a:rPr>
              <a:t>Effect of load and positioning on spinal forces</a:t>
            </a:r>
          </a:p>
        </p:txBody>
      </p:sp>
      <p:sp>
        <p:nvSpPr>
          <p:cNvPr id="8" name="TextBox 7"/>
          <p:cNvSpPr txBox="1"/>
          <p:nvPr/>
        </p:nvSpPr>
        <p:spPr>
          <a:xfrm>
            <a:off x="2232068" y="5487168"/>
            <a:ext cx="2182277" cy="523220"/>
          </a:xfrm>
          <a:prstGeom prst="rect">
            <a:avLst/>
          </a:prstGeom>
          <a:noFill/>
        </p:spPr>
        <p:txBody>
          <a:bodyPr wrap="square" rtlCol="0">
            <a:spAutoFit/>
          </a:bodyPr>
          <a:lstStyle/>
          <a:p>
            <a:r>
              <a:rPr lang="en-US" sz="2800" dirty="0"/>
              <a:t>Spinal Forces</a:t>
            </a:r>
          </a:p>
        </p:txBody>
      </p:sp>
      <p:cxnSp>
        <p:nvCxnSpPr>
          <p:cNvPr id="10" name="Straight Arrow Connector 9"/>
          <p:cNvCxnSpPr>
            <a:stCxn id="8" idx="1"/>
          </p:cNvCxnSpPr>
          <p:nvPr/>
        </p:nvCxnSpPr>
        <p:spPr>
          <a:xfrm flipH="1" flipV="1">
            <a:off x="414313" y="5741038"/>
            <a:ext cx="1817755" cy="77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414345" y="5741038"/>
            <a:ext cx="1660635" cy="77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850674" y="4724954"/>
            <a:ext cx="1285266" cy="523220"/>
          </a:xfrm>
          <a:prstGeom prst="rect">
            <a:avLst/>
          </a:prstGeom>
          <a:noFill/>
        </p:spPr>
        <p:txBody>
          <a:bodyPr wrap="square" rtlCol="0">
            <a:spAutoFit/>
          </a:bodyPr>
          <a:lstStyle/>
          <a:p>
            <a:r>
              <a:rPr lang="en-US" sz="1400" dirty="0">
                <a:solidFill>
                  <a:schemeClr val="bg1"/>
                </a:solidFill>
              </a:rPr>
              <a:t>* Spinal forces in inch-pounds</a:t>
            </a:r>
          </a:p>
        </p:txBody>
      </p:sp>
      <p:sp>
        <p:nvSpPr>
          <p:cNvPr id="20" name="TextBox 19"/>
          <p:cNvSpPr txBox="1"/>
          <p:nvPr/>
        </p:nvSpPr>
        <p:spPr>
          <a:xfrm>
            <a:off x="5660571" y="2385963"/>
            <a:ext cx="235132" cy="307777"/>
          </a:xfrm>
          <a:prstGeom prst="rect">
            <a:avLst/>
          </a:prstGeom>
          <a:noFill/>
        </p:spPr>
        <p:txBody>
          <a:bodyPr wrap="square" rtlCol="0">
            <a:spAutoFit/>
          </a:bodyPr>
          <a:lstStyle/>
          <a:p>
            <a:r>
              <a:rPr lang="en-US" sz="1400" dirty="0">
                <a:solidFill>
                  <a:schemeClr val="bg1"/>
                </a:solidFill>
              </a:rPr>
              <a:t>*</a:t>
            </a:r>
          </a:p>
        </p:txBody>
      </p:sp>
      <p:sp>
        <p:nvSpPr>
          <p:cNvPr id="21" name="TextBox 20"/>
          <p:cNvSpPr txBox="1"/>
          <p:nvPr/>
        </p:nvSpPr>
        <p:spPr>
          <a:xfrm>
            <a:off x="4110446" y="4242744"/>
            <a:ext cx="303899" cy="307777"/>
          </a:xfrm>
          <a:prstGeom prst="rect">
            <a:avLst/>
          </a:prstGeom>
          <a:noFill/>
        </p:spPr>
        <p:txBody>
          <a:bodyPr wrap="square" rtlCol="0">
            <a:spAutoFit/>
          </a:bodyPr>
          <a:lstStyle/>
          <a:p>
            <a:r>
              <a:rPr lang="en-US" sz="1400" dirty="0">
                <a:solidFill>
                  <a:schemeClr val="bg1"/>
                </a:solidFill>
              </a:rPr>
              <a:t>*</a:t>
            </a:r>
          </a:p>
        </p:txBody>
      </p:sp>
      <p:sp>
        <p:nvSpPr>
          <p:cNvPr id="24" name="TextBox 23"/>
          <p:cNvSpPr txBox="1"/>
          <p:nvPr/>
        </p:nvSpPr>
        <p:spPr>
          <a:xfrm>
            <a:off x="2612571" y="4574958"/>
            <a:ext cx="291737" cy="307777"/>
          </a:xfrm>
          <a:prstGeom prst="rect">
            <a:avLst/>
          </a:prstGeom>
          <a:noFill/>
        </p:spPr>
        <p:txBody>
          <a:bodyPr wrap="square" rtlCol="0">
            <a:spAutoFit/>
          </a:bodyPr>
          <a:lstStyle/>
          <a:p>
            <a:r>
              <a:rPr lang="en-US" sz="1400" dirty="0">
                <a:solidFill>
                  <a:schemeClr val="bg1"/>
                </a:solidFill>
              </a:rPr>
              <a:t>*</a:t>
            </a:r>
          </a:p>
        </p:txBody>
      </p:sp>
      <p:sp>
        <p:nvSpPr>
          <p:cNvPr id="25" name="TextBox 24"/>
          <p:cNvSpPr txBox="1"/>
          <p:nvPr/>
        </p:nvSpPr>
        <p:spPr>
          <a:xfrm>
            <a:off x="1193074" y="4888392"/>
            <a:ext cx="130116" cy="307777"/>
          </a:xfrm>
          <a:prstGeom prst="rect">
            <a:avLst/>
          </a:prstGeom>
          <a:noFill/>
        </p:spPr>
        <p:txBody>
          <a:bodyPr wrap="square" rtlCol="0">
            <a:spAutoFit/>
          </a:bodyPr>
          <a:lstStyle/>
          <a:p>
            <a:r>
              <a:rPr lang="en-US" sz="1400" dirty="0">
                <a:solidFill>
                  <a:schemeClr val="bg1"/>
                </a:solidFill>
              </a:rPr>
              <a:t>*</a:t>
            </a:r>
          </a:p>
        </p:txBody>
      </p:sp>
      <p:pic>
        <p:nvPicPr>
          <p:cNvPr id="3" name="Picture 2"/>
          <p:cNvPicPr>
            <a:picLocks noChangeAspect="1"/>
          </p:cNvPicPr>
          <p:nvPr/>
        </p:nvPicPr>
        <p:blipFill>
          <a:blip r:embed="rId3"/>
          <a:stretch>
            <a:fillRect/>
          </a:stretch>
        </p:blipFill>
        <p:spPr>
          <a:xfrm>
            <a:off x="541926" y="1456271"/>
            <a:ext cx="5401524" cy="4157832"/>
          </a:xfrm>
          <a:prstGeom prst="rect">
            <a:avLst/>
          </a:prstGeom>
        </p:spPr>
      </p:pic>
      <p:sp>
        <p:nvSpPr>
          <p:cNvPr id="31" name="Rectangle 30"/>
          <p:cNvSpPr/>
          <p:nvPr/>
        </p:nvSpPr>
        <p:spPr>
          <a:xfrm rot="16200000">
            <a:off x="-1066593" y="3925721"/>
            <a:ext cx="3026980" cy="230832"/>
          </a:xfrm>
          <a:prstGeom prst="rect">
            <a:avLst/>
          </a:prstGeom>
        </p:spPr>
        <p:txBody>
          <a:bodyPr wrap="square">
            <a:spAutoFit/>
          </a:bodyPr>
          <a:lstStyle/>
          <a:p>
            <a:r>
              <a:rPr lang="en-US" sz="900" dirty="0"/>
              <a:t>Image courtesy of Washington University in St. Louis</a:t>
            </a:r>
          </a:p>
        </p:txBody>
      </p:sp>
      <p:sp>
        <p:nvSpPr>
          <p:cNvPr id="4" name="TextBox 3">
            <a:extLst>
              <a:ext uri="{FF2B5EF4-FFF2-40B4-BE49-F238E27FC236}">
                <a16:creationId xmlns:a16="http://schemas.microsoft.com/office/drawing/2014/main" id="{584D628F-76F5-920C-4A8B-69C528FA5AD4}"/>
              </a:ext>
            </a:extLst>
          </p:cNvPr>
          <p:cNvSpPr txBox="1"/>
          <p:nvPr/>
        </p:nvSpPr>
        <p:spPr>
          <a:xfrm>
            <a:off x="6135940" y="1620303"/>
            <a:ext cx="5808591" cy="3339376"/>
          </a:xfrm>
          <a:prstGeom prst="rect">
            <a:avLst/>
          </a:prstGeom>
          <a:solidFill>
            <a:schemeClr val="bg1"/>
          </a:solidFill>
        </p:spPr>
        <p:txBody>
          <a:bodyPr wrap="square" rtlCol="0">
            <a:spAutoFit/>
          </a:bodyPr>
          <a:lstStyle/>
          <a:p>
            <a:pPr algn="ctr">
              <a:spcAft>
                <a:spcPts val="600"/>
              </a:spcAft>
            </a:pPr>
            <a:r>
              <a:rPr lang="en-US" sz="2800" b="1" dirty="0">
                <a:solidFill>
                  <a:srgbClr val="A51417"/>
                </a:solidFill>
              </a:rPr>
              <a:t>Reduce the physical stress</a:t>
            </a:r>
          </a:p>
          <a:p>
            <a:r>
              <a:rPr lang="en-US" sz="2800" b="1" dirty="0"/>
              <a:t>Horizontal distance </a:t>
            </a:r>
            <a:r>
              <a:rPr lang="en-US" sz="2800" dirty="0"/>
              <a:t>-- Keep the load as close to the body as possible</a:t>
            </a:r>
          </a:p>
          <a:p>
            <a:pPr algn="l">
              <a:spcBef>
                <a:spcPts val="600"/>
              </a:spcBef>
            </a:pPr>
            <a:r>
              <a:rPr lang="en-US" sz="2800" b="1" dirty="0"/>
              <a:t>Vertical location </a:t>
            </a:r>
            <a:r>
              <a:rPr lang="en-US" sz="2800" dirty="0"/>
              <a:t>– Position materials at waist height</a:t>
            </a:r>
          </a:p>
          <a:p>
            <a:pPr algn="l">
              <a:spcBef>
                <a:spcPts val="600"/>
              </a:spcBef>
            </a:pPr>
            <a:r>
              <a:rPr lang="en-US" sz="2800" b="1" dirty="0"/>
              <a:t>Weight –</a:t>
            </a:r>
            <a:r>
              <a:rPr lang="en-US" sz="2800" dirty="0"/>
              <a:t> Get help lifting and carrying materials weighing 50 lbs. or more</a:t>
            </a:r>
          </a:p>
        </p:txBody>
      </p:sp>
    </p:spTree>
    <p:extLst>
      <p:ext uri="{BB962C8B-B14F-4D97-AF65-F5344CB8AC3E}">
        <p14:creationId xmlns:p14="http://schemas.microsoft.com/office/powerpoint/2010/main" val="399400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89" y="183007"/>
            <a:ext cx="11401806" cy="815975"/>
          </a:xfrm>
        </p:spPr>
        <p:txBody>
          <a:bodyPr>
            <a:normAutofit/>
          </a:bodyPr>
          <a:lstStyle/>
          <a:p>
            <a:r>
              <a:rPr lang="en-US" sz="4000" b="1" dirty="0">
                <a:latin typeface="Calibri (Headings)"/>
              </a:rPr>
              <a:t>Awkward Postures: </a:t>
            </a:r>
            <a:r>
              <a:rPr lang="en-US" sz="4000" b="1" i="1" dirty="0">
                <a:latin typeface="Calibri (Headings)"/>
              </a:rPr>
              <a:t>near floor or overhead</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020" y="3927370"/>
            <a:ext cx="3244004" cy="216266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741" r="8632"/>
          <a:stretch/>
        </p:blipFill>
        <p:spPr>
          <a:xfrm>
            <a:off x="3149294" y="1144524"/>
            <a:ext cx="3686397" cy="263730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0294" t="14902" r="32795" b="26013"/>
          <a:stretch/>
        </p:blipFill>
        <p:spPr>
          <a:xfrm>
            <a:off x="514511" y="2923876"/>
            <a:ext cx="2521128" cy="311352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3074" r="44918" b="45136"/>
          <a:stretch/>
        </p:blipFill>
        <p:spPr>
          <a:xfrm>
            <a:off x="9141114" y="1144524"/>
            <a:ext cx="2683239" cy="3762531"/>
          </a:xfrm>
          <a:prstGeom prst="rect">
            <a:avLst/>
          </a:prstGeom>
        </p:spPr>
      </p:pic>
      <p:sp>
        <p:nvSpPr>
          <p:cNvPr id="9" name="Rectangle 8"/>
          <p:cNvSpPr/>
          <p:nvPr/>
        </p:nvSpPr>
        <p:spPr>
          <a:xfrm rot="16200000">
            <a:off x="-743913" y="4791637"/>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MCAA</a:t>
            </a:r>
          </a:p>
        </p:txBody>
      </p:sp>
      <p:sp>
        <p:nvSpPr>
          <p:cNvPr id="11" name="Rectangle 10"/>
          <p:cNvSpPr/>
          <p:nvPr/>
        </p:nvSpPr>
        <p:spPr>
          <a:xfrm>
            <a:off x="3145237" y="3724067"/>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MCAA</a:t>
            </a:r>
          </a:p>
        </p:txBody>
      </p:sp>
      <p:sp>
        <p:nvSpPr>
          <p:cNvPr id="12" name="Rectangle 11"/>
          <p:cNvSpPr/>
          <p:nvPr/>
        </p:nvSpPr>
        <p:spPr>
          <a:xfrm rot="16200000">
            <a:off x="4048478" y="4849398"/>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UA</a:t>
            </a:r>
          </a:p>
        </p:txBody>
      </p:sp>
      <p:sp>
        <p:nvSpPr>
          <p:cNvPr id="13" name="Rectangle 12"/>
          <p:cNvSpPr/>
          <p:nvPr/>
        </p:nvSpPr>
        <p:spPr>
          <a:xfrm>
            <a:off x="9065380" y="4849397"/>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MCAA</a:t>
            </a:r>
          </a:p>
        </p:txBody>
      </p:sp>
    </p:spTree>
    <p:extLst>
      <p:ext uri="{BB962C8B-B14F-4D97-AF65-F5344CB8AC3E}">
        <p14:creationId xmlns:p14="http://schemas.microsoft.com/office/powerpoint/2010/main" val="2219034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3" y="475520"/>
            <a:ext cx="3987666" cy="743042"/>
          </a:xfrm>
        </p:spPr>
        <p:txBody>
          <a:bodyPr>
            <a:normAutofit/>
          </a:bodyPr>
          <a:lstStyle/>
          <a:p>
            <a:r>
              <a:rPr lang="en-US" sz="4000" b="1" dirty="0">
                <a:latin typeface="Calibri (Headings)"/>
              </a:rPr>
              <a:t>Other Hazards</a:t>
            </a:r>
          </a:p>
        </p:txBody>
      </p:sp>
      <p:sp>
        <p:nvSpPr>
          <p:cNvPr id="3" name="Content Placeholder 2"/>
          <p:cNvSpPr>
            <a:spLocks noGrp="1"/>
          </p:cNvSpPr>
          <p:nvPr>
            <p:ph idx="1"/>
          </p:nvPr>
        </p:nvSpPr>
        <p:spPr>
          <a:xfrm>
            <a:off x="742624" y="1943488"/>
            <a:ext cx="3716181" cy="2461127"/>
          </a:xfrm>
        </p:spPr>
        <p:txBody>
          <a:bodyPr>
            <a:normAutofit/>
          </a:bodyPr>
          <a:lstStyle/>
          <a:p>
            <a:r>
              <a:rPr lang="en-US" sz="3200" dirty="0">
                <a:latin typeface="Calibri Light" panose="020F0302020204030204" pitchFamily="34" charset="0"/>
              </a:rPr>
              <a:t>Repetition</a:t>
            </a:r>
          </a:p>
          <a:p>
            <a:r>
              <a:rPr lang="en-US" sz="3200" dirty="0">
                <a:latin typeface="Calibri Light" panose="020F0302020204030204" pitchFamily="34" charset="0"/>
              </a:rPr>
              <a:t>Contact stress</a:t>
            </a:r>
          </a:p>
          <a:p>
            <a:r>
              <a:rPr lang="en-US" sz="3200" dirty="0">
                <a:latin typeface="Calibri Light" panose="020F0302020204030204" pitchFamily="34" charset="0"/>
              </a:rPr>
              <a:t>Vibration</a:t>
            </a:r>
          </a:p>
          <a:p>
            <a:r>
              <a:rPr lang="en-US" sz="3200" dirty="0">
                <a:latin typeface="Calibri Light" panose="020F0302020204030204" pitchFamily="34" charset="0"/>
              </a:rPr>
              <a:t>Environment (cold)</a:t>
            </a:r>
          </a:p>
        </p:txBody>
      </p:sp>
      <p:pic>
        <p:nvPicPr>
          <p:cNvPr id="7" name="Picture 6"/>
          <p:cNvPicPr>
            <a:picLocks noChangeAspect="1"/>
          </p:cNvPicPr>
          <p:nvPr/>
        </p:nvPicPr>
        <p:blipFill rotWithShape="1">
          <a:blip r:embed="rId3"/>
          <a:srcRect l="44235" t="17752" r="23066" b="18112"/>
          <a:stretch/>
        </p:blipFill>
        <p:spPr>
          <a:xfrm>
            <a:off x="8601492" y="456243"/>
            <a:ext cx="3384392" cy="4978692"/>
          </a:xfrm>
          <a:prstGeom prst="rect">
            <a:avLst/>
          </a:prstGeom>
        </p:spPr>
      </p:pic>
      <p:sp>
        <p:nvSpPr>
          <p:cNvPr id="10" name="TextBox 9"/>
          <p:cNvSpPr txBox="1"/>
          <p:nvPr/>
        </p:nvSpPr>
        <p:spPr>
          <a:xfrm>
            <a:off x="8601492" y="5434935"/>
            <a:ext cx="24204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International Masonry Institute &amp; OSHA</a:t>
            </a:r>
          </a:p>
        </p:txBody>
      </p:sp>
      <p:pic>
        <p:nvPicPr>
          <p:cNvPr id="175" name="Picture 174"/>
          <p:cNvPicPr>
            <a:picLocks noChangeAspect="1"/>
          </p:cNvPicPr>
          <p:nvPr/>
        </p:nvPicPr>
        <p:blipFill rotWithShape="1">
          <a:blip r:embed="rId4" cstate="print">
            <a:extLst>
              <a:ext uri="{28A0092B-C50C-407E-A947-70E740481C1C}">
                <a14:useLocalDpi xmlns:a14="http://schemas.microsoft.com/office/drawing/2010/main" val="0"/>
              </a:ext>
            </a:extLst>
          </a:blip>
          <a:srcRect t="20185" r="34583"/>
          <a:stretch/>
        </p:blipFill>
        <p:spPr>
          <a:xfrm rot="5400000">
            <a:off x="4145273" y="1287801"/>
            <a:ext cx="4357750" cy="3987665"/>
          </a:xfrm>
          <a:prstGeom prst="rect">
            <a:avLst/>
          </a:prstGeom>
        </p:spPr>
      </p:pic>
      <p:sp>
        <p:nvSpPr>
          <p:cNvPr id="8" name="Rectangle 7">
            <a:extLst>
              <a:ext uri="{FF2B5EF4-FFF2-40B4-BE49-F238E27FC236}">
                <a16:creationId xmlns:a16="http://schemas.microsoft.com/office/drawing/2014/main" id="{A75B0C2B-42C9-4355-97AF-0A29812877DD}"/>
              </a:ext>
            </a:extLst>
          </p:cNvPr>
          <p:cNvSpPr/>
          <p:nvPr/>
        </p:nvSpPr>
        <p:spPr>
          <a:xfrm>
            <a:off x="121818" y="6220042"/>
            <a:ext cx="4309899"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Disclaimer: CPWR does not endorse any specific equipment or product. </a:t>
            </a:r>
          </a:p>
        </p:txBody>
      </p:sp>
      <p:sp>
        <p:nvSpPr>
          <p:cNvPr id="11" name="Rectangle 10"/>
          <p:cNvSpPr/>
          <p:nvPr/>
        </p:nvSpPr>
        <p:spPr>
          <a:xfrm>
            <a:off x="4458805" y="5434935"/>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UA</a:t>
            </a:r>
          </a:p>
        </p:txBody>
      </p:sp>
    </p:spTree>
    <p:extLst>
      <p:ext uri="{BB962C8B-B14F-4D97-AF65-F5344CB8AC3E}">
        <p14:creationId xmlns:p14="http://schemas.microsoft.com/office/powerpoint/2010/main" val="2972172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14" y="173739"/>
            <a:ext cx="11688142" cy="1325563"/>
          </a:xfrm>
        </p:spPr>
        <p:txBody>
          <a:bodyPr>
            <a:normAutofit/>
          </a:bodyPr>
          <a:lstStyle/>
          <a:p>
            <a:r>
              <a:rPr lang="en-US" sz="4000" b="1" dirty="0">
                <a:latin typeface="Calibri (Headings)"/>
              </a:rPr>
              <a:t>Build an </a:t>
            </a:r>
            <a:r>
              <a:rPr lang="en-US" sz="4000" b="1" dirty="0">
                <a:solidFill>
                  <a:srgbClr val="C00000"/>
                </a:solidFill>
                <a:latin typeface="Calibri (Headings)"/>
              </a:rPr>
              <a:t>ergonomics program </a:t>
            </a:r>
            <a:r>
              <a:rPr lang="en-US" sz="4000" b="1" dirty="0">
                <a:latin typeface="Calibri (Headings)"/>
              </a:rPr>
              <a:t>to </a:t>
            </a:r>
            <a:br>
              <a:rPr lang="en-US" sz="4000" b="1" dirty="0">
                <a:latin typeface="Calibri (Headings)"/>
              </a:rPr>
            </a:br>
            <a:r>
              <a:rPr lang="en-US" sz="4000" b="1" dirty="0">
                <a:latin typeface="Calibri (Headings)"/>
              </a:rPr>
              <a:t>create an </a:t>
            </a:r>
            <a:r>
              <a:rPr lang="en-US" sz="4000" b="1" dirty="0">
                <a:solidFill>
                  <a:srgbClr val="C00000"/>
                </a:solidFill>
                <a:latin typeface="Calibri (Headings)"/>
              </a:rPr>
              <a:t>ergonomics culture</a:t>
            </a:r>
          </a:p>
        </p:txBody>
      </p:sp>
      <p:sp>
        <p:nvSpPr>
          <p:cNvPr id="3" name="Content Placeholder 2"/>
          <p:cNvSpPr>
            <a:spLocks noGrp="1"/>
          </p:cNvSpPr>
          <p:nvPr>
            <p:ph idx="1"/>
          </p:nvPr>
        </p:nvSpPr>
        <p:spPr>
          <a:xfrm>
            <a:off x="418514" y="1400975"/>
            <a:ext cx="11489366" cy="4681501"/>
          </a:xfrm>
        </p:spPr>
        <p:txBody>
          <a:bodyPr>
            <a:noAutofit/>
          </a:bodyPr>
          <a:lstStyle/>
          <a:p>
            <a:pPr marL="0" indent="0">
              <a:buNone/>
            </a:pPr>
            <a:r>
              <a:rPr lang="en-US" dirty="0"/>
              <a:t>Must include:</a:t>
            </a:r>
          </a:p>
          <a:p>
            <a:pPr marL="914400" lvl="1" indent="-457200">
              <a:buAutoNum type="arabicPeriod"/>
            </a:pPr>
            <a:r>
              <a:rPr lang="en-US" sz="2800" b="1" dirty="0"/>
              <a:t>Management Commitment </a:t>
            </a:r>
            <a:r>
              <a:rPr lang="en-US" sz="2800" dirty="0"/>
              <a:t>to address ergonomic risks and willingness to participate in developing the program.</a:t>
            </a:r>
          </a:p>
          <a:p>
            <a:pPr marL="914400" lvl="1" indent="-457200">
              <a:buAutoNum type="arabicPeriod"/>
            </a:pPr>
            <a:r>
              <a:rPr lang="en-US" sz="2800" b="1" dirty="0"/>
              <a:t>Worker Involvement </a:t>
            </a:r>
            <a:r>
              <a:rPr lang="en-US" sz="2800" dirty="0"/>
              <a:t>to create the program and to attend ongoing meetings to support the program over time.</a:t>
            </a:r>
          </a:p>
          <a:p>
            <a:pPr marL="914400" lvl="1" indent="-457200">
              <a:buAutoNum type="arabicPeriod"/>
            </a:pPr>
            <a:r>
              <a:rPr lang="en-US" sz="2800" b="1" dirty="0"/>
              <a:t>A Plan </a:t>
            </a:r>
            <a:r>
              <a:rPr lang="en-US" sz="2800" dirty="0"/>
              <a:t>to decide on the company goal for ergonomics and define the steps for achieving the goal.</a:t>
            </a:r>
          </a:p>
          <a:p>
            <a:pPr marL="914400" lvl="1" indent="-457200">
              <a:buAutoNum type="arabicPeriod"/>
            </a:pPr>
            <a:r>
              <a:rPr lang="en-US" sz="2800" b="1" dirty="0"/>
              <a:t>Communication</a:t>
            </a:r>
            <a:r>
              <a:rPr lang="en-US" sz="2800" dirty="0"/>
              <a:t> and ongoing activities to work on to develop and implement the ergonomics program.</a:t>
            </a:r>
          </a:p>
          <a:p>
            <a:pPr marL="0" indent="0" algn="ctr">
              <a:spcBef>
                <a:spcPts val="1200"/>
              </a:spcBef>
              <a:buNone/>
            </a:pPr>
            <a:r>
              <a:rPr lang="en-US" i="1" dirty="0">
                <a:solidFill>
                  <a:srgbClr val="C00000"/>
                </a:solidFill>
              </a:rPr>
              <a:t>Building an ergonomics program and creating the culture will take time. </a:t>
            </a:r>
          </a:p>
        </p:txBody>
      </p:sp>
    </p:spTree>
    <p:extLst>
      <p:ext uri="{BB962C8B-B14F-4D97-AF65-F5344CB8AC3E}">
        <p14:creationId xmlns:p14="http://schemas.microsoft.com/office/powerpoint/2010/main" val="696856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94" y="365125"/>
            <a:ext cx="11707550" cy="1049147"/>
          </a:xfrm>
        </p:spPr>
        <p:txBody>
          <a:bodyPr>
            <a:normAutofit/>
          </a:bodyPr>
          <a:lstStyle/>
          <a:p>
            <a:r>
              <a:rPr lang="en-US" sz="4000" b="1" dirty="0">
                <a:latin typeface="Calibri (Headings)"/>
              </a:rPr>
              <a:t>What should an ergonomics program include?</a:t>
            </a:r>
          </a:p>
        </p:txBody>
      </p:sp>
      <p:sp>
        <p:nvSpPr>
          <p:cNvPr id="3" name="Content Placeholder 2"/>
          <p:cNvSpPr>
            <a:spLocks noGrp="1"/>
          </p:cNvSpPr>
          <p:nvPr>
            <p:ph idx="1"/>
          </p:nvPr>
        </p:nvSpPr>
        <p:spPr>
          <a:xfrm>
            <a:off x="419100" y="1414272"/>
            <a:ext cx="11353800" cy="4567429"/>
          </a:xfrm>
        </p:spPr>
        <p:txBody>
          <a:bodyPr>
            <a:normAutofit/>
          </a:bodyPr>
          <a:lstStyle/>
          <a:p>
            <a:pPr marL="514350" indent="-514350">
              <a:buFont typeface="Arial" panose="020B0604020202020204" pitchFamily="34" charset="0"/>
              <a:buAutoNum type="alphaUcPeriod"/>
            </a:pPr>
            <a:r>
              <a:rPr lang="en-US" dirty="0"/>
              <a:t>Ergonomic goals: Common ergonomic hazards in </a:t>
            </a:r>
            <a:r>
              <a:rPr lang="en-US" u="sng" dirty="0"/>
              <a:t>your</a:t>
            </a:r>
            <a:r>
              <a:rPr lang="en-US" dirty="0"/>
              <a:t> company.</a:t>
            </a:r>
          </a:p>
          <a:p>
            <a:pPr marL="514350" indent="-514350">
              <a:buAutoNum type="alphaUcPeriod"/>
            </a:pPr>
            <a:r>
              <a:rPr lang="en-US" dirty="0"/>
              <a:t>Five key elements: </a:t>
            </a:r>
          </a:p>
          <a:p>
            <a:pPr marL="971550" lvl="1" indent="-514350">
              <a:buFont typeface="+mj-lt"/>
              <a:buAutoNum type="arabicPeriod"/>
            </a:pPr>
            <a:r>
              <a:rPr lang="en-US" sz="2800" dirty="0"/>
              <a:t>A </a:t>
            </a:r>
            <a:r>
              <a:rPr lang="en-US" sz="2800" b="1" dirty="0"/>
              <a:t>plan</a:t>
            </a:r>
            <a:r>
              <a:rPr lang="en-US" sz="2800" dirty="0"/>
              <a:t> to</a:t>
            </a:r>
            <a:r>
              <a:rPr lang="en-US" sz="2800" dirty="0">
                <a:solidFill>
                  <a:srgbClr val="FF0000"/>
                </a:solidFill>
              </a:rPr>
              <a:t> </a:t>
            </a:r>
            <a:r>
              <a:rPr lang="en-US" sz="2800" dirty="0"/>
              <a:t>mitigate hazards</a:t>
            </a:r>
          </a:p>
          <a:p>
            <a:pPr marL="971550" lvl="1" indent="-514350">
              <a:buFont typeface="+mj-lt"/>
              <a:buAutoNum type="arabicPeriod"/>
            </a:pPr>
            <a:r>
              <a:rPr lang="en-US" sz="2800" dirty="0"/>
              <a:t>Defined </a:t>
            </a:r>
            <a:r>
              <a:rPr lang="en-US" sz="2800" b="1" dirty="0"/>
              <a:t>work processes </a:t>
            </a:r>
            <a:r>
              <a:rPr lang="en-US" sz="2800" dirty="0"/>
              <a:t>to reduce ergonomic hazards</a:t>
            </a:r>
          </a:p>
          <a:p>
            <a:pPr marL="971550" lvl="1" indent="-514350">
              <a:buFont typeface="+mj-lt"/>
              <a:buAutoNum type="arabicPeriod"/>
            </a:pPr>
            <a:r>
              <a:rPr lang="en-US" sz="2800" dirty="0"/>
              <a:t>Steps to obtain proper </a:t>
            </a:r>
            <a:r>
              <a:rPr lang="en-US" sz="2800" b="1" dirty="0"/>
              <a:t>equipment </a:t>
            </a:r>
            <a:r>
              <a:rPr lang="en-US" sz="2800" dirty="0"/>
              <a:t>and make it available</a:t>
            </a:r>
          </a:p>
          <a:p>
            <a:pPr marL="971550" lvl="1" indent="-514350">
              <a:buFont typeface="+mj-lt"/>
              <a:buAutoNum type="arabicPeriod"/>
            </a:pPr>
            <a:r>
              <a:rPr lang="en-US" sz="2800" dirty="0"/>
              <a:t>Employee training for ergonomic </a:t>
            </a:r>
            <a:r>
              <a:rPr lang="en-US" sz="2800" b="1" dirty="0"/>
              <a:t>knowledge and awareness</a:t>
            </a:r>
            <a:endParaRPr lang="en-US" sz="2800" dirty="0"/>
          </a:p>
          <a:p>
            <a:pPr marL="971550" lvl="1" indent="-514350">
              <a:buFont typeface="+mj-lt"/>
              <a:buAutoNum type="arabicPeriod"/>
            </a:pPr>
            <a:r>
              <a:rPr lang="en-US" sz="2800" dirty="0"/>
              <a:t>Ongoing </a:t>
            </a:r>
            <a:r>
              <a:rPr lang="en-US" sz="2800" b="1" dirty="0"/>
              <a:t>review </a:t>
            </a:r>
            <a:r>
              <a:rPr lang="en-US" sz="2800" dirty="0"/>
              <a:t>of ergonomic hazards and injuries</a:t>
            </a:r>
          </a:p>
          <a:p>
            <a:pPr marL="457200" lvl="1" indent="0">
              <a:buNone/>
            </a:pPr>
            <a:endParaRPr lang="en-US" sz="2800" dirty="0"/>
          </a:p>
          <a:p>
            <a:pPr marL="0" indent="0">
              <a:buNone/>
            </a:pPr>
            <a:r>
              <a:rPr lang="en-US" dirty="0">
                <a:solidFill>
                  <a:srgbClr val="C00000"/>
                </a:solidFill>
              </a:rPr>
              <a:t>Every company should create an ergonomics program that </a:t>
            </a:r>
            <a:r>
              <a:rPr lang="en-US" u="sng" dirty="0">
                <a:solidFill>
                  <a:srgbClr val="C00000"/>
                </a:solidFill>
              </a:rPr>
              <a:t>systematically</a:t>
            </a:r>
            <a:r>
              <a:rPr lang="en-US" dirty="0">
                <a:solidFill>
                  <a:srgbClr val="C00000"/>
                </a:solidFill>
              </a:rPr>
              <a:t> addresses ergonomic hazards on </a:t>
            </a:r>
            <a:r>
              <a:rPr lang="en-US" u="sng" dirty="0">
                <a:solidFill>
                  <a:srgbClr val="C00000"/>
                </a:solidFill>
              </a:rPr>
              <a:t>all projects</a:t>
            </a:r>
            <a:r>
              <a:rPr lang="en-US" dirty="0">
                <a:solidFill>
                  <a:srgbClr val="C00000"/>
                </a:solidFill>
              </a:rPr>
              <a:t>. </a:t>
            </a:r>
            <a:endParaRPr lang="en-US" sz="2800" b="1" dirty="0">
              <a:solidFill>
                <a:srgbClr val="C00000"/>
              </a:solidFill>
            </a:endParaRPr>
          </a:p>
          <a:p>
            <a:pPr lvl="1"/>
            <a:endParaRPr lang="en-US" sz="2800" b="1" dirty="0"/>
          </a:p>
        </p:txBody>
      </p:sp>
    </p:spTree>
    <p:extLst>
      <p:ext uri="{BB962C8B-B14F-4D97-AF65-F5344CB8AC3E}">
        <p14:creationId xmlns:p14="http://schemas.microsoft.com/office/powerpoint/2010/main" val="2915066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316357"/>
            <a:ext cx="11765280" cy="669761"/>
          </a:xfrm>
        </p:spPr>
        <p:txBody>
          <a:bodyPr>
            <a:normAutofit fontScale="90000"/>
          </a:bodyPr>
          <a:lstStyle/>
          <a:p>
            <a:r>
              <a:rPr lang="en-US" b="1" dirty="0">
                <a:latin typeface="Calibri (Headings)"/>
              </a:rPr>
              <a:t>A. Ergonomic goals:</a:t>
            </a:r>
            <a:br>
              <a:rPr lang="en-US" b="1" dirty="0">
                <a:latin typeface="Calibri (Headings)"/>
              </a:rPr>
            </a:br>
            <a:r>
              <a:rPr lang="en-US" b="1" dirty="0">
                <a:latin typeface="Calibri (Headings)"/>
              </a:rPr>
              <a:t>     hazard identification processes</a:t>
            </a:r>
          </a:p>
        </p:txBody>
      </p:sp>
      <p:sp>
        <p:nvSpPr>
          <p:cNvPr id="3" name="Content Placeholder 2"/>
          <p:cNvSpPr>
            <a:spLocks noGrp="1"/>
          </p:cNvSpPr>
          <p:nvPr>
            <p:ph idx="1"/>
          </p:nvPr>
        </p:nvSpPr>
        <p:spPr>
          <a:xfrm>
            <a:off x="439892" y="1243627"/>
            <a:ext cx="7823173" cy="4351338"/>
          </a:xfrm>
        </p:spPr>
        <p:txBody>
          <a:bodyPr>
            <a:noAutofit/>
          </a:bodyPr>
          <a:lstStyle/>
          <a:p>
            <a:pPr marL="514350" indent="-514350">
              <a:buFont typeface="+mj-lt"/>
              <a:buAutoNum type="arabicParenR"/>
            </a:pPr>
            <a:r>
              <a:rPr lang="en-US" dirty="0">
                <a:latin typeface="+mj-lt"/>
              </a:rPr>
              <a:t>Review types of </a:t>
            </a:r>
            <a:r>
              <a:rPr lang="en-US" dirty="0">
                <a:solidFill>
                  <a:srgbClr val="C00000"/>
                </a:solidFill>
                <a:latin typeface="+mj-lt"/>
              </a:rPr>
              <a:t>injuries on your OSHA log </a:t>
            </a:r>
            <a:r>
              <a:rPr lang="en-US" dirty="0">
                <a:latin typeface="+mj-lt"/>
              </a:rPr>
              <a:t>to identify cause of sprains/strains</a:t>
            </a:r>
          </a:p>
          <a:p>
            <a:pPr marL="457200" lvl="1" indent="0">
              <a:buNone/>
            </a:pPr>
            <a:r>
              <a:rPr lang="en-US" sz="2800" dirty="0">
                <a:latin typeface="+mj-lt"/>
              </a:rPr>
              <a:t>‒ more useful for large companies</a:t>
            </a:r>
          </a:p>
          <a:p>
            <a:pPr marL="514350" indent="-514350">
              <a:buAutoNum type="arabicParenR"/>
            </a:pPr>
            <a:r>
              <a:rPr lang="en-US" dirty="0">
                <a:latin typeface="+mj-lt"/>
              </a:rPr>
              <a:t>Conduct ergonomic hazard assessment of common work tasks </a:t>
            </a:r>
          </a:p>
          <a:p>
            <a:pPr marL="457200" lvl="1" indent="0">
              <a:buNone/>
            </a:pPr>
            <a:r>
              <a:rPr lang="en-US" sz="2800" dirty="0">
                <a:latin typeface="+mj-lt"/>
              </a:rPr>
              <a:t>‒ use simple checklist of ergonomic hazards</a:t>
            </a:r>
          </a:p>
          <a:p>
            <a:pPr marL="514350" indent="-514350">
              <a:buAutoNum type="arabicParenR"/>
            </a:pPr>
            <a:r>
              <a:rPr lang="en-US" dirty="0">
                <a:latin typeface="+mj-lt"/>
              </a:rPr>
              <a:t>Start by addressing manual materials handling risks </a:t>
            </a:r>
          </a:p>
          <a:p>
            <a:pPr marL="457200" lvl="1" indent="0">
              <a:buNone/>
            </a:pPr>
            <a:r>
              <a:rPr lang="en-US" sz="2800" dirty="0">
                <a:latin typeface="+mj-lt"/>
              </a:rPr>
              <a:t>‒ the most common ergonomic hazard in the construction industry</a:t>
            </a:r>
          </a:p>
          <a:p>
            <a:pPr marL="0" indent="0">
              <a:buNone/>
            </a:pPr>
            <a:endParaRPr lang="en-US" dirty="0">
              <a:latin typeface="+mj-lt"/>
            </a:endParaRPr>
          </a:p>
        </p:txBody>
      </p:sp>
      <p:pic>
        <p:nvPicPr>
          <p:cNvPr id="6" name="Picture 5">
            <a:extLst>
              <a:ext uri="{FF2B5EF4-FFF2-40B4-BE49-F238E27FC236}">
                <a16:creationId xmlns:a16="http://schemas.microsoft.com/office/drawing/2014/main" id="{A79AE571-1E13-708C-C1CB-3405E84327AD}"/>
              </a:ext>
            </a:extLst>
          </p:cNvPr>
          <p:cNvPicPr>
            <a:picLocks noChangeAspect="1"/>
          </p:cNvPicPr>
          <p:nvPr/>
        </p:nvPicPr>
        <p:blipFill>
          <a:blip r:embed="rId3"/>
          <a:stretch>
            <a:fillRect/>
          </a:stretch>
        </p:blipFill>
        <p:spPr>
          <a:xfrm>
            <a:off x="7837879" y="513392"/>
            <a:ext cx="4171241" cy="5107802"/>
          </a:xfrm>
          <a:prstGeom prst="rect">
            <a:avLst/>
          </a:prstGeom>
          <a:ln>
            <a:solidFill>
              <a:prstClr val="black"/>
            </a:solidFill>
          </a:ln>
        </p:spPr>
      </p:pic>
    </p:spTree>
    <p:extLst>
      <p:ext uri="{BB962C8B-B14F-4D97-AF65-F5344CB8AC3E}">
        <p14:creationId xmlns:p14="http://schemas.microsoft.com/office/powerpoint/2010/main" val="949798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6055-74B0-8F73-4CC6-68A482EFC601}"/>
              </a:ext>
            </a:extLst>
          </p:cNvPr>
          <p:cNvSpPr>
            <a:spLocks noGrp="1"/>
          </p:cNvSpPr>
          <p:nvPr>
            <p:ph type="title"/>
          </p:nvPr>
        </p:nvSpPr>
        <p:spPr/>
        <p:txBody>
          <a:bodyPr/>
          <a:lstStyle/>
          <a:p>
            <a:r>
              <a:rPr lang="en-CA" dirty="0"/>
              <a:t>DISCLAIMER:</a:t>
            </a:r>
            <a:endParaRPr lang="en-US" dirty="0"/>
          </a:p>
        </p:txBody>
      </p:sp>
      <p:sp>
        <p:nvSpPr>
          <p:cNvPr id="3" name="Content Placeholder 2">
            <a:extLst>
              <a:ext uri="{FF2B5EF4-FFF2-40B4-BE49-F238E27FC236}">
                <a16:creationId xmlns:a16="http://schemas.microsoft.com/office/drawing/2014/main" id="{437C1B56-23B5-1420-462E-DFABFEE0960E}"/>
              </a:ext>
            </a:extLst>
          </p:cNvPr>
          <p:cNvSpPr>
            <a:spLocks noGrp="1"/>
          </p:cNvSpPr>
          <p:nvPr>
            <p:ph idx="1"/>
          </p:nvPr>
        </p:nvSpPr>
        <p:spPr/>
        <p:txBody>
          <a:bodyPr>
            <a:normAutofit fontScale="77500" lnSpcReduction="20000"/>
          </a:bodyPr>
          <a:lstStyle/>
          <a:p>
            <a:r>
              <a:rPr lang="en-CA" dirty="0"/>
              <a:t>The contents of this document are intended only for the informational use of the addressee. The information contained herein is not intended as, nor does it constitute, specific legal or technical advice to the reader.  Any information or recommendations contained herein are provided to the addressee for usage at their own discretion. Neither Signal Mutual Indemnity Association Ltd., its Members, Managers, or Signal Management Services, LLC and/or their employees accept liability whether in tort, negligence, contract, or otherwise, to anyone for any lack of technical skill, completeness of recommendations, or analysis of issues associated with the discussion of topics set forth herein. No responsibility is assumed for the discovery or elimination of unsafe conditions. Compliance with any recommendations herein should not assume your compliance with any federal, state, or local law or regulation. Additionally, the information contained herein does not constitute and shall not be construed to reflect the adoption of any coverage position by Signal Mutual Indemnity Association Ltd., its Members, Managers, or Signal Management Services, LLC and/or their employees.</a:t>
            </a:r>
            <a:endParaRPr lang="en-US" dirty="0"/>
          </a:p>
          <a:p>
            <a:endParaRPr lang="en-US" dirty="0"/>
          </a:p>
        </p:txBody>
      </p:sp>
    </p:spTree>
    <p:extLst>
      <p:ext uri="{BB962C8B-B14F-4D97-AF65-F5344CB8AC3E}">
        <p14:creationId xmlns:p14="http://schemas.microsoft.com/office/powerpoint/2010/main" val="272578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053107" y="1109472"/>
            <a:ext cx="9448800" cy="5169408"/>
            <a:chOff x="-475628" y="156288"/>
            <a:chExt cx="12134228" cy="7258060"/>
          </a:xfrm>
        </p:grpSpPr>
        <p:sp>
          <p:nvSpPr>
            <p:cNvPr id="6" name="Right Arrow 5"/>
            <p:cNvSpPr/>
            <p:nvPr/>
          </p:nvSpPr>
          <p:spPr>
            <a:xfrm>
              <a:off x="8361802" y="173400"/>
              <a:ext cx="3208406" cy="923544"/>
            </a:xfrm>
            <a:prstGeom prst="rightArrow">
              <a:avLst/>
            </a:prstGeom>
            <a:gradFill flip="none" rotWithShape="1">
              <a:gsLst>
                <a:gs pos="30000">
                  <a:schemeClr val="accent6">
                    <a:lumMod val="89000"/>
                  </a:schemeClr>
                </a:gs>
                <a:gs pos="100000">
                  <a:srgbClr val="04763A"/>
                </a:gs>
              </a:gsLst>
              <a:path path="circle">
                <a:fillToRect l="50000" t="50000" r="50000" b="50000"/>
              </a:path>
              <a:tileRect/>
            </a:gradFill>
            <a:ln>
              <a:gradFill>
                <a:gsLst>
                  <a:gs pos="0">
                    <a:srgbClr val="04763A"/>
                  </a:gs>
                  <a:gs pos="74000">
                    <a:srgbClr val="04763A"/>
                  </a:gs>
                  <a:gs pos="83000">
                    <a:srgbClr val="04763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ight Arrow 6"/>
            <p:cNvSpPr/>
            <p:nvPr/>
          </p:nvSpPr>
          <p:spPr>
            <a:xfrm>
              <a:off x="5409502" y="161209"/>
              <a:ext cx="3355848" cy="923544"/>
            </a:xfrm>
            <a:prstGeom prst="rightArrow">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ight Arrow 7"/>
            <p:cNvSpPr/>
            <p:nvPr/>
          </p:nvSpPr>
          <p:spPr>
            <a:xfrm>
              <a:off x="2263963" y="156288"/>
              <a:ext cx="3421824" cy="923544"/>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2541076" y="401184"/>
              <a:ext cx="2591313" cy="41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BASIC</a:t>
              </a:r>
            </a:p>
          </p:txBody>
        </p:sp>
        <p:sp>
          <p:nvSpPr>
            <p:cNvPr id="16" name="TextBox 15"/>
            <p:cNvSpPr txBox="1"/>
            <p:nvPr/>
          </p:nvSpPr>
          <p:spPr>
            <a:xfrm>
              <a:off x="5706067" y="401185"/>
              <a:ext cx="2591313" cy="41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ADVANCED</a:t>
              </a:r>
            </a:p>
          </p:txBody>
        </p:sp>
        <p:sp>
          <p:nvSpPr>
            <p:cNvPr id="17" name="TextBox 16"/>
            <p:cNvSpPr txBox="1"/>
            <p:nvPr/>
          </p:nvSpPr>
          <p:spPr>
            <a:xfrm>
              <a:off x="8638087" y="401185"/>
              <a:ext cx="2591313" cy="41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COMPREHENSIVE</a:t>
              </a:r>
            </a:p>
          </p:txBody>
        </p:sp>
        <p:sp>
          <p:nvSpPr>
            <p:cNvPr id="9" name="Right Arrow 8"/>
            <p:cNvSpPr/>
            <p:nvPr/>
          </p:nvSpPr>
          <p:spPr>
            <a:xfrm>
              <a:off x="2278819" y="1176245"/>
              <a:ext cx="9379781" cy="1221537"/>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283569" y="1313362"/>
              <a:ext cx="1972368" cy="892351"/>
            </a:xfrm>
            <a:prstGeom prst="rect">
              <a:avLst/>
            </a:prstGeom>
            <a:noFill/>
            <a:ln w="3175">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Project &amp; Task Planning</a:t>
              </a:r>
            </a:p>
          </p:txBody>
        </p:sp>
        <p:grpSp>
          <p:nvGrpSpPr>
            <p:cNvPr id="4" name="Group 3"/>
            <p:cNvGrpSpPr/>
            <p:nvPr/>
          </p:nvGrpSpPr>
          <p:grpSpPr>
            <a:xfrm>
              <a:off x="283570" y="4933419"/>
              <a:ext cx="11289927" cy="1200509"/>
              <a:chOff x="285750" y="4959748"/>
              <a:chExt cx="11289927" cy="1200509"/>
            </a:xfrm>
          </p:grpSpPr>
          <p:sp>
            <p:nvSpPr>
              <p:cNvPr id="36" name="Right Arrow 35"/>
              <p:cNvSpPr/>
              <p:nvPr/>
            </p:nvSpPr>
            <p:spPr>
              <a:xfrm>
                <a:off x="2265800" y="4959748"/>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TextBox 52"/>
              <p:cNvSpPr txBox="1"/>
              <p:nvPr/>
            </p:nvSpPr>
            <p:spPr>
              <a:xfrm>
                <a:off x="285750" y="5105496"/>
                <a:ext cx="1979474" cy="892350"/>
              </a:xfrm>
              <a:prstGeom prst="rect">
                <a:avLst/>
              </a:prstGeom>
              <a:noFill/>
              <a:ln w="3175">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Knowledge &amp; Awareness</a:t>
                </a:r>
              </a:p>
            </p:txBody>
          </p:sp>
        </p:grpSp>
        <p:grpSp>
          <p:nvGrpSpPr>
            <p:cNvPr id="10" name="Group 9"/>
            <p:cNvGrpSpPr/>
            <p:nvPr/>
          </p:nvGrpSpPr>
          <p:grpSpPr>
            <a:xfrm>
              <a:off x="283570" y="6213839"/>
              <a:ext cx="11290269" cy="1200509"/>
              <a:chOff x="283570" y="6213839"/>
              <a:chExt cx="11290269" cy="1200509"/>
            </a:xfrm>
          </p:grpSpPr>
          <p:sp>
            <p:nvSpPr>
              <p:cNvPr id="38" name="Right Arrow 37"/>
              <p:cNvSpPr/>
              <p:nvPr/>
            </p:nvSpPr>
            <p:spPr>
              <a:xfrm>
                <a:off x="2263962" y="6213839"/>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TextBox 53"/>
              <p:cNvSpPr txBox="1"/>
              <p:nvPr/>
            </p:nvSpPr>
            <p:spPr>
              <a:xfrm>
                <a:off x="283570" y="6572736"/>
                <a:ext cx="1979474" cy="480844"/>
              </a:xfrm>
              <a:prstGeom prst="rect">
                <a:avLst/>
              </a:prstGeom>
              <a:noFill/>
              <a:ln w="3175">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Review</a:t>
                </a:r>
              </a:p>
            </p:txBody>
          </p:sp>
        </p:grpSp>
        <p:sp>
          <p:nvSpPr>
            <p:cNvPr id="31" name="Right Arrow 30"/>
            <p:cNvSpPr/>
            <p:nvPr/>
          </p:nvSpPr>
          <p:spPr>
            <a:xfrm>
              <a:off x="2269476" y="2405682"/>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TextBox 41"/>
            <p:cNvSpPr txBox="1"/>
            <p:nvPr/>
          </p:nvSpPr>
          <p:spPr>
            <a:xfrm>
              <a:off x="283569" y="2591525"/>
              <a:ext cx="1995250" cy="892351"/>
            </a:xfrm>
            <a:prstGeom prst="rect">
              <a:avLst/>
            </a:prstGeom>
            <a:noFill/>
            <a:ln w="3175">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Work Practices</a:t>
              </a:r>
            </a:p>
          </p:txBody>
        </p:sp>
        <p:grpSp>
          <p:nvGrpSpPr>
            <p:cNvPr id="3" name="Group 2"/>
            <p:cNvGrpSpPr/>
            <p:nvPr/>
          </p:nvGrpSpPr>
          <p:grpSpPr>
            <a:xfrm>
              <a:off x="283569" y="3676546"/>
              <a:ext cx="11295784" cy="1200509"/>
              <a:chOff x="278096" y="2417604"/>
              <a:chExt cx="11295784" cy="1200509"/>
            </a:xfrm>
          </p:grpSpPr>
          <p:sp>
            <p:nvSpPr>
              <p:cNvPr id="24" name="Right Arrow 23"/>
              <p:cNvSpPr/>
              <p:nvPr/>
            </p:nvSpPr>
            <p:spPr>
              <a:xfrm>
                <a:off x="2264003" y="2417604"/>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TextBox 50"/>
              <p:cNvSpPr txBox="1"/>
              <p:nvPr/>
            </p:nvSpPr>
            <p:spPr>
              <a:xfrm>
                <a:off x="278096" y="2659920"/>
                <a:ext cx="1972368" cy="510995"/>
              </a:xfrm>
              <a:prstGeom prst="rect">
                <a:avLst/>
              </a:prstGeom>
              <a:noFill/>
              <a:ln w="3175">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Equipment</a:t>
                </a:r>
              </a:p>
            </p:txBody>
          </p:sp>
        </p:grpSp>
        <p:sp>
          <p:nvSpPr>
            <p:cNvPr id="52" name="TextBox 51"/>
            <p:cNvSpPr txBox="1"/>
            <p:nvPr/>
          </p:nvSpPr>
          <p:spPr>
            <a:xfrm rot="16200000">
              <a:off x="-2372936" y="3921445"/>
              <a:ext cx="4300441" cy="505825"/>
            </a:xfrm>
            <a:prstGeom prst="rect">
              <a:avLst/>
            </a:prstGeom>
            <a:solidFill>
              <a:schemeClr val="bg1">
                <a:lumMod val="85000"/>
              </a:schemeClr>
            </a:solidFill>
            <a:ln w="3175">
              <a:solidFill>
                <a:schemeClr val="tx2"/>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Key Elements</a:t>
              </a:r>
            </a:p>
          </p:txBody>
        </p:sp>
      </p:grpSp>
      <p:sp>
        <p:nvSpPr>
          <p:cNvPr id="2" name="Oval 1"/>
          <p:cNvSpPr/>
          <p:nvPr/>
        </p:nvSpPr>
        <p:spPr>
          <a:xfrm>
            <a:off x="3373393" y="1705026"/>
            <a:ext cx="2968959" cy="4598497"/>
          </a:xfrm>
          <a:prstGeom prst="ellipse">
            <a:avLst/>
          </a:prstGeom>
          <a:solidFill>
            <a:srgbClr val="FFCC66">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panose="020F0502020204030204"/>
              <a:ea typeface="+mn-ea"/>
              <a:cs typeface="+mn-cs"/>
            </a:endParaRPr>
          </a:p>
        </p:txBody>
      </p:sp>
      <p:sp>
        <p:nvSpPr>
          <p:cNvPr id="48" name="Title 1"/>
          <p:cNvSpPr txBox="1">
            <a:spLocks/>
          </p:cNvSpPr>
          <p:nvPr/>
        </p:nvSpPr>
        <p:spPr>
          <a:xfrm>
            <a:off x="399677" y="282315"/>
            <a:ext cx="10515600" cy="656731"/>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200" b="1" dirty="0">
                <a:solidFill>
                  <a:prstClr val="black"/>
                </a:solidFill>
                <a:latin typeface="Calibri (Headings)"/>
              </a:rPr>
              <a:t>B. Five key elements</a:t>
            </a:r>
            <a:r>
              <a:rPr lang="en-US" b="1" dirty="0">
                <a:solidFill>
                  <a:prstClr val="black"/>
                </a:solidFill>
                <a:latin typeface="Calibri (Headings)"/>
              </a:rPr>
              <a:t>:</a:t>
            </a:r>
            <a:endParaRPr kumimoji="0" lang="en-US" sz="6000" b="1" i="0" u="none" strike="noStrike" kern="1200" cap="none" spc="0" normalizeH="0" baseline="0" noProof="0" dirty="0">
              <a:ln>
                <a:noFill/>
              </a:ln>
              <a:solidFill>
                <a:prstClr val="black"/>
              </a:solidFill>
              <a:effectLst/>
              <a:uLnTx/>
              <a:uFillTx/>
              <a:latin typeface="Calibri (Headings)"/>
            </a:endParaRPr>
          </a:p>
        </p:txBody>
      </p:sp>
      <p:sp>
        <p:nvSpPr>
          <p:cNvPr id="5" name="TextBox 4"/>
          <p:cNvSpPr txBox="1"/>
          <p:nvPr/>
        </p:nvSpPr>
        <p:spPr>
          <a:xfrm>
            <a:off x="3721576" y="3211431"/>
            <a:ext cx="2272591" cy="95410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Project-level activities</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0" name="Oval 59"/>
          <p:cNvSpPr/>
          <p:nvPr/>
        </p:nvSpPr>
        <p:spPr>
          <a:xfrm>
            <a:off x="6980268" y="1705025"/>
            <a:ext cx="2968959" cy="4598497"/>
          </a:xfrm>
          <a:prstGeom prst="ellipse">
            <a:avLst/>
          </a:prstGeom>
          <a:solidFill>
            <a:srgbClr val="588824">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panose="020F0502020204030204"/>
              <a:ea typeface="+mn-ea"/>
              <a:cs typeface="+mn-cs"/>
            </a:endParaRPr>
          </a:p>
        </p:txBody>
      </p:sp>
      <p:sp>
        <p:nvSpPr>
          <p:cNvPr id="62" name="TextBox 61"/>
          <p:cNvSpPr txBox="1"/>
          <p:nvPr/>
        </p:nvSpPr>
        <p:spPr>
          <a:xfrm>
            <a:off x="7252004" y="3211430"/>
            <a:ext cx="2425485" cy="95410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Company-level program</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10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0" grpId="0" animBg="1"/>
      <p:bldP spid="6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5" name="Group 64"/>
          <p:cNvGrpSpPr/>
          <p:nvPr/>
        </p:nvGrpSpPr>
        <p:grpSpPr>
          <a:xfrm>
            <a:off x="1265908" y="4290569"/>
            <a:ext cx="9739750" cy="1167711"/>
            <a:chOff x="1264427" y="947979"/>
            <a:chExt cx="9739750" cy="1167711"/>
          </a:xfrm>
        </p:grpSpPr>
        <p:sp>
          <p:nvSpPr>
            <p:cNvPr id="67" name="Right Arrow 66"/>
            <p:cNvSpPr/>
            <p:nvPr/>
          </p:nvSpPr>
          <p:spPr>
            <a:xfrm>
              <a:off x="2727900" y="947979"/>
              <a:ext cx="8276277" cy="1167711"/>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TextBox 67"/>
            <p:cNvSpPr txBox="1"/>
            <p:nvPr/>
          </p:nvSpPr>
          <p:spPr>
            <a:xfrm>
              <a:off x="1264427" y="1217483"/>
              <a:ext cx="1453239" cy="635559"/>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Knowledge &amp; Awareness</a:t>
              </a:r>
            </a:p>
          </p:txBody>
        </p:sp>
        <p:sp>
          <p:nvSpPr>
            <p:cNvPr id="69" name="TextBox 68"/>
            <p:cNvSpPr txBox="1"/>
            <p:nvPr/>
          </p:nvSpPr>
          <p:spPr>
            <a:xfrm>
              <a:off x="2720531" y="1375789"/>
              <a:ext cx="1475034" cy="30963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Toolbox Talks</a:t>
              </a:r>
            </a:p>
          </p:txBody>
        </p:sp>
      </p:grpSp>
      <p:grpSp>
        <p:nvGrpSpPr>
          <p:cNvPr id="83" name="Group 82"/>
          <p:cNvGrpSpPr/>
          <p:nvPr/>
        </p:nvGrpSpPr>
        <p:grpSpPr>
          <a:xfrm>
            <a:off x="1258334" y="3204324"/>
            <a:ext cx="9667850" cy="1059273"/>
            <a:chOff x="1266403" y="2122661"/>
            <a:chExt cx="9667850" cy="1059273"/>
          </a:xfrm>
        </p:grpSpPr>
        <p:sp>
          <p:nvSpPr>
            <p:cNvPr id="84" name="Right Arrow 83"/>
            <p:cNvSpPr/>
            <p:nvPr/>
          </p:nvSpPr>
          <p:spPr>
            <a:xfrm>
              <a:off x="2719656" y="2122661"/>
              <a:ext cx="8214597" cy="1059273"/>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p:cNvSpPr txBox="1"/>
            <p:nvPr/>
          </p:nvSpPr>
          <p:spPr>
            <a:xfrm>
              <a:off x="2773583" y="2390245"/>
              <a:ext cx="1405135" cy="526939"/>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Basic ergo PPE (knee pads)</a:t>
              </a:r>
            </a:p>
          </p:txBody>
        </p:sp>
        <p:sp>
          <p:nvSpPr>
            <p:cNvPr id="87" name="TextBox 86"/>
            <p:cNvSpPr txBox="1"/>
            <p:nvPr/>
          </p:nvSpPr>
          <p:spPr>
            <a:xfrm>
              <a:off x="1266403" y="2464266"/>
              <a:ext cx="1461497" cy="363946"/>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Equipment</a:t>
              </a:r>
            </a:p>
          </p:txBody>
        </p:sp>
      </p:grpSp>
      <p:grpSp>
        <p:nvGrpSpPr>
          <p:cNvPr id="75" name="Group 74"/>
          <p:cNvGrpSpPr/>
          <p:nvPr/>
        </p:nvGrpSpPr>
        <p:grpSpPr>
          <a:xfrm>
            <a:off x="1260741" y="2123654"/>
            <a:ext cx="9679782" cy="1059273"/>
            <a:chOff x="603460" y="2417604"/>
            <a:chExt cx="10970420" cy="1200509"/>
          </a:xfrm>
        </p:grpSpPr>
        <p:sp>
          <p:nvSpPr>
            <p:cNvPr id="77" name="Right Arrow 76"/>
            <p:cNvSpPr/>
            <p:nvPr/>
          </p:nvSpPr>
          <p:spPr>
            <a:xfrm>
              <a:off x="2264003" y="2417604"/>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TextBox 77"/>
            <p:cNvSpPr txBox="1"/>
            <p:nvPr/>
          </p:nvSpPr>
          <p:spPr>
            <a:xfrm>
              <a:off x="2272267" y="2691614"/>
              <a:ext cx="1646305" cy="597197"/>
            </a:xfrm>
            <a:prstGeom prst="rect">
              <a:avLst/>
            </a:prstGeom>
            <a:noFill/>
            <a:ln>
              <a:noFill/>
            </a:ln>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Proper lifting and teamwork</a:t>
              </a:r>
            </a:p>
          </p:txBody>
        </p:sp>
        <p:sp>
          <p:nvSpPr>
            <p:cNvPr id="81" name="TextBox 80"/>
            <p:cNvSpPr txBox="1"/>
            <p:nvPr/>
          </p:nvSpPr>
          <p:spPr>
            <a:xfrm>
              <a:off x="603460" y="2653850"/>
              <a:ext cx="1647004" cy="720300"/>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Work Practices</a:t>
              </a:r>
            </a:p>
          </p:txBody>
        </p:sp>
      </p:grpSp>
      <p:grpSp>
        <p:nvGrpSpPr>
          <p:cNvPr id="56" name="Group 55"/>
          <p:cNvGrpSpPr/>
          <p:nvPr/>
        </p:nvGrpSpPr>
        <p:grpSpPr>
          <a:xfrm>
            <a:off x="1265908" y="992704"/>
            <a:ext cx="9668345" cy="1059273"/>
            <a:chOff x="618219" y="4959748"/>
            <a:chExt cx="10957458" cy="1200509"/>
          </a:xfrm>
        </p:grpSpPr>
        <p:sp>
          <p:nvSpPr>
            <p:cNvPr id="57" name="Right Arrow 56"/>
            <p:cNvSpPr/>
            <p:nvPr/>
          </p:nvSpPr>
          <p:spPr>
            <a:xfrm>
              <a:off x="2265800" y="4959748"/>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2234571" y="5262531"/>
              <a:ext cx="3823874" cy="59719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Planning for each task when bidding a job/ daily plan includes ergonomic information</a:t>
              </a:r>
            </a:p>
          </p:txBody>
        </p:sp>
        <p:sp>
          <p:nvSpPr>
            <p:cNvPr id="63" name="TextBox 62"/>
            <p:cNvSpPr txBox="1"/>
            <p:nvPr/>
          </p:nvSpPr>
          <p:spPr>
            <a:xfrm>
              <a:off x="618219" y="5197786"/>
              <a:ext cx="1647004" cy="720300"/>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Project and Task Planning</a:t>
              </a:r>
            </a:p>
          </p:txBody>
        </p:sp>
      </p:grpSp>
      <p:sp>
        <p:nvSpPr>
          <p:cNvPr id="6" name="Right Arrow 5"/>
          <p:cNvSpPr/>
          <p:nvPr/>
        </p:nvSpPr>
        <p:spPr>
          <a:xfrm>
            <a:off x="8095238" y="153000"/>
            <a:ext cx="2830946" cy="814892"/>
          </a:xfrm>
          <a:prstGeom prst="rightArrow">
            <a:avLst/>
          </a:prstGeom>
          <a:gradFill flip="none" rotWithShape="1">
            <a:gsLst>
              <a:gs pos="30000">
                <a:schemeClr val="accent6">
                  <a:lumMod val="89000"/>
                </a:schemeClr>
              </a:gs>
              <a:gs pos="100000">
                <a:srgbClr val="04763A"/>
              </a:gs>
            </a:gsLst>
            <a:path path="circle">
              <a:fillToRect l="50000" t="50000" r="50000" b="50000"/>
            </a:path>
            <a:tileRect/>
          </a:gradFill>
          <a:ln>
            <a:gradFill>
              <a:gsLst>
                <a:gs pos="0">
                  <a:srgbClr val="04763A"/>
                </a:gs>
                <a:gs pos="74000">
                  <a:srgbClr val="04763A"/>
                </a:gs>
                <a:gs pos="83000">
                  <a:srgbClr val="04763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ight Arrow 6"/>
          <p:cNvSpPr/>
          <p:nvPr/>
        </p:nvSpPr>
        <p:spPr>
          <a:xfrm>
            <a:off x="5490267" y="142243"/>
            <a:ext cx="2961042" cy="814892"/>
          </a:xfrm>
          <a:prstGeom prst="rightArrow">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ight Arrow 7"/>
          <p:cNvSpPr/>
          <p:nvPr/>
        </p:nvSpPr>
        <p:spPr>
          <a:xfrm>
            <a:off x="2714792" y="137901"/>
            <a:ext cx="3019256" cy="814892"/>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2959303" y="353986"/>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BASIC</a:t>
            </a:r>
          </a:p>
        </p:txBody>
      </p:sp>
      <p:sp>
        <p:nvSpPr>
          <p:cNvPr id="16" name="TextBox 15"/>
          <p:cNvSpPr txBox="1"/>
          <p:nvPr/>
        </p:nvSpPr>
        <p:spPr>
          <a:xfrm>
            <a:off x="5734048" y="385719"/>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ADVANCED</a:t>
            </a:r>
          </a:p>
        </p:txBody>
      </p:sp>
      <p:sp>
        <p:nvSpPr>
          <p:cNvPr id="17" name="TextBox 16"/>
          <p:cNvSpPr txBox="1"/>
          <p:nvPr/>
        </p:nvSpPr>
        <p:spPr>
          <a:xfrm>
            <a:off x="8208923" y="411569"/>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COMPREHENSIVE</a:t>
            </a:r>
          </a:p>
        </p:txBody>
      </p:sp>
      <p:grpSp>
        <p:nvGrpSpPr>
          <p:cNvPr id="10" name="Group 9"/>
          <p:cNvGrpSpPr/>
          <p:nvPr/>
        </p:nvGrpSpPr>
        <p:grpSpPr>
          <a:xfrm>
            <a:off x="1260741" y="5482799"/>
            <a:ext cx="9668647" cy="1059273"/>
            <a:chOff x="616039" y="6213839"/>
            <a:chExt cx="10957800" cy="1200509"/>
          </a:xfrm>
        </p:grpSpPr>
        <p:sp>
          <p:nvSpPr>
            <p:cNvPr id="38" name="Right Arrow 37"/>
            <p:cNvSpPr/>
            <p:nvPr/>
          </p:nvSpPr>
          <p:spPr>
            <a:xfrm>
              <a:off x="2263962" y="6213839"/>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2284846" y="6507758"/>
              <a:ext cx="1805369" cy="59719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OSHA log/EMR – review of records</a:t>
              </a:r>
            </a:p>
          </p:txBody>
        </p:sp>
        <p:sp>
          <p:nvSpPr>
            <p:cNvPr id="54" name="TextBox 53"/>
            <p:cNvSpPr txBox="1"/>
            <p:nvPr/>
          </p:nvSpPr>
          <p:spPr>
            <a:xfrm>
              <a:off x="616039" y="6607900"/>
              <a:ext cx="1647004" cy="412472"/>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Review</a:t>
              </a:r>
            </a:p>
          </p:txBody>
        </p:sp>
      </p:grpSp>
      <p:sp>
        <p:nvSpPr>
          <p:cNvPr id="52" name="TextBox 51"/>
          <p:cNvSpPr txBox="1"/>
          <p:nvPr/>
        </p:nvSpPr>
        <p:spPr>
          <a:xfrm>
            <a:off x="1265908" y="822780"/>
            <a:ext cx="1453239" cy="363946"/>
          </a:xfrm>
          <a:prstGeom prst="rect">
            <a:avLst/>
          </a:prstGeom>
          <a:solidFill>
            <a:schemeClr val="bg1">
              <a:lumMod val="85000"/>
            </a:schemeClr>
          </a:solid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Key Elements</a:t>
            </a:r>
          </a:p>
        </p:txBody>
      </p:sp>
    </p:spTree>
    <p:extLst>
      <p:ext uri="{BB962C8B-B14F-4D97-AF65-F5344CB8AC3E}">
        <p14:creationId xmlns:p14="http://schemas.microsoft.com/office/powerpoint/2010/main" val="2533753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5" name="Group 64"/>
          <p:cNvGrpSpPr/>
          <p:nvPr/>
        </p:nvGrpSpPr>
        <p:grpSpPr>
          <a:xfrm>
            <a:off x="1265908" y="4290569"/>
            <a:ext cx="9739750" cy="1167711"/>
            <a:chOff x="1264427" y="947979"/>
            <a:chExt cx="9739750" cy="1167711"/>
          </a:xfrm>
        </p:grpSpPr>
        <p:sp>
          <p:nvSpPr>
            <p:cNvPr id="67" name="Right Arrow 66"/>
            <p:cNvSpPr/>
            <p:nvPr/>
          </p:nvSpPr>
          <p:spPr>
            <a:xfrm>
              <a:off x="2727900" y="947979"/>
              <a:ext cx="8276277" cy="1167711"/>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TextBox 67"/>
            <p:cNvSpPr txBox="1"/>
            <p:nvPr/>
          </p:nvSpPr>
          <p:spPr>
            <a:xfrm>
              <a:off x="1264427" y="1217483"/>
              <a:ext cx="1453239" cy="635559"/>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Knowledge &amp; Awareness</a:t>
              </a:r>
            </a:p>
          </p:txBody>
        </p:sp>
        <p:sp>
          <p:nvSpPr>
            <p:cNvPr id="69" name="TextBox 68"/>
            <p:cNvSpPr txBox="1"/>
            <p:nvPr/>
          </p:nvSpPr>
          <p:spPr>
            <a:xfrm>
              <a:off x="2720531" y="1375789"/>
              <a:ext cx="1475034" cy="30963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Toolbox Talks</a:t>
              </a:r>
            </a:p>
          </p:txBody>
        </p:sp>
        <p:sp>
          <p:nvSpPr>
            <p:cNvPr id="70" name="TextBox 69"/>
            <p:cNvSpPr txBox="1"/>
            <p:nvPr/>
          </p:nvSpPr>
          <p:spPr>
            <a:xfrm>
              <a:off x="6253884" y="1248724"/>
              <a:ext cx="1370629" cy="526939"/>
            </a:xfrm>
            <a:prstGeom prst="rect">
              <a:avLst/>
            </a:prstGeom>
            <a:noFill/>
            <a:ln>
              <a:noFill/>
            </a:ln>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New employee orientation</a:t>
              </a:r>
            </a:p>
          </p:txBody>
        </p:sp>
        <p:sp>
          <p:nvSpPr>
            <p:cNvPr id="73" name="TextBox 72"/>
            <p:cNvSpPr txBox="1"/>
            <p:nvPr/>
          </p:nvSpPr>
          <p:spPr>
            <a:xfrm>
              <a:off x="8782428" y="1276577"/>
              <a:ext cx="1373868" cy="526939"/>
            </a:xfrm>
            <a:prstGeom prst="rect">
              <a:avLst/>
            </a:prstGeom>
            <a:noFill/>
            <a:ln>
              <a:noFill/>
            </a:ln>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OSHA 30 Ergo Module</a:t>
              </a:r>
            </a:p>
          </p:txBody>
        </p:sp>
      </p:grpSp>
      <p:grpSp>
        <p:nvGrpSpPr>
          <p:cNvPr id="83" name="Group 82"/>
          <p:cNvGrpSpPr/>
          <p:nvPr/>
        </p:nvGrpSpPr>
        <p:grpSpPr>
          <a:xfrm>
            <a:off x="1258334" y="3204324"/>
            <a:ext cx="9667850" cy="1059273"/>
            <a:chOff x="1266403" y="2122661"/>
            <a:chExt cx="9667850" cy="1059273"/>
          </a:xfrm>
        </p:grpSpPr>
        <p:sp>
          <p:nvSpPr>
            <p:cNvPr id="84" name="Right Arrow 83"/>
            <p:cNvSpPr/>
            <p:nvPr/>
          </p:nvSpPr>
          <p:spPr>
            <a:xfrm>
              <a:off x="2719656" y="2122661"/>
              <a:ext cx="8214597" cy="1059273"/>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p:cNvSpPr txBox="1"/>
            <p:nvPr/>
          </p:nvSpPr>
          <p:spPr>
            <a:xfrm>
              <a:off x="2773583" y="2390245"/>
              <a:ext cx="1405135" cy="526939"/>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Basic ergo PPE (knee pads)</a:t>
              </a:r>
            </a:p>
          </p:txBody>
        </p:sp>
        <p:sp>
          <p:nvSpPr>
            <p:cNvPr id="87" name="TextBox 86"/>
            <p:cNvSpPr txBox="1"/>
            <p:nvPr/>
          </p:nvSpPr>
          <p:spPr>
            <a:xfrm>
              <a:off x="1266403" y="2464266"/>
              <a:ext cx="1461497" cy="363946"/>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Equipment</a:t>
              </a:r>
            </a:p>
          </p:txBody>
        </p:sp>
        <p:sp>
          <p:nvSpPr>
            <p:cNvPr id="88" name="TextBox 87"/>
            <p:cNvSpPr txBox="1"/>
            <p:nvPr/>
          </p:nvSpPr>
          <p:spPr>
            <a:xfrm>
              <a:off x="6671058" y="2390928"/>
              <a:ext cx="2805497" cy="526939"/>
            </a:xfrm>
            <a:prstGeom prst="rect">
              <a:avLst/>
            </a:prstGeom>
            <a:noFill/>
            <a:ln>
              <a:noFill/>
            </a:ln>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Process for good supply of ergonomic equipment</a:t>
              </a:r>
            </a:p>
          </p:txBody>
        </p:sp>
      </p:grpSp>
      <p:grpSp>
        <p:nvGrpSpPr>
          <p:cNvPr id="75" name="Group 74"/>
          <p:cNvGrpSpPr/>
          <p:nvPr/>
        </p:nvGrpSpPr>
        <p:grpSpPr>
          <a:xfrm>
            <a:off x="1260741" y="2123654"/>
            <a:ext cx="9679782" cy="1059273"/>
            <a:chOff x="603460" y="2417604"/>
            <a:chExt cx="10970420" cy="1200509"/>
          </a:xfrm>
        </p:grpSpPr>
        <p:sp>
          <p:nvSpPr>
            <p:cNvPr id="77" name="Right Arrow 76"/>
            <p:cNvSpPr/>
            <p:nvPr/>
          </p:nvSpPr>
          <p:spPr>
            <a:xfrm>
              <a:off x="2264003" y="2417604"/>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TextBox 77"/>
            <p:cNvSpPr txBox="1"/>
            <p:nvPr/>
          </p:nvSpPr>
          <p:spPr>
            <a:xfrm>
              <a:off x="2272267" y="2691614"/>
              <a:ext cx="1646305" cy="597197"/>
            </a:xfrm>
            <a:prstGeom prst="rect">
              <a:avLst/>
            </a:prstGeom>
            <a:noFill/>
            <a:ln>
              <a:noFill/>
            </a:ln>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Proper lifting and teamwork</a:t>
              </a:r>
            </a:p>
          </p:txBody>
        </p:sp>
        <p:sp>
          <p:nvSpPr>
            <p:cNvPr id="81" name="TextBox 80"/>
            <p:cNvSpPr txBox="1"/>
            <p:nvPr/>
          </p:nvSpPr>
          <p:spPr>
            <a:xfrm>
              <a:off x="603460" y="2653850"/>
              <a:ext cx="1647004" cy="720300"/>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Work Practices</a:t>
              </a:r>
            </a:p>
          </p:txBody>
        </p:sp>
        <p:sp>
          <p:nvSpPr>
            <p:cNvPr id="82" name="TextBox 81"/>
            <p:cNvSpPr txBox="1"/>
            <p:nvPr/>
          </p:nvSpPr>
          <p:spPr>
            <a:xfrm>
              <a:off x="5947624" y="2813906"/>
              <a:ext cx="2020367" cy="350922"/>
            </a:xfrm>
            <a:prstGeom prst="rect">
              <a:avLst/>
            </a:prstGeom>
            <a:noFill/>
            <a:ln>
              <a:noFill/>
            </a:ln>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Policy on lift limits</a:t>
              </a:r>
            </a:p>
          </p:txBody>
        </p:sp>
      </p:grpSp>
      <p:grpSp>
        <p:nvGrpSpPr>
          <p:cNvPr id="56" name="Group 55"/>
          <p:cNvGrpSpPr/>
          <p:nvPr/>
        </p:nvGrpSpPr>
        <p:grpSpPr>
          <a:xfrm>
            <a:off x="1265908" y="992704"/>
            <a:ext cx="9668345" cy="1059273"/>
            <a:chOff x="618219" y="4959748"/>
            <a:chExt cx="10957458" cy="1200509"/>
          </a:xfrm>
        </p:grpSpPr>
        <p:sp>
          <p:nvSpPr>
            <p:cNvPr id="57" name="Right Arrow 56"/>
            <p:cNvSpPr/>
            <p:nvPr/>
          </p:nvSpPr>
          <p:spPr>
            <a:xfrm>
              <a:off x="2265800" y="4959748"/>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2234571" y="5262531"/>
              <a:ext cx="3823874" cy="59719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Planning for each task when bidding a job/ daily plan includes ergonomic information</a:t>
              </a:r>
            </a:p>
          </p:txBody>
        </p:sp>
        <p:sp>
          <p:nvSpPr>
            <p:cNvPr id="62" name="TextBox 61"/>
            <p:cNvSpPr txBox="1"/>
            <p:nvPr/>
          </p:nvSpPr>
          <p:spPr>
            <a:xfrm>
              <a:off x="6692909" y="5276586"/>
              <a:ext cx="3789081" cy="597197"/>
            </a:xfrm>
            <a:prstGeom prst="rect">
              <a:avLst/>
            </a:prstGeom>
            <a:noFill/>
            <a:ln>
              <a:noFill/>
            </a:ln>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Best ergonomic processes in tasks for bid, pre-job, and on the job on all projects</a:t>
              </a:r>
            </a:p>
          </p:txBody>
        </p:sp>
        <p:sp>
          <p:nvSpPr>
            <p:cNvPr id="63" name="TextBox 62"/>
            <p:cNvSpPr txBox="1"/>
            <p:nvPr/>
          </p:nvSpPr>
          <p:spPr>
            <a:xfrm>
              <a:off x="618219" y="5197786"/>
              <a:ext cx="1647004" cy="720300"/>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Project and Task Planning</a:t>
              </a:r>
            </a:p>
          </p:txBody>
        </p:sp>
      </p:grpSp>
      <p:sp>
        <p:nvSpPr>
          <p:cNvPr id="6" name="Right Arrow 5"/>
          <p:cNvSpPr/>
          <p:nvPr/>
        </p:nvSpPr>
        <p:spPr>
          <a:xfrm>
            <a:off x="8095238" y="153000"/>
            <a:ext cx="2830946" cy="814892"/>
          </a:xfrm>
          <a:prstGeom prst="rightArrow">
            <a:avLst/>
          </a:prstGeom>
          <a:gradFill flip="none" rotWithShape="1">
            <a:gsLst>
              <a:gs pos="30000">
                <a:schemeClr val="accent6">
                  <a:lumMod val="89000"/>
                </a:schemeClr>
              </a:gs>
              <a:gs pos="100000">
                <a:srgbClr val="04763A"/>
              </a:gs>
            </a:gsLst>
            <a:path path="circle">
              <a:fillToRect l="50000" t="50000" r="50000" b="50000"/>
            </a:path>
            <a:tileRect/>
          </a:gradFill>
          <a:ln>
            <a:gradFill>
              <a:gsLst>
                <a:gs pos="0">
                  <a:srgbClr val="04763A"/>
                </a:gs>
                <a:gs pos="74000">
                  <a:srgbClr val="04763A"/>
                </a:gs>
                <a:gs pos="83000">
                  <a:srgbClr val="04763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ight Arrow 6"/>
          <p:cNvSpPr/>
          <p:nvPr/>
        </p:nvSpPr>
        <p:spPr>
          <a:xfrm>
            <a:off x="5490267" y="142243"/>
            <a:ext cx="2961042" cy="814892"/>
          </a:xfrm>
          <a:prstGeom prst="rightArrow">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ight Arrow 7"/>
          <p:cNvSpPr/>
          <p:nvPr/>
        </p:nvSpPr>
        <p:spPr>
          <a:xfrm>
            <a:off x="2714792" y="137901"/>
            <a:ext cx="3019256" cy="814892"/>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2959303" y="353986"/>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BASIC</a:t>
            </a:r>
          </a:p>
        </p:txBody>
      </p:sp>
      <p:sp>
        <p:nvSpPr>
          <p:cNvPr id="16" name="TextBox 15"/>
          <p:cNvSpPr txBox="1"/>
          <p:nvPr/>
        </p:nvSpPr>
        <p:spPr>
          <a:xfrm>
            <a:off x="5734048" y="385719"/>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ADVANCED</a:t>
            </a:r>
          </a:p>
        </p:txBody>
      </p:sp>
      <p:sp>
        <p:nvSpPr>
          <p:cNvPr id="17" name="TextBox 16"/>
          <p:cNvSpPr txBox="1"/>
          <p:nvPr/>
        </p:nvSpPr>
        <p:spPr>
          <a:xfrm>
            <a:off x="8208923" y="411569"/>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COMPREHENSIVE</a:t>
            </a:r>
          </a:p>
        </p:txBody>
      </p:sp>
      <p:grpSp>
        <p:nvGrpSpPr>
          <p:cNvPr id="10" name="Group 9"/>
          <p:cNvGrpSpPr/>
          <p:nvPr/>
        </p:nvGrpSpPr>
        <p:grpSpPr>
          <a:xfrm>
            <a:off x="1260741" y="5482799"/>
            <a:ext cx="9668647" cy="1059273"/>
            <a:chOff x="616039" y="6213839"/>
            <a:chExt cx="10957800" cy="1200509"/>
          </a:xfrm>
        </p:grpSpPr>
        <p:sp>
          <p:nvSpPr>
            <p:cNvPr id="38" name="Right Arrow 37"/>
            <p:cNvSpPr/>
            <p:nvPr/>
          </p:nvSpPr>
          <p:spPr>
            <a:xfrm>
              <a:off x="2263962" y="6213839"/>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2284846" y="6507758"/>
              <a:ext cx="1805369" cy="59719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OSHA log/EMR – review of records</a:t>
              </a:r>
            </a:p>
          </p:txBody>
        </p:sp>
        <p:sp>
          <p:nvSpPr>
            <p:cNvPr id="49" name="TextBox 48"/>
            <p:cNvSpPr txBox="1"/>
            <p:nvPr/>
          </p:nvSpPr>
          <p:spPr>
            <a:xfrm>
              <a:off x="6068135" y="6483602"/>
              <a:ext cx="2043058" cy="597197"/>
            </a:xfrm>
            <a:prstGeom prst="rect">
              <a:avLst/>
            </a:prstGeom>
            <a:noFill/>
            <a:ln>
              <a:noFill/>
            </a:ln>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Integrate ergonomics into audits</a:t>
              </a: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TextBox 49"/>
            <p:cNvSpPr txBox="1"/>
            <p:nvPr/>
          </p:nvSpPr>
          <p:spPr>
            <a:xfrm>
              <a:off x="8196519" y="6524395"/>
              <a:ext cx="2560095" cy="597197"/>
            </a:xfrm>
            <a:prstGeom prst="rect">
              <a:avLst/>
            </a:prstGeom>
            <a:noFill/>
            <a:ln>
              <a:noFill/>
            </a:ln>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Formal review of leading ergonomic indicators</a:t>
              </a:r>
            </a:p>
          </p:txBody>
        </p:sp>
        <p:sp>
          <p:nvSpPr>
            <p:cNvPr id="54" name="TextBox 53"/>
            <p:cNvSpPr txBox="1"/>
            <p:nvPr/>
          </p:nvSpPr>
          <p:spPr>
            <a:xfrm>
              <a:off x="616039" y="6607900"/>
              <a:ext cx="1647004" cy="412472"/>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Review</a:t>
              </a:r>
            </a:p>
          </p:txBody>
        </p:sp>
      </p:grpSp>
      <p:sp>
        <p:nvSpPr>
          <p:cNvPr id="52" name="TextBox 51"/>
          <p:cNvSpPr txBox="1"/>
          <p:nvPr/>
        </p:nvSpPr>
        <p:spPr>
          <a:xfrm>
            <a:off x="1265908" y="822780"/>
            <a:ext cx="1453239" cy="363946"/>
          </a:xfrm>
          <a:prstGeom prst="rect">
            <a:avLst/>
          </a:prstGeom>
          <a:solidFill>
            <a:schemeClr val="bg1">
              <a:lumMod val="85000"/>
            </a:schemeClr>
          </a:solid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Key Elements</a:t>
            </a:r>
          </a:p>
        </p:txBody>
      </p:sp>
    </p:spTree>
    <p:extLst>
      <p:ext uri="{BB962C8B-B14F-4D97-AF65-F5344CB8AC3E}">
        <p14:creationId xmlns:p14="http://schemas.microsoft.com/office/powerpoint/2010/main" val="3379798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704" y="548640"/>
            <a:ext cx="8274304" cy="822960"/>
          </a:xfrm>
        </p:spPr>
        <p:txBody>
          <a:bodyPr>
            <a:normAutofit fontScale="90000"/>
          </a:bodyPr>
          <a:lstStyle/>
          <a:p>
            <a:r>
              <a:rPr lang="en-US" sz="4400" b="1" dirty="0">
                <a:solidFill>
                  <a:schemeClr val="tx1"/>
                </a:solidFill>
                <a:latin typeface="Calibri (Headings)"/>
              </a:rPr>
              <a:t>Planning, Practices, and Equipment </a:t>
            </a:r>
            <a:br>
              <a:rPr lang="en-US" sz="4400" b="1" dirty="0">
                <a:solidFill>
                  <a:schemeClr val="tx1"/>
                </a:solidFill>
                <a:latin typeface="Calibri Light" panose="020F0302020204030204" pitchFamily="34" charset="0"/>
              </a:rPr>
            </a:br>
            <a:r>
              <a:rPr lang="en-US" sz="3600" dirty="0">
                <a:solidFill>
                  <a:schemeClr val="tx1"/>
                </a:solidFill>
                <a:latin typeface="Calibri Light" panose="020F0302020204030204" pitchFamily="34" charset="0"/>
              </a:rPr>
              <a:t>(elements #1-3)</a:t>
            </a:r>
            <a:endParaRPr lang="en-US" sz="4400" dirty="0">
              <a:solidFill>
                <a:schemeClr val="tx1"/>
              </a:solidFill>
              <a:latin typeface="Calibri Light" panose="020F0302020204030204" pitchFamily="34" charset="0"/>
            </a:endParaRPr>
          </a:p>
        </p:txBody>
      </p:sp>
      <p:sp>
        <p:nvSpPr>
          <p:cNvPr id="3" name="Content Placeholder 2"/>
          <p:cNvSpPr>
            <a:spLocks noGrp="1"/>
          </p:cNvSpPr>
          <p:nvPr>
            <p:ph idx="1"/>
          </p:nvPr>
        </p:nvSpPr>
        <p:spPr>
          <a:xfrm>
            <a:off x="552703" y="2438399"/>
            <a:ext cx="11316567" cy="3733800"/>
          </a:xfrm>
        </p:spPr>
        <p:txBody>
          <a:bodyPr/>
          <a:lstStyle/>
          <a:p>
            <a:pPr marL="0" indent="-57150">
              <a:buNone/>
            </a:pPr>
            <a:r>
              <a:rPr lang="en-US" altLang="en-US" sz="3600" dirty="0">
                <a:latin typeface="+mj-lt"/>
              </a:rPr>
              <a:t>Prevent injuries through effective controls: </a:t>
            </a:r>
          </a:p>
          <a:p>
            <a:pPr marL="971550" lvl="1" indent="-514350">
              <a:buFont typeface="+mj-lt"/>
              <a:buAutoNum type="arabicPeriod"/>
            </a:pPr>
            <a:r>
              <a:rPr lang="en-US" altLang="en-US" sz="3200" dirty="0">
                <a:latin typeface="Calibri Light" panose="020F0302020204030204" pitchFamily="34" charset="0"/>
              </a:rPr>
              <a:t>Create a plan or steps to consider ergonomics </a:t>
            </a:r>
            <a:r>
              <a:rPr lang="en-US" altLang="en-US" sz="3200" u="sng" dirty="0">
                <a:latin typeface="Calibri Light" panose="020F0302020204030204" pitchFamily="34" charset="0"/>
              </a:rPr>
              <a:t>in addition to safety </a:t>
            </a:r>
            <a:r>
              <a:rPr lang="en-US" altLang="en-US" sz="3200" dirty="0">
                <a:latin typeface="Calibri Light" panose="020F0302020204030204" pitchFamily="34" charset="0"/>
              </a:rPr>
              <a:t>during </a:t>
            </a:r>
            <a:r>
              <a:rPr lang="en-US" altLang="en-US" sz="3200" dirty="0">
                <a:solidFill>
                  <a:srgbClr val="C00000"/>
                </a:solidFill>
                <a:latin typeface="Calibri Light" panose="020F0302020204030204" pitchFamily="34" charset="0"/>
              </a:rPr>
              <a:t>project planning</a:t>
            </a:r>
          </a:p>
          <a:p>
            <a:pPr marL="971550" lvl="1" indent="-514350">
              <a:buFont typeface="+mj-lt"/>
              <a:buAutoNum type="arabicPeriod"/>
            </a:pPr>
            <a:r>
              <a:rPr lang="en-US" altLang="en-US" sz="3200" dirty="0">
                <a:latin typeface="Calibri Light" panose="020F0302020204030204" pitchFamily="34" charset="0"/>
              </a:rPr>
              <a:t>Define ergonomic </a:t>
            </a:r>
            <a:r>
              <a:rPr lang="en-US" altLang="en-US" sz="3200" dirty="0">
                <a:solidFill>
                  <a:srgbClr val="C00000"/>
                </a:solidFill>
                <a:latin typeface="Calibri Light" panose="020F0302020204030204" pitchFamily="34" charset="0"/>
              </a:rPr>
              <a:t>work practices </a:t>
            </a:r>
            <a:r>
              <a:rPr lang="en-US" altLang="en-US" sz="3200" dirty="0">
                <a:latin typeface="Calibri Light" panose="020F0302020204030204" pitchFamily="34" charset="0"/>
              </a:rPr>
              <a:t>that reduce the hazards</a:t>
            </a:r>
          </a:p>
          <a:p>
            <a:pPr marL="971550" lvl="1" indent="-514350">
              <a:buFont typeface="+mj-lt"/>
              <a:buAutoNum type="arabicPeriod"/>
            </a:pPr>
            <a:r>
              <a:rPr lang="en-US" altLang="en-US" sz="3200" dirty="0">
                <a:latin typeface="Calibri Light" panose="020F0302020204030204" pitchFamily="34" charset="0"/>
              </a:rPr>
              <a:t>Find ergonomic </a:t>
            </a:r>
            <a:r>
              <a:rPr lang="en-US" altLang="en-US" sz="3200" dirty="0">
                <a:solidFill>
                  <a:srgbClr val="C00000"/>
                </a:solidFill>
                <a:latin typeface="Calibri Light" panose="020F0302020204030204" pitchFamily="34" charset="0"/>
              </a:rPr>
              <a:t>tools/equipment </a:t>
            </a:r>
            <a:r>
              <a:rPr lang="en-US" altLang="en-US" sz="3200" dirty="0">
                <a:latin typeface="Calibri Light" panose="020F0302020204030204" pitchFamily="34" charset="0"/>
              </a:rPr>
              <a:t>to rent or purchase</a:t>
            </a:r>
          </a:p>
          <a:p>
            <a:endParaRPr lang="en-US" dirty="0"/>
          </a:p>
          <a:p>
            <a:pPr marL="0" indent="0">
              <a:buNone/>
            </a:pPr>
            <a:endParaRPr lang="en-US" dirty="0"/>
          </a:p>
        </p:txBody>
      </p:sp>
      <p:pic>
        <p:nvPicPr>
          <p:cNvPr id="5" name="Picture 4">
            <a:extLst>
              <a:ext uri="{FF2B5EF4-FFF2-40B4-BE49-F238E27FC236}">
                <a16:creationId xmlns:a16="http://schemas.microsoft.com/office/drawing/2014/main" id="{D861FE2D-40A4-76F0-E691-CF31A1025845}"/>
              </a:ext>
            </a:extLst>
          </p:cNvPr>
          <p:cNvPicPr>
            <a:picLocks noChangeAspect="1"/>
          </p:cNvPicPr>
          <p:nvPr/>
        </p:nvPicPr>
        <p:blipFill>
          <a:blip r:embed="rId3"/>
          <a:stretch>
            <a:fillRect/>
          </a:stretch>
        </p:blipFill>
        <p:spPr>
          <a:xfrm>
            <a:off x="8116316" y="144680"/>
            <a:ext cx="3937461" cy="2453839"/>
          </a:xfrm>
          <a:prstGeom prst="rect">
            <a:avLst/>
          </a:prstGeom>
        </p:spPr>
      </p:pic>
    </p:spTree>
    <p:extLst>
      <p:ext uri="{BB962C8B-B14F-4D97-AF65-F5344CB8AC3E}">
        <p14:creationId xmlns:p14="http://schemas.microsoft.com/office/powerpoint/2010/main" val="1771581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592"/>
          <a:stretch/>
        </p:blipFill>
        <p:spPr>
          <a:xfrm>
            <a:off x="7564714" y="866107"/>
            <a:ext cx="4024890" cy="5720763"/>
          </a:xfrm>
          <a:prstGeom prst="rect">
            <a:avLst/>
          </a:prstGeom>
        </p:spPr>
      </p:pic>
      <p:sp>
        <p:nvSpPr>
          <p:cNvPr id="5" name="Rectangle 2"/>
          <p:cNvSpPr>
            <a:spLocks noGrp="1" noChangeArrowheads="1"/>
          </p:cNvSpPr>
          <p:nvPr>
            <p:ph type="title"/>
          </p:nvPr>
        </p:nvSpPr>
        <p:spPr>
          <a:xfrm>
            <a:off x="212651" y="149413"/>
            <a:ext cx="11979349" cy="575930"/>
          </a:xfrm>
        </p:spPr>
        <p:txBody>
          <a:bodyPr>
            <a:noAutofit/>
          </a:bodyPr>
          <a:lstStyle/>
          <a:p>
            <a:pPr eaLnBrk="1" hangingPunct="1"/>
            <a:r>
              <a:rPr lang="en-US" altLang="en-US" sz="3800" b="1" dirty="0">
                <a:latin typeface="Calibri (Headings)"/>
              </a:rPr>
              <a:t>Reduce Force: </a:t>
            </a:r>
            <a:r>
              <a:rPr lang="en-US" altLang="en-US" sz="3800" b="1" i="1" dirty="0">
                <a:latin typeface="Calibri (Headings)"/>
              </a:rPr>
              <a:t>Move Materials With Lifting Equipment</a:t>
            </a:r>
            <a:endParaRPr lang="en-US" altLang="en-US" sz="3800" b="1" i="1" u="sng" dirty="0">
              <a:latin typeface="Calibri (Headings)"/>
            </a:endParaRPr>
          </a:p>
        </p:txBody>
      </p:sp>
      <p:sp>
        <p:nvSpPr>
          <p:cNvPr id="6" name="Rectangle 10"/>
          <p:cNvSpPr>
            <a:spLocks noGrp="1" noChangeArrowheads="1"/>
          </p:cNvSpPr>
          <p:nvPr>
            <p:ph type="body" sz="half" idx="1"/>
          </p:nvPr>
        </p:nvSpPr>
        <p:spPr bwMode="auto">
          <a:xfrm>
            <a:off x="212651" y="956175"/>
            <a:ext cx="6872130" cy="4787769"/>
          </a:xfrm>
          <a:prstGeom prst="rect">
            <a:avLst/>
          </a:prstGeom>
          <a:noFill/>
          <a:ln w="9525">
            <a:noFill/>
            <a:miter lim="800000"/>
            <a:headEnd/>
            <a:tailEnd/>
          </a:ln>
        </p:spPr>
        <p:txBody>
          <a:bodyPr wrap="square" lIns="105965" tIns="52983" rIns="105965" bIns="52983">
            <a:spAutoFit/>
          </a:bodyPr>
          <a:lstStyle/>
          <a:p>
            <a:pPr marL="529827" indent="-264914">
              <a:spcAft>
                <a:spcPts val="695"/>
              </a:spcAft>
              <a:buClr>
                <a:srgbClr val="009900"/>
              </a:buClr>
              <a:buFont typeface="Arial" panose="020B0604020202020204" pitchFamily="34" charset="0"/>
              <a:buChar char="•"/>
              <a:defRPr/>
            </a:pPr>
            <a:r>
              <a:rPr lang="en-US" sz="3600" dirty="0">
                <a:solidFill>
                  <a:srgbClr val="009900"/>
                </a:solidFill>
                <a:ea typeface="Calibri" panose="020F0502020204030204" pitchFamily="34" charset="0"/>
                <a:cs typeface="Times New Roman" panose="02020603050405020304" pitchFamily="18" charset="0"/>
              </a:rPr>
              <a:t>PLAN YOUR WORK</a:t>
            </a:r>
          </a:p>
          <a:p>
            <a:pPr marL="529827" indent="-264914">
              <a:spcAft>
                <a:spcPts val="695"/>
              </a:spcAft>
              <a:buClr>
                <a:srgbClr val="009900"/>
              </a:buClr>
              <a:buFont typeface="Arial" panose="020B0604020202020204" pitchFamily="34" charset="0"/>
              <a:buChar char="•"/>
              <a:defRPr/>
            </a:pPr>
            <a:r>
              <a:rPr lang="en-US" sz="3600" dirty="0">
                <a:solidFill>
                  <a:srgbClr val="009900"/>
                </a:solidFill>
                <a:ea typeface="Calibri" panose="020F0502020204030204" pitchFamily="34" charset="0"/>
                <a:cs typeface="Times New Roman" panose="02020603050405020304" pitchFamily="18" charset="0"/>
              </a:rPr>
              <a:t>USE ENGINEERING CONTROLS*</a:t>
            </a:r>
          </a:p>
          <a:p>
            <a:pPr marL="1059654" lvl="1" indent="-529827">
              <a:buClr>
                <a:srgbClr val="009900"/>
              </a:buClr>
              <a:buFont typeface="Courier New" panose="02070309020205020404" pitchFamily="49" charset="0"/>
              <a:buChar char="o"/>
            </a:pPr>
            <a:r>
              <a:rPr lang="en-US" sz="3200" dirty="0">
                <a:solidFill>
                  <a:srgbClr val="009900"/>
                </a:solidFill>
                <a:ea typeface="Calibri" panose="020F0502020204030204" pitchFamily="34" charset="0"/>
                <a:cs typeface="Times New Roman" panose="02020603050405020304" pitchFamily="18" charset="0"/>
              </a:rPr>
              <a:t>Lift assist</a:t>
            </a:r>
            <a:r>
              <a:rPr lang="en-US" sz="3200" i="1" dirty="0">
                <a:solidFill>
                  <a:srgbClr val="009900"/>
                </a:solidFill>
                <a:ea typeface="Calibri" panose="020F0502020204030204" pitchFamily="34" charset="0"/>
                <a:cs typeface="Times New Roman" panose="02020603050405020304" pitchFamily="18" charset="0"/>
              </a:rPr>
              <a:t> </a:t>
            </a:r>
            <a:r>
              <a:rPr lang="en-US" sz="3200" dirty="0">
                <a:solidFill>
                  <a:prstClr val="black"/>
                </a:solidFill>
                <a:ea typeface="Calibri" panose="020F0502020204030204" pitchFamily="34" charset="0"/>
                <a:cs typeface="Times New Roman" panose="02020603050405020304" pitchFamily="18" charset="0"/>
              </a:rPr>
              <a:t>to lift large-sized, long, or heavy materials.</a:t>
            </a:r>
          </a:p>
          <a:p>
            <a:pPr marL="1059654" lvl="1" indent="-529827">
              <a:buClr>
                <a:srgbClr val="009900"/>
              </a:buClr>
              <a:buFont typeface="Courier New" panose="02070309020205020404" pitchFamily="49" charset="0"/>
              <a:buChar char="o"/>
            </a:pPr>
            <a:r>
              <a:rPr lang="en-US" sz="3200" dirty="0">
                <a:solidFill>
                  <a:srgbClr val="009900"/>
                </a:solidFill>
                <a:ea typeface="Calibri" panose="020F0502020204030204" pitchFamily="34" charset="0"/>
                <a:cs typeface="Times New Roman" panose="02020603050405020304" pitchFamily="18" charset="0"/>
              </a:rPr>
              <a:t>Lifting equipment </a:t>
            </a:r>
            <a:r>
              <a:rPr lang="en-US" sz="3200" dirty="0">
                <a:solidFill>
                  <a:prstClr val="black"/>
                </a:solidFill>
                <a:ea typeface="Calibri" panose="020F0502020204030204" pitchFamily="34" charset="0"/>
                <a:cs typeface="Times New Roman" panose="02020603050405020304" pitchFamily="18" charset="0"/>
              </a:rPr>
              <a:t>to transport loads, make fewer trips, and avoid carrying materials on your shoulder.</a:t>
            </a:r>
          </a:p>
          <a:p>
            <a:pPr marL="529827" indent="-264914">
              <a:spcBef>
                <a:spcPts val="695"/>
              </a:spcBef>
              <a:buClr>
                <a:srgbClr val="009900"/>
              </a:buClr>
              <a:buFont typeface="Arial" panose="020B0604020202020204" pitchFamily="34" charset="0"/>
              <a:buChar char="•"/>
            </a:pPr>
            <a:r>
              <a:rPr lang="en-US" sz="3600" i="1" dirty="0">
                <a:solidFill>
                  <a:prstClr val="black"/>
                </a:solidFill>
                <a:ea typeface="Calibri" panose="020F0502020204030204" pitchFamily="34" charset="0"/>
                <a:cs typeface="Times New Roman" panose="02020603050405020304" pitchFamily="18" charset="0"/>
              </a:rPr>
              <a:t> </a:t>
            </a:r>
            <a:r>
              <a:rPr lang="en-US" sz="3600" dirty="0">
                <a:solidFill>
                  <a:srgbClr val="009900"/>
                </a:solidFill>
                <a:ea typeface="Calibri" panose="020F0502020204030204" pitchFamily="34" charset="0"/>
                <a:cs typeface="Times New Roman" panose="02020603050405020304" pitchFamily="18" charset="0"/>
              </a:rPr>
              <a:t>KEEP FLOORS CLEAR</a:t>
            </a:r>
            <a:endParaRPr lang="en-US" sz="3600" dirty="0">
              <a:solidFill>
                <a:prstClr val="black"/>
              </a:solidFill>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2BFEC3E-6044-F8C6-F84A-77D242D6F0A1}"/>
              </a:ext>
            </a:extLst>
          </p:cNvPr>
          <p:cNvSpPr txBox="1"/>
          <p:nvPr/>
        </p:nvSpPr>
        <p:spPr>
          <a:xfrm>
            <a:off x="8148701" y="725343"/>
            <a:ext cx="39208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900"/>
                </a:solidFill>
                <a:effectLst/>
                <a:uLnTx/>
                <a:uFillTx/>
                <a:latin typeface="Calibri" panose="020F0502020204030204"/>
                <a:ea typeface="+mn-ea"/>
                <a:cs typeface="+mn-cs"/>
              </a:rPr>
              <a:t>Equipment Examples</a:t>
            </a:r>
          </a:p>
        </p:txBody>
      </p:sp>
      <p:sp>
        <p:nvSpPr>
          <p:cNvPr id="4" name="TextBox 3">
            <a:extLst>
              <a:ext uri="{FF2B5EF4-FFF2-40B4-BE49-F238E27FC236}">
                <a16:creationId xmlns:a16="http://schemas.microsoft.com/office/drawing/2014/main" id="{537CFD50-B812-8779-2AF6-9BCDCE4533CE}"/>
              </a:ext>
            </a:extLst>
          </p:cNvPr>
          <p:cNvSpPr txBox="1"/>
          <p:nvPr/>
        </p:nvSpPr>
        <p:spPr>
          <a:xfrm>
            <a:off x="2064298" y="5651610"/>
            <a:ext cx="3903941"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B050"/>
                </a:solidFill>
                <a:effectLst/>
                <a:uLnTx/>
                <a:uFillTx/>
                <a:latin typeface="Calibri" panose="020F0502020204030204"/>
                <a:ea typeface="+mn-ea"/>
                <a:cs typeface="+mn-cs"/>
              </a:rPr>
              <a:t>*Find more examples in the Best Built Plans Contractor Planning Tool</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qr code on a white background&#10;&#10;Description automatically generated">
            <a:extLst>
              <a:ext uri="{FF2B5EF4-FFF2-40B4-BE49-F238E27FC236}">
                <a16:creationId xmlns:a16="http://schemas.microsoft.com/office/drawing/2014/main" id="{A337D06E-1122-7DC6-1452-DA2DE094B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8239" y="5135418"/>
            <a:ext cx="1573169" cy="1573169"/>
          </a:xfrm>
          <a:prstGeom prst="rect">
            <a:avLst/>
          </a:prstGeom>
        </p:spPr>
      </p:pic>
    </p:spTree>
    <p:extLst>
      <p:ext uri="{BB962C8B-B14F-4D97-AF65-F5344CB8AC3E}">
        <p14:creationId xmlns:p14="http://schemas.microsoft.com/office/powerpoint/2010/main" val="3533532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1" y="213518"/>
            <a:ext cx="11584714" cy="1325563"/>
          </a:xfrm>
        </p:spPr>
        <p:txBody>
          <a:bodyPr>
            <a:normAutofit/>
          </a:bodyPr>
          <a:lstStyle/>
          <a:p>
            <a:r>
              <a:rPr lang="en-US" sz="4000" b="1" dirty="0">
                <a:latin typeface="Calibri (Headings)"/>
              </a:rPr>
              <a:t>Planned work layouts save time, reduce injury risk, and improve productivity</a:t>
            </a:r>
          </a:p>
        </p:txBody>
      </p:sp>
      <p:sp>
        <p:nvSpPr>
          <p:cNvPr id="3" name="Content Placeholder 2"/>
          <p:cNvSpPr>
            <a:spLocks noGrp="1"/>
          </p:cNvSpPr>
          <p:nvPr>
            <p:ph idx="1"/>
          </p:nvPr>
        </p:nvSpPr>
        <p:spPr>
          <a:xfrm>
            <a:off x="838199" y="1825625"/>
            <a:ext cx="4601901" cy="4156075"/>
          </a:xfrm>
        </p:spPr>
        <p:txBody>
          <a:bodyPr/>
          <a:lstStyle/>
          <a:p>
            <a:r>
              <a:rPr lang="en-US" dirty="0">
                <a:latin typeface="+mj-lt"/>
              </a:rPr>
              <a:t>Save time – less time is spent retrieving and moving materials</a:t>
            </a:r>
          </a:p>
          <a:p>
            <a:r>
              <a:rPr lang="en-US" dirty="0">
                <a:latin typeface="+mj-lt"/>
              </a:rPr>
              <a:t>Reduce physical stress and fatigue</a:t>
            </a:r>
          </a:p>
          <a:p>
            <a:r>
              <a:rPr lang="en-US" dirty="0">
                <a:latin typeface="+mj-lt"/>
              </a:rPr>
              <a:t>Spaghetti chart: visual method of showing efficient movement of your workers and materials</a:t>
            </a:r>
          </a:p>
          <a:p>
            <a:endParaRPr lang="en-US" dirty="0"/>
          </a:p>
        </p:txBody>
      </p:sp>
      <p:pic>
        <p:nvPicPr>
          <p:cNvPr id="5" name="Picture 4">
            <a:extLst>
              <a:ext uri="{FF2B5EF4-FFF2-40B4-BE49-F238E27FC236}">
                <a16:creationId xmlns:a16="http://schemas.microsoft.com/office/drawing/2014/main" id="{F85770BD-6E60-D68A-125A-65A760C08C71}"/>
              </a:ext>
            </a:extLst>
          </p:cNvPr>
          <p:cNvPicPr>
            <a:picLocks noChangeAspect="1"/>
          </p:cNvPicPr>
          <p:nvPr/>
        </p:nvPicPr>
        <p:blipFill>
          <a:blip r:embed="rId3"/>
          <a:stretch>
            <a:fillRect/>
          </a:stretch>
        </p:blipFill>
        <p:spPr>
          <a:xfrm>
            <a:off x="5440100" y="1825625"/>
            <a:ext cx="6508099" cy="3340735"/>
          </a:xfrm>
          <a:prstGeom prst="rect">
            <a:avLst/>
          </a:prstGeom>
        </p:spPr>
      </p:pic>
    </p:spTree>
    <p:extLst>
      <p:ext uri="{BB962C8B-B14F-4D97-AF65-F5344CB8AC3E}">
        <p14:creationId xmlns:p14="http://schemas.microsoft.com/office/powerpoint/2010/main" val="3970756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EDBBE-1E79-FCA6-76C8-776B31C5F7D2}"/>
              </a:ext>
            </a:extLst>
          </p:cNvPr>
          <p:cNvSpPr>
            <a:spLocks noGrp="1"/>
          </p:cNvSpPr>
          <p:nvPr>
            <p:ph type="title"/>
          </p:nvPr>
        </p:nvSpPr>
        <p:spPr>
          <a:xfrm>
            <a:off x="0" y="133477"/>
            <a:ext cx="12191999" cy="537083"/>
          </a:xfrm>
        </p:spPr>
        <p:txBody>
          <a:bodyPr>
            <a:noAutofit/>
          </a:bodyPr>
          <a:lstStyle/>
          <a:p>
            <a:pPr algn="ctr"/>
            <a:r>
              <a:rPr lang="en-US" sz="4000" b="1" dirty="0">
                <a:latin typeface="Calibri (Headings)"/>
              </a:rPr>
              <a:t>Hierarchy of Controls for Manual Materials Handling</a:t>
            </a:r>
          </a:p>
        </p:txBody>
      </p:sp>
      <p:grpSp>
        <p:nvGrpSpPr>
          <p:cNvPr id="4" name="Group 3">
            <a:extLst>
              <a:ext uri="{FF2B5EF4-FFF2-40B4-BE49-F238E27FC236}">
                <a16:creationId xmlns:a16="http://schemas.microsoft.com/office/drawing/2014/main" id="{FCE384DC-8B71-109B-C2DE-96D7637D3662}"/>
              </a:ext>
            </a:extLst>
          </p:cNvPr>
          <p:cNvGrpSpPr/>
          <p:nvPr/>
        </p:nvGrpSpPr>
        <p:grpSpPr>
          <a:xfrm>
            <a:off x="138471" y="638522"/>
            <a:ext cx="11884201" cy="6159153"/>
            <a:chOff x="138471" y="638522"/>
            <a:chExt cx="11884201" cy="6159153"/>
          </a:xfrm>
        </p:grpSpPr>
        <p:pic>
          <p:nvPicPr>
            <p:cNvPr id="53" name="Picture 52">
              <a:extLst>
                <a:ext uri="{FF2B5EF4-FFF2-40B4-BE49-F238E27FC236}">
                  <a16:creationId xmlns:a16="http://schemas.microsoft.com/office/drawing/2014/main" id="{BDC94D73-92E8-1C74-0A88-06504B321AA5}"/>
                </a:ext>
              </a:extLst>
            </p:cNvPr>
            <p:cNvPicPr>
              <a:picLocks noChangeAspect="1"/>
            </p:cNvPicPr>
            <p:nvPr/>
          </p:nvPicPr>
          <p:blipFill>
            <a:blip r:embed="rId3"/>
            <a:stretch>
              <a:fillRect/>
            </a:stretch>
          </p:blipFill>
          <p:spPr>
            <a:xfrm>
              <a:off x="138471" y="638522"/>
              <a:ext cx="4763986" cy="6159153"/>
            </a:xfrm>
            <a:prstGeom prst="rect">
              <a:avLst/>
            </a:prstGeom>
          </p:spPr>
        </p:pic>
        <p:grpSp>
          <p:nvGrpSpPr>
            <p:cNvPr id="3" name="Group 2">
              <a:extLst>
                <a:ext uri="{FF2B5EF4-FFF2-40B4-BE49-F238E27FC236}">
                  <a16:creationId xmlns:a16="http://schemas.microsoft.com/office/drawing/2014/main" id="{6B0AE618-AC1B-9723-04B5-849D26CA1CC6}"/>
                </a:ext>
              </a:extLst>
            </p:cNvPr>
            <p:cNvGrpSpPr/>
            <p:nvPr/>
          </p:nvGrpSpPr>
          <p:grpSpPr>
            <a:xfrm>
              <a:off x="3364329" y="1114598"/>
              <a:ext cx="8658343" cy="4805282"/>
              <a:chOff x="3364329" y="1114598"/>
              <a:chExt cx="8658343" cy="4805282"/>
            </a:xfrm>
          </p:grpSpPr>
          <p:sp>
            <p:nvSpPr>
              <p:cNvPr id="7" name="TextBox 6">
                <a:extLst>
                  <a:ext uri="{FF2B5EF4-FFF2-40B4-BE49-F238E27FC236}">
                    <a16:creationId xmlns:a16="http://schemas.microsoft.com/office/drawing/2014/main" id="{0A12BD20-5528-7088-208E-F748ACE4D08B}"/>
                  </a:ext>
                </a:extLst>
              </p:cNvPr>
              <p:cNvSpPr txBox="1"/>
              <p:nvPr/>
            </p:nvSpPr>
            <p:spPr>
              <a:xfrm>
                <a:off x="5121397" y="1114598"/>
                <a:ext cx="6901275" cy="1200329"/>
              </a:xfrm>
              <a:prstGeom prst="rect">
                <a:avLst/>
              </a:prstGeom>
              <a:solidFill>
                <a:schemeClr val="accent1">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Elimination: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Physically remove the hazard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(e.g., deliver and store material near work to avoid lifting and carrying)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Substitution: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Replace the hazard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(e.g., use smaller or lighter-weight materials)</a:t>
                </a:r>
              </a:p>
            </p:txBody>
          </p:sp>
          <p:sp>
            <p:nvSpPr>
              <p:cNvPr id="10" name="TextBox 9">
                <a:extLst>
                  <a:ext uri="{FF2B5EF4-FFF2-40B4-BE49-F238E27FC236}">
                    <a16:creationId xmlns:a16="http://schemas.microsoft.com/office/drawing/2014/main" id="{52A86F58-5E14-2B66-3432-8033AE5BE4EA}"/>
                  </a:ext>
                </a:extLst>
              </p:cNvPr>
              <p:cNvSpPr txBox="1"/>
              <p:nvPr/>
            </p:nvSpPr>
            <p:spPr>
              <a:xfrm>
                <a:off x="4734904" y="2546390"/>
                <a:ext cx="7287768" cy="646331"/>
              </a:xfrm>
              <a:prstGeom prst="rect">
                <a:avLst/>
              </a:prstGeom>
              <a:solidFill>
                <a:schemeClr val="accent6">
                  <a:lumMod val="20000"/>
                  <a:lumOff val="80000"/>
                </a:schemeClr>
              </a:solidFill>
              <a:ln>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Engineering Controls: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Isolate people from the hazard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(e.g., provide/use lifting equipment for materials ≥ 50 lbs.)</a:t>
                </a:r>
              </a:p>
            </p:txBody>
          </p:sp>
          <p:sp>
            <p:nvSpPr>
              <p:cNvPr id="11" name="TextBox 10">
                <a:extLst>
                  <a:ext uri="{FF2B5EF4-FFF2-40B4-BE49-F238E27FC236}">
                    <a16:creationId xmlns:a16="http://schemas.microsoft.com/office/drawing/2014/main" id="{13D10D9A-162C-CC55-69C7-01A388859E62}"/>
                  </a:ext>
                </a:extLst>
              </p:cNvPr>
              <p:cNvSpPr txBox="1"/>
              <p:nvPr/>
            </p:nvSpPr>
            <p:spPr>
              <a:xfrm>
                <a:off x="3821529" y="4374695"/>
                <a:ext cx="8201143" cy="646331"/>
              </a:xfrm>
              <a:prstGeom prst="rect">
                <a:avLst/>
              </a:prstGeom>
              <a:solidFill>
                <a:schemeClr val="accent4">
                  <a:lumMod val="20000"/>
                  <a:lumOff val="80000"/>
                </a:schemeClr>
              </a:solidFill>
              <a:ln>
                <a:solidFill>
                  <a:schemeClr val="accent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Work Practices: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Change the way work is done [individual workers]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(e.g., use proper lifting techniques, two-person lift teams, keep walking paths clear)</a:t>
                </a:r>
              </a:p>
            </p:txBody>
          </p:sp>
          <p:sp>
            <p:nvSpPr>
              <p:cNvPr id="12" name="TextBox 11">
                <a:extLst>
                  <a:ext uri="{FF2B5EF4-FFF2-40B4-BE49-F238E27FC236}">
                    <a16:creationId xmlns:a16="http://schemas.microsoft.com/office/drawing/2014/main" id="{BD49718E-F372-6057-66B0-BE8DD2FC5EDB}"/>
                  </a:ext>
                </a:extLst>
              </p:cNvPr>
              <p:cNvSpPr txBox="1"/>
              <p:nvPr/>
            </p:nvSpPr>
            <p:spPr>
              <a:xfrm>
                <a:off x="4299868" y="3439384"/>
                <a:ext cx="7698223" cy="646331"/>
              </a:xfrm>
              <a:prstGeom prst="rect">
                <a:avLst/>
              </a:prstGeom>
              <a:solidFill>
                <a:schemeClr val="accent2">
                  <a:lumMod val="20000"/>
                  <a:lumOff val="8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Administrative Controls: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Change the way work is assigned [management]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(e.g., assign more workers or rotate tasks)</a:t>
                </a:r>
              </a:p>
            </p:txBody>
          </p:sp>
          <p:sp>
            <p:nvSpPr>
              <p:cNvPr id="13" name="TextBox 12">
                <a:extLst>
                  <a:ext uri="{FF2B5EF4-FFF2-40B4-BE49-F238E27FC236}">
                    <a16:creationId xmlns:a16="http://schemas.microsoft.com/office/drawing/2014/main" id="{259C3693-7533-4F6C-B6AB-7133E7066334}"/>
                  </a:ext>
                </a:extLst>
              </p:cNvPr>
              <p:cNvSpPr txBox="1"/>
              <p:nvPr/>
            </p:nvSpPr>
            <p:spPr>
              <a:xfrm>
                <a:off x="3364329" y="5273549"/>
                <a:ext cx="8658343" cy="646331"/>
              </a:xfrm>
              <a:prstGeom prst="rect">
                <a:avLst/>
              </a:prstGeom>
              <a:solidFill>
                <a:srgbClr val="FFEBEB"/>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PPE &amp; Other Protective Measures: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Protect the workers without changing the hazard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(e.g., impact resistant gloves, stretch &amp; flex programs)</a:t>
                </a:r>
              </a:p>
            </p:txBody>
          </p:sp>
        </p:grpSp>
      </p:grpSp>
    </p:spTree>
    <p:extLst>
      <p:ext uri="{BB962C8B-B14F-4D97-AF65-F5344CB8AC3E}">
        <p14:creationId xmlns:p14="http://schemas.microsoft.com/office/powerpoint/2010/main" val="1723598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554" y="165803"/>
            <a:ext cx="11407517" cy="694241"/>
          </a:xfrm>
        </p:spPr>
        <p:txBody>
          <a:bodyPr>
            <a:normAutofit fontScale="90000"/>
          </a:bodyPr>
          <a:lstStyle/>
          <a:p>
            <a:r>
              <a:rPr lang="en-US" b="1" dirty="0">
                <a:latin typeface="Calibri (Headings)"/>
              </a:rPr>
              <a:t>Hierarchy of Ergonomic Controls</a:t>
            </a:r>
          </a:p>
        </p:txBody>
      </p:sp>
      <p:graphicFrame>
        <p:nvGraphicFramePr>
          <p:cNvPr id="7" name="Content Placeholder 3">
            <a:extLst>
              <a:ext uri="{FF2B5EF4-FFF2-40B4-BE49-F238E27FC236}">
                <a16:creationId xmlns:a16="http://schemas.microsoft.com/office/drawing/2014/main" id="{4DB9B055-9CCB-9C4F-8E13-A933726FB5EC}"/>
              </a:ext>
            </a:extLst>
          </p:cNvPr>
          <p:cNvGraphicFramePr>
            <a:graphicFrameLocks noGrp="1"/>
          </p:cNvGraphicFramePr>
          <p:nvPr>
            <p:ph idx="1"/>
          </p:nvPr>
        </p:nvGraphicFramePr>
        <p:xfrm>
          <a:off x="2948151" y="860044"/>
          <a:ext cx="8920292" cy="5263537"/>
        </p:xfrm>
        <a:graphic>
          <a:graphicData uri="http://schemas.openxmlformats.org/drawingml/2006/table">
            <a:tbl>
              <a:tblPr firstRow="1" bandRow="1">
                <a:tableStyleId>{2D5ABB26-0587-4C30-8999-92F81FD0307C}</a:tableStyleId>
              </a:tblPr>
              <a:tblGrid>
                <a:gridCol w="2230073">
                  <a:extLst>
                    <a:ext uri="{9D8B030D-6E8A-4147-A177-3AD203B41FA5}">
                      <a16:colId xmlns:a16="http://schemas.microsoft.com/office/drawing/2014/main" val="4171083748"/>
                    </a:ext>
                  </a:extLst>
                </a:gridCol>
                <a:gridCol w="2153018">
                  <a:extLst>
                    <a:ext uri="{9D8B030D-6E8A-4147-A177-3AD203B41FA5}">
                      <a16:colId xmlns:a16="http://schemas.microsoft.com/office/drawing/2014/main" val="531284544"/>
                    </a:ext>
                  </a:extLst>
                </a:gridCol>
                <a:gridCol w="2197769">
                  <a:extLst>
                    <a:ext uri="{9D8B030D-6E8A-4147-A177-3AD203B41FA5}">
                      <a16:colId xmlns:a16="http://schemas.microsoft.com/office/drawing/2014/main" val="1691478805"/>
                    </a:ext>
                  </a:extLst>
                </a:gridCol>
                <a:gridCol w="2339432">
                  <a:extLst>
                    <a:ext uri="{9D8B030D-6E8A-4147-A177-3AD203B41FA5}">
                      <a16:colId xmlns:a16="http://schemas.microsoft.com/office/drawing/2014/main" val="656627429"/>
                    </a:ext>
                  </a:extLst>
                </a:gridCol>
              </a:tblGrid>
              <a:tr h="467443">
                <a:tc rowSpan="2">
                  <a:txBody>
                    <a:bodyPr/>
                    <a:lstStyle/>
                    <a:p>
                      <a:pPr algn="ctr"/>
                      <a:r>
                        <a:rPr lang="en-US" b="1" dirty="0"/>
                        <a:t>HOC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b="1" dirty="0"/>
                        <a:t>Ergonomic Hazards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310398019"/>
                  </a:ext>
                </a:extLst>
              </a:tr>
              <a:tr h="906214">
                <a:tc vMerge="1">
                  <a:txBody>
                    <a:bodyPr/>
                    <a:lstStyle/>
                    <a:p>
                      <a:endParaRPr lang="en-US" dirty="0"/>
                    </a:p>
                  </a:txBody>
                  <a:tcPr/>
                </a:tc>
                <a:tc>
                  <a:txBody>
                    <a:bodyPr/>
                    <a:lstStyle/>
                    <a:p>
                      <a:pPr algn="ctr"/>
                      <a:r>
                        <a:rPr lang="en-US" b="1" dirty="0"/>
                        <a:t>Manual materials handling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b="1" dirty="0"/>
                        <a:t>Work below knee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b="1" dirty="0"/>
                        <a:t>Arms overhead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6362415"/>
                  </a:ext>
                </a:extLst>
              </a:tr>
              <a:tr h="742894">
                <a:tc>
                  <a:txBody>
                    <a:bodyPr/>
                    <a:lstStyle/>
                    <a:p>
                      <a:pPr algn="ctr"/>
                      <a:r>
                        <a:rPr lang="en-US" b="1" dirty="0">
                          <a:solidFill>
                            <a:schemeClr val="bg1"/>
                          </a:solidFill>
                        </a:rPr>
                        <a:t>Elimination or Substitution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dirty="0"/>
                        <a:t>Deliver material near work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User lighter-weight material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Use lighter-weight material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0939154"/>
                  </a:ext>
                </a:extLst>
              </a:tr>
              <a:tr h="742894">
                <a:tc>
                  <a:txBody>
                    <a:bodyPr/>
                    <a:lstStyle/>
                    <a:p>
                      <a:pPr algn="ctr"/>
                      <a:r>
                        <a:rPr lang="en-US" b="1" dirty="0">
                          <a:solidFill>
                            <a:schemeClr val="bg1"/>
                          </a:solidFill>
                        </a:rPr>
                        <a:t>Engineering Controls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A1BC"/>
                    </a:solidFill>
                  </a:tcPr>
                </a:tc>
                <a:tc>
                  <a:txBody>
                    <a:bodyPr/>
                    <a:lstStyle/>
                    <a:p>
                      <a:pPr algn="ctr"/>
                      <a:r>
                        <a:rPr lang="en-US" dirty="0"/>
                        <a:t>Use mechanical assist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Preassemble at shop/in field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Use mechanical assist: scissor lift, hoist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5446329"/>
                  </a:ext>
                </a:extLst>
              </a:tr>
              <a:tr h="918304">
                <a:tc>
                  <a:txBody>
                    <a:bodyPr/>
                    <a:lstStyle/>
                    <a:p>
                      <a:pPr algn="ctr"/>
                      <a:r>
                        <a:rPr lang="en-US" b="1" dirty="0">
                          <a:solidFill>
                            <a:schemeClr val="bg1"/>
                          </a:solidFill>
                        </a:rPr>
                        <a:t>Administrative Controls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algn="ctr"/>
                      <a:r>
                        <a:rPr lang="en-US" dirty="0"/>
                        <a:t>Assign more workers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Rotate workers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Rotate workers</a:t>
                      </a:r>
                    </a:p>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615404"/>
                  </a:ext>
                </a:extLst>
              </a:tr>
              <a:tr h="742894">
                <a:tc>
                  <a:txBody>
                    <a:bodyPr/>
                    <a:lstStyle/>
                    <a:p>
                      <a:pPr algn="ctr"/>
                      <a:r>
                        <a:rPr lang="en-US" b="1" dirty="0">
                          <a:solidFill>
                            <a:schemeClr val="bg1"/>
                          </a:solidFill>
                        </a:rPr>
                        <a:t>Work Practices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00"/>
                        </a:gs>
                        <a:gs pos="29000">
                          <a:srgbClr val="A4CA96"/>
                        </a:gs>
                        <a:gs pos="80000">
                          <a:srgbClr val="FF9933"/>
                        </a:gs>
                        <a:gs pos="100000">
                          <a:srgbClr val="FF0000"/>
                        </a:gs>
                      </a:gsLst>
                      <a:lin ang="5400000" scaled="1"/>
                    </a:gradFill>
                  </a:tcPr>
                </a:tc>
                <a:tc>
                  <a:txBody>
                    <a:bodyPr/>
                    <a:lstStyle/>
                    <a:p>
                      <a:pPr algn="ctr"/>
                      <a:r>
                        <a:rPr lang="en-US" dirty="0"/>
                        <a:t>Position material close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Raise height of 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Assemble at waist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0104009"/>
                  </a:ext>
                </a:extLst>
              </a:tr>
              <a:tr h="742894">
                <a:tc>
                  <a:txBody>
                    <a:bodyPr/>
                    <a:lstStyle/>
                    <a:p>
                      <a:pPr algn="ctr"/>
                      <a:r>
                        <a:rPr lang="en-US" b="1" dirty="0">
                          <a:solidFill>
                            <a:schemeClr val="bg1"/>
                          </a:solidFill>
                        </a:rPr>
                        <a:t>PPE &amp; 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dirty="0"/>
                        <a:t>Stretch before and after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Knee pads, stretch before and after task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Stretch before and after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7448158"/>
                  </a:ext>
                </a:extLst>
              </a:tr>
            </a:tbl>
          </a:graphicData>
        </a:graphic>
      </p:graphicFrame>
      <p:cxnSp>
        <p:nvCxnSpPr>
          <p:cNvPr id="8" name="Straight Arrow Connector 7"/>
          <p:cNvCxnSpPr>
            <a:cxnSpLocks/>
          </p:cNvCxnSpPr>
          <p:nvPr/>
        </p:nvCxnSpPr>
        <p:spPr>
          <a:xfrm flipV="1">
            <a:off x="953876" y="2325151"/>
            <a:ext cx="0" cy="3682244"/>
          </a:xfrm>
          <a:prstGeom prst="straightConnector1">
            <a:avLst/>
          </a:prstGeom>
          <a:ln w="762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36818" y="2320777"/>
            <a:ext cx="11320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BEST</a:t>
            </a:r>
          </a:p>
        </p:txBody>
      </p:sp>
      <p:sp>
        <p:nvSpPr>
          <p:cNvPr id="10" name="TextBox 9"/>
          <p:cNvSpPr txBox="1"/>
          <p:nvPr/>
        </p:nvSpPr>
        <p:spPr>
          <a:xfrm>
            <a:off x="1101279" y="3075971"/>
            <a:ext cx="17047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A1BC"/>
                </a:solidFill>
                <a:effectLst/>
                <a:uLnTx/>
                <a:uFillTx/>
                <a:latin typeface="Calibri" panose="020F0502020204030204"/>
                <a:ea typeface="+mn-ea"/>
                <a:cs typeface="+mn-cs"/>
              </a:rPr>
              <a:t>BETTER</a:t>
            </a:r>
          </a:p>
        </p:txBody>
      </p:sp>
      <p:sp>
        <p:nvSpPr>
          <p:cNvPr id="11" name="TextBox 10"/>
          <p:cNvSpPr txBox="1"/>
          <p:nvPr/>
        </p:nvSpPr>
        <p:spPr>
          <a:xfrm>
            <a:off x="1210149" y="3858947"/>
            <a:ext cx="12586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a:ea typeface="+mn-ea"/>
                <a:cs typeface="+mn-cs"/>
              </a:rPr>
              <a:t>GOOD</a:t>
            </a:r>
          </a:p>
        </p:txBody>
      </p:sp>
      <p:sp>
        <p:nvSpPr>
          <p:cNvPr id="12" name="TextBox 11"/>
          <p:cNvSpPr txBox="1"/>
          <p:nvPr/>
        </p:nvSpPr>
        <p:spPr>
          <a:xfrm>
            <a:off x="1417834" y="4707521"/>
            <a:ext cx="9549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9933"/>
                </a:solidFill>
                <a:effectLst/>
                <a:uLnTx/>
                <a:uFillTx/>
                <a:latin typeface="Calibri" panose="020F0502020204030204"/>
                <a:ea typeface="+mn-ea"/>
                <a:cs typeface="+mn-cs"/>
              </a:rPr>
              <a:t>OK</a:t>
            </a:r>
          </a:p>
        </p:txBody>
      </p:sp>
      <p:sp>
        <p:nvSpPr>
          <p:cNvPr id="2" name="TextBox 1">
            <a:extLst>
              <a:ext uri="{FF2B5EF4-FFF2-40B4-BE49-F238E27FC236}">
                <a16:creationId xmlns:a16="http://schemas.microsoft.com/office/drawing/2014/main" id="{C3D754B3-134A-19E3-51BF-AB5FF573DE64}"/>
              </a:ext>
            </a:extLst>
          </p:cNvPr>
          <p:cNvSpPr txBox="1"/>
          <p:nvPr/>
        </p:nvSpPr>
        <p:spPr>
          <a:xfrm>
            <a:off x="1099735" y="5394191"/>
            <a:ext cx="17025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Minimal</a:t>
            </a:r>
          </a:p>
        </p:txBody>
      </p:sp>
      <p:sp>
        <p:nvSpPr>
          <p:cNvPr id="3" name="TextBox 2">
            <a:extLst>
              <a:ext uri="{FF2B5EF4-FFF2-40B4-BE49-F238E27FC236}">
                <a16:creationId xmlns:a16="http://schemas.microsoft.com/office/drawing/2014/main" id="{AC84C902-EFF8-DD36-871A-8E157A5A686C}"/>
              </a:ext>
            </a:extLst>
          </p:cNvPr>
          <p:cNvSpPr txBox="1"/>
          <p:nvPr/>
        </p:nvSpPr>
        <p:spPr>
          <a:xfrm>
            <a:off x="0" y="6182756"/>
            <a:ext cx="12192000" cy="66679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249726" y="6149385"/>
            <a:ext cx="2336217" cy="461665"/>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Reduction of risk</a:t>
            </a:r>
          </a:p>
        </p:txBody>
      </p:sp>
    </p:spTree>
    <p:extLst>
      <p:ext uri="{BB962C8B-B14F-4D97-AF65-F5344CB8AC3E}">
        <p14:creationId xmlns:p14="http://schemas.microsoft.com/office/powerpoint/2010/main" val="376345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044" y="118524"/>
            <a:ext cx="11134344" cy="976630"/>
          </a:xfrm>
        </p:spPr>
        <p:txBody>
          <a:bodyPr>
            <a:normAutofit fontScale="90000"/>
          </a:bodyPr>
          <a:lstStyle/>
          <a:p>
            <a:r>
              <a:rPr lang="en-US" b="1" dirty="0">
                <a:latin typeface="Calibri (Headings)"/>
              </a:rPr>
              <a:t>Ergonomic topics on safety forms and checklists</a:t>
            </a:r>
            <a:br>
              <a:rPr lang="en-US" b="1" dirty="0">
                <a:latin typeface="Calibri (Headings)"/>
              </a:rPr>
            </a:br>
            <a:r>
              <a:rPr lang="en-US" sz="3600" dirty="0">
                <a:latin typeface="Calibri (Headings)"/>
              </a:rPr>
              <a:t>Example of a site-specific safety plan</a:t>
            </a:r>
          </a:p>
        </p:txBody>
      </p:sp>
      <p:sp>
        <p:nvSpPr>
          <p:cNvPr id="3" name="TextBox 2">
            <a:extLst>
              <a:ext uri="{FF2B5EF4-FFF2-40B4-BE49-F238E27FC236}">
                <a16:creationId xmlns:a16="http://schemas.microsoft.com/office/drawing/2014/main" id="{6E8A1DB5-D2E5-478D-ABDD-C6B609B02FD4}"/>
              </a:ext>
            </a:extLst>
          </p:cNvPr>
          <p:cNvSpPr txBox="1"/>
          <p:nvPr/>
        </p:nvSpPr>
        <p:spPr>
          <a:xfrm>
            <a:off x="1676400" y="5797378"/>
            <a:ext cx="10515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Find worksheets to help you create your site-specific safety plan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www.bestbuiltplans.org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A4E0D816-98A8-F4DE-A449-E0279D35F8C9}"/>
              </a:ext>
            </a:extLst>
          </p:cNvPr>
          <p:cNvGraphicFramePr>
            <a:graphicFrameLocks noGrp="1"/>
          </p:cNvGraphicFramePr>
          <p:nvPr/>
        </p:nvGraphicFramePr>
        <p:xfrm>
          <a:off x="308172" y="1351966"/>
          <a:ext cx="11575656" cy="4219766"/>
        </p:xfrm>
        <a:graphic>
          <a:graphicData uri="http://schemas.openxmlformats.org/drawingml/2006/table">
            <a:tbl>
              <a:tblPr/>
              <a:tblGrid>
                <a:gridCol w="999444">
                  <a:extLst>
                    <a:ext uri="{9D8B030D-6E8A-4147-A177-3AD203B41FA5}">
                      <a16:colId xmlns:a16="http://schemas.microsoft.com/office/drawing/2014/main" val="933815034"/>
                    </a:ext>
                  </a:extLst>
                </a:gridCol>
                <a:gridCol w="1452517">
                  <a:extLst>
                    <a:ext uri="{9D8B030D-6E8A-4147-A177-3AD203B41FA5}">
                      <a16:colId xmlns:a16="http://schemas.microsoft.com/office/drawing/2014/main" val="2423659161"/>
                    </a:ext>
                  </a:extLst>
                </a:gridCol>
                <a:gridCol w="1439334">
                  <a:extLst>
                    <a:ext uri="{9D8B030D-6E8A-4147-A177-3AD203B41FA5}">
                      <a16:colId xmlns:a16="http://schemas.microsoft.com/office/drawing/2014/main" val="2384534591"/>
                    </a:ext>
                  </a:extLst>
                </a:gridCol>
                <a:gridCol w="1702611">
                  <a:extLst>
                    <a:ext uri="{9D8B030D-6E8A-4147-A177-3AD203B41FA5}">
                      <a16:colId xmlns:a16="http://schemas.microsoft.com/office/drawing/2014/main" val="3871718171"/>
                    </a:ext>
                  </a:extLst>
                </a:gridCol>
                <a:gridCol w="1014363">
                  <a:extLst>
                    <a:ext uri="{9D8B030D-6E8A-4147-A177-3AD203B41FA5}">
                      <a16:colId xmlns:a16="http://schemas.microsoft.com/office/drawing/2014/main" val="3656964786"/>
                    </a:ext>
                  </a:extLst>
                </a:gridCol>
                <a:gridCol w="969610">
                  <a:extLst>
                    <a:ext uri="{9D8B030D-6E8A-4147-A177-3AD203B41FA5}">
                      <a16:colId xmlns:a16="http://schemas.microsoft.com/office/drawing/2014/main" val="1319778819"/>
                    </a:ext>
                  </a:extLst>
                </a:gridCol>
                <a:gridCol w="1149534">
                  <a:extLst>
                    <a:ext uri="{9D8B030D-6E8A-4147-A177-3AD203B41FA5}">
                      <a16:colId xmlns:a16="http://schemas.microsoft.com/office/drawing/2014/main" val="1193635743"/>
                    </a:ext>
                  </a:extLst>
                </a:gridCol>
                <a:gridCol w="2848243">
                  <a:extLst>
                    <a:ext uri="{9D8B030D-6E8A-4147-A177-3AD203B41FA5}">
                      <a16:colId xmlns:a16="http://schemas.microsoft.com/office/drawing/2014/main" val="2185289625"/>
                    </a:ext>
                  </a:extLst>
                </a:gridCol>
              </a:tblGrid>
              <a:tr h="423332">
                <a:tc gridSpan="4">
                  <a:txBody>
                    <a:bodyPr/>
                    <a:lstStyle/>
                    <a:p>
                      <a:pPr algn="ctr" fontAlgn="t"/>
                      <a:r>
                        <a:rPr lang="en-US" sz="2000" b="1" i="0" u="none" strike="noStrike" baseline="0" dirty="0">
                          <a:solidFill>
                            <a:srgbClr val="000000"/>
                          </a:solidFill>
                          <a:effectLst/>
                          <a:latin typeface="Calibri" panose="020F0502020204030204" pitchFamily="34" charset="0"/>
                        </a:rPr>
                        <a:t>Deliveries</a:t>
                      </a:r>
                      <a:r>
                        <a:rPr lang="en-US" sz="2000" b="1" i="0" u="none" strike="noStrike" dirty="0">
                          <a:solidFill>
                            <a:srgbClr val="000000"/>
                          </a:solidFill>
                          <a:effectLst/>
                          <a:latin typeface="Calibri" panose="020F0502020204030204" pitchFamily="34" charset="0"/>
                        </a:rPr>
                        <a:t> and material storage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t"/>
                      <a:r>
                        <a:rPr lang="en-US" sz="2000" b="1" i="0" u="none" strike="noStrike" dirty="0">
                          <a:solidFill>
                            <a:srgbClr val="000000"/>
                          </a:solidFill>
                          <a:effectLst/>
                          <a:latin typeface="Calibri" panose="020F0502020204030204" pitchFamily="34" charset="0"/>
                        </a:rPr>
                        <a:t>Job Hazard Assessment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15107581"/>
                  </a:ext>
                </a:extLst>
              </a:tr>
              <a:tr h="296790">
                <a:tc>
                  <a:txBody>
                    <a:bodyPr/>
                    <a:lstStyle/>
                    <a:p>
                      <a:pPr algn="ctr" fontAlgn="t"/>
                      <a:r>
                        <a:rPr lang="en-US" sz="1600" b="1" i="0" u="none" strike="noStrike" dirty="0">
                          <a:solidFill>
                            <a:srgbClr val="000000"/>
                          </a:solidFill>
                          <a:effectLst/>
                          <a:latin typeface="Calibri" panose="020F0502020204030204" pitchFamily="34" charset="0"/>
                        </a:rPr>
                        <a:t>Trade</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effectLst/>
                          <a:latin typeface="Calibri" panose="020F0502020204030204" pitchFamily="34" charset="0"/>
                        </a:rPr>
                        <a:t>Who</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effectLst/>
                          <a:latin typeface="Calibri" panose="020F0502020204030204" pitchFamily="34" charset="0"/>
                        </a:rPr>
                        <a:t>How unloaded</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effectLst/>
                          <a:latin typeface="Calibri" panose="020F0502020204030204" pitchFamily="34" charset="0"/>
                        </a:rPr>
                        <a:t>Where stored</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effectLst/>
                          <a:latin typeface="Calibri" panose="020F0502020204030204" pitchFamily="34" charset="0"/>
                        </a:rPr>
                        <a:t>Task</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effectLst/>
                          <a:latin typeface="Calibri" panose="020F0502020204030204" pitchFamily="34" charset="0"/>
                        </a:rPr>
                        <a:t>Hazard</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effectLst/>
                          <a:latin typeface="Calibri" panose="020F0502020204030204" pitchFamily="34" charset="0"/>
                        </a:rPr>
                        <a:t>Injury Risk</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effectLst/>
                          <a:latin typeface="Calibri" panose="020F0502020204030204" pitchFamily="34" charset="0"/>
                        </a:rPr>
                        <a:t>Prevention</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2393919"/>
                  </a:ext>
                </a:extLst>
              </a:tr>
              <a:tr h="1904399">
                <a:tc>
                  <a:txBody>
                    <a:bodyPr/>
                    <a:lstStyle/>
                    <a:p>
                      <a:pPr algn="l" fontAlgn="t"/>
                      <a:r>
                        <a:rPr lang="en-US" sz="1600" b="0" i="0" u="none" strike="noStrike" dirty="0">
                          <a:solidFill>
                            <a:srgbClr val="000000"/>
                          </a:solidFill>
                          <a:effectLst/>
                          <a:latin typeface="Calibri" panose="020F0502020204030204" pitchFamily="34" charset="0"/>
                        </a:rPr>
                        <a:t>Electrical</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Materials will be delivered by truck driver and brought onsite by crew members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Materials will be unloaded by hand; heavier items will be unloaded by boom truck</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All materials will be brought on jobsite daily, offloaded by crew, and pushed by cart to install area</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Moving materials (wire, conduit, anchors) to install</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Improper body mechanics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Strains and sprains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Use the proper lifting techniques covered in training, no lifting over 50 lbs. without help, move materials by cart from delivery location to install area</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8123897"/>
                  </a:ext>
                </a:extLst>
              </a:tr>
              <a:tr h="1595245">
                <a:tc>
                  <a:txBody>
                    <a:bodyPr/>
                    <a:lstStyle/>
                    <a:p>
                      <a:pPr algn="l" fontAlgn="t"/>
                      <a:r>
                        <a:rPr lang="en-US" sz="1600" b="0" i="0" u="none" strike="noStrike">
                          <a:solidFill>
                            <a:srgbClr val="000000"/>
                          </a:solidFill>
                          <a:effectLst/>
                          <a:latin typeface="Calibri" panose="020F0502020204030204" pitchFamily="34" charset="0"/>
                        </a:rPr>
                        <a:t>Mechanical</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Delivery company</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Delivery company responsibility</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Safe locations will be provided by General Contractor</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Install duct overhead</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Lifting, falls, overhead work</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Strains and sprains, falls, struck-by</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Proper use of fall protection equipment/plan, contain work area, and utilize proper equipment for safe handling, team lifting or mechanical moving equipment</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2230299"/>
                  </a:ext>
                </a:extLst>
              </a:tr>
            </a:tbl>
          </a:graphicData>
        </a:graphic>
      </p:graphicFrame>
    </p:spTree>
    <p:extLst>
      <p:ext uri="{BB962C8B-B14F-4D97-AF65-F5344CB8AC3E}">
        <p14:creationId xmlns:p14="http://schemas.microsoft.com/office/powerpoint/2010/main" val="3801405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29" y="520177"/>
            <a:ext cx="6634599" cy="786384"/>
          </a:xfrm>
        </p:spPr>
        <p:txBody>
          <a:bodyPr>
            <a:normAutofit fontScale="90000"/>
          </a:bodyPr>
          <a:lstStyle/>
          <a:p>
            <a:r>
              <a:rPr lang="en-US" sz="4400" b="1" dirty="0">
                <a:solidFill>
                  <a:schemeClr val="tx1"/>
                </a:solidFill>
                <a:latin typeface="Calibri (Headings)"/>
              </a:rPr>
              <a:t>Knowledge &amp; Awareness</a:t>
            </a:r>
            <a:br>
              <a:rPr lang="en-US" sz="4400" b="1" dirty="0">
                <a:solidFill>
                  <a:schemeClr val="tx1"/>
                </a:solidFill>
                <a:latin typeface="Calibri Light" panose="020F0302020204030204" pitchFamily="34" charset="0"/>
              </a:rPr>
            </a:br>
            <a:r>
              <a:rPr lang="en-US" sz="4400" dirty="0">
                <a:solidFill>
                  <a:schemeClr val="tx1"/>
                </a:solidFill>
                <a:latin typeface="Calibri Light" panose="020F0302020204030204" pitchFamily="34" charset="0"/>
              </a:rPr>
              <a:t> (element #4)</a:t>
            </a:r>
          </a:p>
        </p:txBody>
      </p:sp>
      <p:sp>
        <p:nvSpPr>
          <p:cNvPr id="3" name="Content Placeholder 2"/>
          <p:cNvSpPr>
            <a:spLocks noGrp="1"/>
          </p:cNvSpPr>
          <p:nvPr>
            <p:ph idx="1"/>
          </p:nvPr>
        </p:nvSpPr>
        <p:spPr>
          <a:xfrm>
            <a:off x="316082" y="1753194"/>
            <a:ext cx="11749741" cy="4001498"/>
          </a:xfrm>
        </p:spPr>
        <p:txBody>
          <a:bodyPr>
            <a:normAutofit/>
          </a:bodyPr>
          <a:lstStyle/>
          <a:p>
            <a:pPr>
              <a:spcBef>
                <a:spcPts val="0"/>
              </a:spcBef>
              <a:buFont typeface="Arial" panose="020B0604020202020204" pitchFamily="34" charset="0"/>
              <a:buChar char="•"/>
            </a:pPr>
            <a:r>
              <a:rPr lang="en-US" sz="3200" dirty="0">
                <a:latin typeface="Calibri Light" panose="020F0302020204030204" pitchFamily="34" charset="0"/>
              </a:rPr>
              <a:t>What do workers and management need to 			         know about ergonomics?</a:t>
            </a:r>
          </a:p>
          <a:p>
            <a:pPr lvl="1">
              <a:buFont typeface="Calibri Light" panose="020F0302020204030204" pitchFamily="34" charset="0"/>
              <a:buChar char="‒"/>
            </a:pPr>
            <a:r>
              <a:rPr lang="en-US" sz="2800" dirty="0">
                <a:latin typeface="Calibri Light" panose="020F0302020204030204" pitchFamily="34" charset="0"/>
              </a:rPr>
              <a:t> The physical risks (aspects of tasks that cause undue stress on body)</a:t>
            </a:r>
          </a:p>
          <a:p>
            <a:pPr lvl="1">
              <a:buFont typeface="Calibri Light" panose="020F0302020204030204" pitchFamily="34" charset="0"/>
              <a:buChar char="‒"/>
            </a:pPr>
            <a:r>
              <a:rPr lang="en-US" sz="2800" dirty="0">
                <a:latin typeface="Calibri Light" panose="020F0302020204030204" pitchFamily="34" charset="0"/>
              </a:rPr>
              <a:t> Job-specific hazards (recognize risks of tasks)</a:t>
            </a:r>
          </a:p>
          <a:p>
            <a:pPr lvl="1">
              <a:buFont typeface="Calibri Light" panose="020F0302020204030204" pitchFamily="34" charset="0"/>
              <a:buChar char="‒"/>
            </a:pPr>
            <a:r>
              <a:rPr lang="en-US" sz="2800" dirty="0">
                <a:latin typeface="Calibri Light" panose="020F0302020204030204" pitchFamily="34" charset="0"/>
              </a:rPr>
              <a:t> Prevention (controls and work practices)</a:t>
            </a:r>
          </a:p>
          <a:p>
            <a:r>
              <a:rPr lang="en-US" sz="3200" dirty="0">
                <a:latin typeface="Calibri Light" panose="020F0302020204030204" pitchFamily="34" charset="0"/>
              </a:rPr>
              <a:t>Worker ergonomic training program that 				   includes in-class lecture and hands-on &amp; computer/		         app-based interactive training components</a:t>
            </a:r>
            <a:endParaRPr lang="en-US" dirty="0"/>
          </a:p>
        </p:txBody>
      </p:sp>
      <p:pic>
        <p:nvPicPr>
          <p:cNvPr id="4" name="Picture 3">
            <a:extLst>
              <a:ext uri="{FF2B5EF4-FFF2-40B4-BE49-F238E27FC236}">
                <a16:creationId xmlns:a16="http://schemas.microsoft.com/office/drawing/2014/main" id="{62B992A1-F4C1-E264-DB00-8B61B89DD6BB}"/>
              </a:ext>
            </a:extLst>
          </p:cNvPr>
          <p:cNvPicPr>
            <a:picLocks noChangeAspect="1"/>
          </p:cNvPicPr>
          <p:nvPr/>
        </p:nvPicPr>
        <p:blipFill>
          <a:blip r:embed="rId3"/>
          <a:stretch>
            <a:fillRect/>
          </a:stretch>
        </p:blipFill>
        <p:spPr>
          <a:xfrm>
            <a:off x="8333772" y="193574"/>
            <a:ext cx="3732051" cy="2343183"/>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A47BABCB-D620-79A0-7FEA-15C6B8FA5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7002" y="3429000"/>
            <a:ext cx="2343184" cy="2343184"/>
          </a:xfrm>
          <a:prstGeom prst="rect">
            <a:avLst/>
          </a:prstGeom>
        </p:spPr>
      </p:pic>
    </p:spTree>
    <p:extLst>
      <p:ext uri="{BB962C8B-B14F-4D97-AF65-F5344CB8AC3E}">
        <p14:creationId xmlns:p14="http://schemas.microsoft.com/office/powerpoint/2010/main" val="1961544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alibri (Headings)"/>
              </a:rPr>
              <a:t>Questions addressed:</a:t>
            </a:r>
          </a:p>
        </p:txBody>
      </p:sp>
      <p:sp>
        <p:nvSpPr>
          <p:cNvPr id="3" name="Content Placeholder 2"/>
          <p:cNvSpPr>
            <a:spLocks noGrp="1"/>
          </p:cNvSpPr>
          <p:nvPr>
            <p:ph idx="1"/>
          </p:nvPr>
        </p:nvSpPr>
        <p:spPr/>
        <p:txBody>
          <a:bodyPr/>
          <a:lstStyle/>
          <a:p>
            <a:pPr marL="514350" indent="-514350">
              <a:buFont typeface="+mj-lt"/>
              <a:buAutoNum type="arabicPeriod"/>
            </a:pPr>
            <a:r>
              <a:rPr lang="en-US" sz="3200" dirty="0">
                <a:latin typeface="Calibri" panose="020F0502020204030204" pitchFamily="34" charset="0"/>
                <a:cs typeface="Calibri" panose="020F0502020204030204" pitchFamily="34" charset="0"/>
              </a:rPr>
              <a:t>Why do contractors need an ergonomics program?</a:t>
            </a:r>
          </a:p>
          <a:p>
            <a:pPr marL="514350" indent="-514350">
              <a:buFont typeface="+mj-lt"/>
              <a:buAutoNum type="arabicPeriod"/>
            </a:pPr>
            <a:r>
              <a:rPr lang="en-US" sz="3200" dirty="0">
                <a:latin typeface="Calibri" panose="020F0502020204030204" pitchFamily="34" charset="0"/>
                <a:cs typeface="Calibri" panose="020F0502020204030204" pitchFamily="34" charset="0"/>
              </a:rPr>
              <a:t>What do management and workers need to know about ergonomics?</a:t>
            </a:r>
          </a:p>
          <a:p>
            <a:pPr marL="514350" indent="-514350">
              <a:buFont typeface="+mj-lt"/>
              <a:buAutoNum type="arabicPeriod"/>
            </a:pPr>
            <a:r>
              <a:rPr lang="en-US" sz="3200" dirty="0">
                <a:latin typeface="Calibri" panose="020F0502020204030204" pitchFamily="34" charset="0"/>
                <a:cs typeface="Calibri" panose="020F0502020204030204" pitchFamily="34" charset="0"/>
              </a:rPr>
              <a:t>How can ergonomics be integrated into a company’s safety program?</a:t>
            </a:r>
          </a:p>
          <a:p>
            <a:pPr marL="514350" indent="-514350">
              <a:buFont typeface="+mj-lt"/>
              <a:buAutoNum type="arabicPeriod"/>
            </a:pPr>
            <a:endParaRPr lang="en-US" b="1" dirty="0"/>
          </a:p>
          <a:p>
            <a:endParaRPr lang="en-US" dirty="0"/>
          </a:p>
        </p:txBody>
      </p:sp>
    </p:spTree>
    <p:extLst>
      <p:ext uri="{BB962C8B-B14F-4D97-AF65-F5344CB8AC3E}">
        <p14:creationId xmlns:p14="http://schemas.microsoft.com/office/powerpoint/2010/main" val="739103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Text Box 43"/>
          <p:cNvSpPr txBox="1">
            <a:spLocks noChangeArrowheads="1"/>
          </p:cNvSpPr>
          <p:nvPr/>
        </p:nvSpPr>
        <p:spPr bwMode="auto">
          <a:xfrm>
            <a:off x="482961" y="1066916"/>
            <a:ext cx="11300653" cy="1538883"/>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itchFamily="18" charset="0"/>
              </a:rPr>
              <a:t> 1 person </a:t>
            </a:r>
            <a:r>
              <a:rPr kumimoji="0" lang="en-US" sz="2800" b="0" i="0" u="none" strike="noStrike" kern="1200" cap="none" spc="0" normalizeH="0" baseline="0" noProof="0" dirty="0">
                <a:ln>
                  <a:noFill/>
                </a:ln>
                <a:solidFill>
                  <a:srgbClr val="C00000"/>
                </a:solidFill>
                <a:effectLst/>
                <a:uLnTx/>
                <a:uFillTx/>
                <a:latin typeface="Calibri Light" panose="020F0302020204030204"/>
                <a:ea typeface="+mn-ea"/>
                <a:cs typeface="Times New Roman" pitchFamily="18" charset="0"/>
              </a:rPr>
              <a:t>ideally</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itchFamily="18" charset="0"/>
              </a:rPr>
              <a:t> lifting no more than 50 pounds</a:t>
            </a:r>
          </a:p>
          <a:p>
            <a:pPr marL="0" marR="0" lvl="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itchFamily="18" charset="0"/>
              </a:rPr>
              <a:t> C</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arrying heavy objects no more than 100 feet </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itchFamily="18" charset="0"/>
              </a:rPr>
              <a:t> Keep work involving objects weighing more than 25 pounds at waist height</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8915" name="Rectangle 44"/>
          <p:cNvSpPr>
            <a:spLocks noGrp="1" noChangeArrowheads="1"/>
          </p:cNvSpPr>
          <p:nvPr>
            <p:ph type="title"/>
          </p:nvPr>
        </p:nvSpPr>
        <p:spPr>
          <a:xfrm>
            <a:off x="258110" y="390950"/>
            <a:ext cx="11779141" cy="837707"/>
          </a:xfrm>
        </p:spPr>
        <p:txBody>
          <a:bodyPr>
            <a:normAutofit fontScale="90000"/>
          </a:bodyPr>
          <a:lstStyle/>
          <a:p>
            <a:pPr eaLnBrk="1" hangingPunct="1"/>
            <a:r>
              <a:rPr lang="en-US" altLang="en-US" b="1" dirty="0">
                <a:latin typeface="Calibri (Headings)"/>
              </a:rPr>
              <a:t>High Force: </a:t>
            </a:r>
            <a:r>
              <a:rPr lang="en-US" altLang="en-US" b="1" i="1" dirty="0">
                <a:latin typeface="Calibri (Headings)"/>
              </a:rPr>
              <a:t>Make sure workers are properly trained</a:t>
            </a:r>
            <a:br>
              <a:rPr lang="en-US" altLang="en-US" dirty="0"/>
            </a:br>
            <a:endParaRPr lang="en-US" altLang="en-US" dirty="0"/>
          </a:p>
        </p:txBody>
      </p:sp>
      <p:pic>
        <p:nvPicPr>
          <p:cNvPr id="2" name="Picture 1"/>
          <p:cNvPicPr>
            <a:picLocks noChangeAspect="1"/>
          </p:cNvPicPr>
          <p:nvPr/>
        </p:nvPicPr>
        <p:blipFill>
          <a:blip r:embed="rId3"/>
          <a:stretch>
            <a:fillRect/>
          </a:stretch>
        </p:blipFill>
        <p:spPr>
          <a:xfrm>
            <a:off x="3419214" y="4108544"/>
            <a:ext cx="2883658" cy="1835055"/>
          </a:xfrm>
          <a:prstGeom prst="rect">
            <a:avLst/>
          </a:prstGeom>
        </p:spPr>
      </p:pic>
      <p:pic>
        <p:nvPicPr>
          <p:cNvPr id="3" name="Picture 2"/>
          <p:cNvPicPr>
            <a:picLocks noChangeAspect="1"/>
          </p:cNvPicPr>
          <p:nvPr/>
        </p:nvPicPr>
        <p:blipFill>
          <a:blip r:embed="rId4"/>
          <a:stretch>
            <a:fillRect/>
          </a:stretch>
        </p:blipFill>
        <p:spPr>
          <a:xfrm>
            <a:off x="258110" y="2848901"/>
            <a:ext cx="2952376" cy="173831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4445" t="28666" r="48444" b="23926"/>
          <a:stretch/>
        </p:blipFill>
        <p:spPr>
          <a:xfrm rot="5400000">
            <a:off x="6786113" y="4645464"/>
            <a:ext cx="1325924" cy="1270346"/>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1073" t="26902" r="51937" b="32814"/>
          <a:stretch/>
        </p:blipFill>
        <p:spPr>
          <a:xfrm rot="5400000">
            <a:off x="8095596" y="4710479"/>
            <a:ext cx="1345591" cy="1099064"/>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019" t="24627" r="37758" b="45447"/>
          <a:stretch/>
        </p:blipFill>
        <p:spPr>
          <a:xfrm rot="5400000">
            <a:off x="10287518" y="4193866"/>
            <a:ext cx="2513563" cy="985903"/>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2222" t="25555" r="43889" b="29753"/>
          <a:stretch/>
        </p:blipFill>
        <p:spPr>
          <a:xfrm rot="5400000">
            <a:off x="9115822" y="4209990"/>
            <a:ext cx="2137628" cy="1329590"/>
          </a:xfrm>
          <a:prstGeom prst="rect">
            <a:avLst/>
          </a:prstGeom>
        </p:spPr>
      </p:pic>
      <p:sp>
        <p:nvSpPr>
          <p:cNvPr id="7" name="TextBox 6"/>
          <p:cNvSpPr txBox="1"/>
          <p:nvPr/>
        </p:nvSpPr>
        <p:spPr>
          <a:xfrm>
            <a:off x="7794080" y="2951113"/>
            <a:ext cx="34515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C00000"/>
                </a:solidFill>
                <a:effectLst/>
                <a:uLnTx/>
                <a:uFillTx/>
                <a:latin typeface="Calibri" panose="020F0502020204030204"/>
                <a:ea typeface="+mn-ea"/>
                <a:cs typeface="+mn-cs"/>
              </a:rPr>
              <a:t>One-person lift: small heavy object</a:t>
            </a:r>
          </a:p>
        </p:txBody>
      </p:sp>
      <p:sp>
        <p:nvSpPr>
          <p:cNvPr id="8" name="TextBox 7"/>
          <p:cNvSpPr txBox="1"/>
          <p:nvPr/>
        </p:nvSpPr>
        <p:spPr>
          <a:xfrm>
            <a:off x="148532" y="5260011"/>
            <a:ext cx="32033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Two-person lift: 2-10’ long poles</a:t>
            </a:r>
          </a:p>
        </p:txBody>
      </p:sp>
      <p:sp>
        <p:nvSpPr>
          <p:cNvPr id="13" name="Rectangle 12"/>
          <p:cNvSpPr/>
          <p:nvPr/>
        </p:nvSpPr>
        <p:spPr>
          <a:xfrm>
            <a:off x="202245" y="4511429"/>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UA</a:t>
            </a:r>
          </a:p>
        </p:txBody>
      </p:sp>
      <p:sp>
        <p:nvSpPr>
          <p:cNvPr id="14" name="Rectangle 13"/>
          <p:cNvSpPr/>
          <p:nvPr/>
        </p:nvSpPr>
        <p:spPr>
          <a:xfrm>
            <a:off x="3351909" y="5889083"/>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UA</a:t>
            </a:r>
          </a:p>
        </p:txBody>
      </p:sp>
      <p:sp>
        <p:nvSpPr>
          <p:cNvPr id="15" name="Rectangle 14"/>
          <p:cNvSpPr/>
          <p:nvPr/>
        </p:nvSpPr>
        <p:spPr>
          <a:xfrm>
            <a:off x="6302872" y="5937774"/>
            <a:ext cx="5632892"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Photos courtesy of the Healthy Work Center, Washington University School of Medicine in St. Louis</a:t>
            </a:r>
          </a:p>
        </p:txBody>
      </p:sp>
    </p:spTree>
    <p:extLst>
      <p:ext uri="{BB962C8B-B14F-4D97-AF65-F5344CB8AC3E}">
        <p14:creationId xmlns:p14="http://schemas.microsoft.com/office/powerpoint/2010/main" val="1199612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4000" b="1" dirty="0">
                <a:latin typeface="Calibri (Headings)"/>
                <a:ea typeface="Calibri" panose="020F0502020204030204" pitchFamily="34" charset="0"/>
                <a:cs typeface="Times New Roman" panose="02020603050405020304" pitchFamily="18" charset="0"/>
              </a:rPr>
              <a:t>Awkward Posture:</a:t>
            </a:r>
            <a:br>
              <a:rPr lang="en-US" sz="4000" b="1" dirty="0">
                <a:latin typeface="Calibri (Headings)"/>
                <a:ea typeface="Calibri" panose="020F0502020204030204" pitchFamily="34" charset="0"/>
                <a:cs typeface="Times New Roman" panose="02020603050405020304" pitchFamily="18" charset="0"/>
              </a:rPr>
            </a:br>
            <a:r>
              <a:rPr lang="en-US" sz="4000" b="1" i="1" dirty="0">
                <a:latin typeface="Calibri (Headings)"/>
                <a:ea typeface="Calibri" panose="020F0502020204030204" pitchFamily="34" charset="0"/>
                <a:cs typeface="Times New Roman" panose="02020603050405020304" pitchFamily="18" charset="0"/>
              </a:rPr>
              <a:t>Ground-Level WORK – </a:t>
            </a:r>
            <a:r>
              <a:rPr lang="en-US" sz="4000" b="1" i="1" dirty="0">
                <a:solidFill>
                  <a:srgbClr val="00B050"/>
                </a:solidFill>
                <a:latin typeface="Calibri (Headings)"/>
                <a:ea typeface="Calibri" panose="020F0502020204030204" pitchFamily="34" charset="0"/>
                <a:cs typeface="Times New Roman" panose="02020603050405020304" pitchFamily="18" charset="0"/>
              </a:rPr>
              <a:t>“RAISE IT UP”</a:t>
            </a:r>
            <a:endParaRPr lang="en-US" sz="4000" b="1" dirty="0">
              <a:solidFill>
                <a:srgbClr val="00B050"/>
              </a:solidFill>
              <a:latin typeface="Calibri (Headings)"/>
            </a:endParaRPr>
          </a:p>
        </p:txBody>
      </p:sp>
      <p:sp>
        <p:nvSpPr>
          <p:cNvPr id="5" name="TextBox 4"/>
          <p:cNvSpPr txBox="1"/>
          <p:nvPr/>
        </p:nvSpPr>
        <p:spPr>
          <a:xfrm>
            <a:off x="3885161" y="1742933"/>
            <a:ext cx="4577713" cy="3430988"/>
          </a:xfrm>
          <a:prstGeom prst="rect">
            <a:avLst/>
          </a:prstGeom>
          <a:noFill/>
        </p:spPr>
        <p:txBody>
          <a:bodyPr wrap="square" lIns="105965" tIns="52983" rIns="105965" bIns="52983" rtlCol="0">
            <a:spAutoFit/>
          </a:bodyPr>
          <a:lstStyle/>
          <a:p>
            <a:pPr marL="529827" marR="0" lvl="0" indent="-5298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mn-cs"/>
              </a:rPr>
              <a:t>When possible, bring material to waist height using a stand or a cart.* </a:t>
            </a:r>
          </a:p>
          <a:p>
            <a:pPr marL="529827" marR="0" lvl="0" indent="-529827"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mn-cs"/>
              </a:rPr>
              <a:t>Adjust its position to get close to the task.</a:t>
            </a:r>
          </a:p>
        </p:txBody>
      </p:sp>
      <p:pic>
        <p:nvPicPr>
          <p:cNvPr id="6" name="Picture 5"/>
          <p:cNvPicPr>
            <a:picLocks noChangeAspect="1"/>
          </p:cNvPicPr>
          <p:nvPr/>
        </p:nvPicPr>
        <p:blipFill>
          <a:blip r:embed="rId3"/>
          <a:stretch>
            <a:fillRect/>
          </a:stretch>
        </p:blipFill>
        <p:spPr>
          <a:xfrm>
            <a:off x="1683949" y="1449954"/>
            <a:ext cx="1825911" cy="1065392"/>
          </a:xfrm>
          <a:prstGeom prst="rect">
            <a:avLst/>
          </a:prstGeom>
        </p:spPr>
      </p:pic>
      <p:pic>
        <p:nvPicPr>
          <p:cNvPr id="7" name="Picture 6"/>
          <p:cNvPicPr>
            <a:picLocks noChangeAspect="1"/>
          </p:cNvPicPr>
          <p:nvPr/>
        </p:nvPicPr>
        <p:blipFill>
          <a:blip r:embed="rId4"/>
          <a:stretch>
            <a:fillRect/>
          </a:stretch>
        </p:blipFill>
        <p:spPr>
          <a:xfrm>
            <a:off x="9443156" y="1340680"/>
            <a:ext cx="1825911" cy="106539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2794" r="18382"/>
          <a:stretch/>
        </p:blipFill>
        <p:spPr>
          <a:xfrm>
            <a:off x="8462874" y="2180049"/>
            <a:ext cx="3252228" cy="3110753"/>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40294" t="14902" r="32795" b="26013"/>
          <a:stretch/>
        </p:blipFill>
        <p:spPr>
          <a:xfrm>
            <a:off x="1145120" y="2297293"/>
            <a:ext cx="2520471" cy="3113525"/>
          </a:xfrm>
          <a:prstGeom prst="rect">
            <a:avLst/>
          </a:prstGeom>
        </p:spPr>
      </p:pic>
      <p:sp>
        <p:nvSpPr>
          <p:cNvPr id="10" name="Rectangle 9"/>
          <p:cNvSpPr/>
          <p:nvPr/>
        </p:nvSpPr>
        <p:spPr>
          <a:xfrm>
            <a:off x="1125097" y="5756534"/>
            <a:ext cx="2365356" cy="260889"/>
          </a:xfrm>
          <a:prstGeom prst="rect">
            <a:avLst/>
          </a:prstGeom>
        </p:spPr>
        <p:txBody>
          <a:bodyPr wrap="square" lIns="105965" tIns="52983" rIns="105965" bIns="5298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Photos courtesy of the MCAA</a:t>
            </a:r>
          </a:p>
        </p:txBody>
      </p:sp>
      <p:sp>
        <p:nvSpPr>
          <p:cNvPr id="2" name="TextBox 1">
            <a:extLst>
              <a:ext uri="{FF2B5EF4-FFF2-40B4-BE49-F238E27FC236}">
                <a16:creationId xmlns:a16="http://schemas.microsoft.com/office/drawing/2014/main" id="{05EF1593-900F-4957-C9CB-E41D008746A9}"/>
              </a:ext>
            </a:extLst>
          </p:cNvPr>
          <p:cNvSpPr txBox="1"/>
          <p:nvPr/>
        </p:nvSpPr>
        <p:spPr>
          <a:xfrm>
            <a:off x="3175123" y="5457360"/>
            <a:ext cx="3468104"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1700" b="1" i="1" u="none" strike="noStrike" kern="1200" cap="none" spc="0" normalizeH="0" baseline="0" noProof="0" dirty="0">
                <a:ln>
                  <a:noFill/>
                </a:ln>
                <a:solidFill>
                  <a:srgbClr val="00B050"/>
                </a:solidFill>
                <a:effectLst/>
                <a:uLnTx/>
                <a:uFillTx/>
                <a:latin typeface="Calibri" panose="020F0502020204030204"/>
                <a:ea typeface="+mn-ea"/>
                <a:cs typeface="+mn-cs"/>
              </a:rPr>
              <a:t>Find more examples in the Best Built Plans Contractor Planning Tool</a:t>
            </a:r>
            <a:r>
              <a:rPr kumimoji="0" lang="en-US" sz="1700" b="0" i="0" u="none" strike="noStrike" kern="1200" cap="none" spc="0" normalizeH="0" baseline="0" noProof="0" dirty="0">
                <a:ln>
                  <a:noFill/>
                </a:ln>
                <a:solidFill>
                  <a:srgbClr val="00B050"/>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qr code on a white background&#10;&#10;Description automatically generated">
            <a:extLst>
              <a:ext uri="{FF2B5EF4-FFF2-40B4-BE49-F238E27FC236}">
                <a16:creationId xmlns:a16="http://schemas.microsoft.com/office/drawing/2014/main" id="{F286ABE0-DB18-D1FF-CA28-4835E9E8C7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8981" y="5068802"/>
            <a:ext cx="1636351" cy="1668882"/>
          </a:xfrm>
          <a:prstGeom prst="rect">
            <a:avLst/>
          </a:prstGeom>
        </p:spPr>
      </p:pic>
    </p:spTree>
    <p:extLst>
      <p:ext uri="{BB962C8B-B14F-4D97-AF65-F5344CB8AC3E}">
        <p14:creationId xmlns:p14="http://schemas.microsoft.com/office/powerpoint/2010/main" val="2942542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63" y="143803"/>
            <a:ext cx="11866837" cy="894963"/>
          </a:xfrm>
        </p:spPr>
        <p:txBody>
          <a:bodyPr>
            <a:noAutofit/>
          </a:bodyPr>
          <a:lstStyle/>
          <a:p>
            <a:r>
              <a:rPr lang="en-US" sz="4000" b="1" dirty="0">
                <a:latin typeface="Calibri (Headings)"/>
              </a:rPr>
              <a:t>Awkward Posture: </a:t>
            </a:r>
            <a:r>
              <a:rPr lang="en-US" sz="4000" b="1" i="1" dirty="0">
                <a:latin typeface="Calibri (Headings)"/>
              </a:rPr>
              <a:t>Overhead Work </a:t>
            </a:r>
            <a:r>
              <a:rPr lang="en-US" sz="4000" b="1" i="1" dirty="0">
                <a:latin typeface="Calibri (Headings)"/>
                <a:ea typeface="Calibri" panose="020F0502020204030204" pitchFamily="34" charset="0"/>
                <a:cs typeface="Times New Roman" panose="02020603050405020304" pitchFamily="18" charset="0"/>
              </a:rPr>
              <a:t>–</a:t>
            </a:r>
            <a:r>
              <a:rPr lang="en-US" sz="4000" b="1" i="1" dirty="0">
                <a:solidFill>
                  <a:srgbClr val="00B050"/>
                </a:solidFill>
                <a:latin typeface="Calibri (Headings)"/>
                <a:ea typeface="Calibri" panose="020F0502020204030204" pitchFamily="34" charset="0"/>
                <a:cs typeface="Times New Roman" panose="02020603050405020304" pitchFamily="18" charset="0"/>
              </a:rPr>
              <a:t> “Get Close”</a:t>
            </a:r>
            <a:r>
              <a:rPr lang="en-US" sz="4000" b="1" dirty="0">
                <a:latin typeface="Calibri (Headings)"/>
              </a:rPr>
              <a:t> </a:t>
            </a:r>
          </a:p>
        </p:txBody>
      </p:sp>
      <p:sp>
        <p:nvSpPr>
          <p:cNvPr id="4" name="TextBox 3"/>
          <p:cNvSpPr txBox="1"/>
          <p:nvPr/>
        </p:nvSpPr>
        <p:spPr>
          <a:xfrm>
            <a:off x="1728281" y="900161"/>
            <a:ext cx="9957001" cy="2215991"/>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B050"/>
                </a:solidFill>
                <a:effectLst/>
                <a:uLnTx/>
                <a:uFillTx/>
                <a:latin typeface="Calibri Light" panose="020F0302020204030204"/>
                <a:ea typeface="Calibri" panose="020F0502020204030204" pitchFamily="34" charset="0"/>
                <a:cs typeface="Times New Roman" panose="02020603050405020304" pitchFamily="18" charset="0"/>
              </a:rPr>
              <a:t>Get as close to the task as possible.</a:t>
            </a:r>
          </a:p>
          <a:p>
            <a:pPr marL="457200" marR="0" lvl="0" indent="-4572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B050"/>
                </a:solidFill>
                <a:effectLst/>
                <a:uLnTx/>
                <a:uFillTx/>
                <a:latin typeface="Calibri Light" panose="020F0302020204030204"/>
                <a:ea typeface="Calibri" panose="020F0502020204030204" pitchFamily="34" charset="0"/>
                <a:cs typeface="Times New Roman" panose="02020603050405020304" pitchFamily="18" charset="0"/>
              </a:rPr>
              <a:t>Move the lift closer or move up on the ladder.  </a:t>
            </a:r>
          </a:p>
          <a:p>
            <a:pPr marL="457200" marR="0" lvl="0" indent="-4572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B050"/>
                </a:solidFill>
                <a:effectLst/>
                <a:uLnTx/>
                <a:uFillTx/>
                <a:latin typeface="Calibri Light" panose="020F0302020204030204"/>
                <a:ea typeface="Calibri" panose="020F0502020204030204" pitchFamily="34" charset="0"/>
                <a:cs typeface="Times New Roman" panose="02020603050405020304" pitchFamily="18" charset="0"/>
              </a:rPr>
              <a:t>Use extended handled tools or tool extensions.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822" t="7134" r="45515" b="4780"/>
          <a:stretch/>
        </p:blipFill>
        <p:spPr>
          <a:xfrm>
            <a:off x="8854166" y="2688679"/>
            <a:ext cx="2831116" cy="3206605"/>
          </a:xfrm>
          <a:prstGeom prst="rect">
            <a:avLst/>
          </a:prstGeom>
        </p:spPr>
      </p:pic>
      <p:sp>
        <p:nvSpPr>
          <p:cNvPr id="11" name="Rectangle 10"/>
          <p:cNvSpPr/>
          <p:nvPr/>
        </p:nvSpPr>
        <p:spPr>
          <a:xfrm>
            <a:off x="9432088" y="5895284"/>
            <a:ext cx="2365972" cy="230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MCAA</a:t>
            </a:r>
          </a:p>
        </p:txBody>
      </p:sp>
      <p:sp>
        <p:nvSpPr>
          <p:cNvPr id="12" name="Rectangle 11"/>
          <p:cNvSpPr/>
          <p:nvPr/>
        </p:nvSpPr>
        <p:spPr>
          <a:xfrm>
            <a:off x="1758687" y="5909724"/>
            <a:ext cx="519754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Photos courtesy of the UA</a:t>
            </a:r>
          </a:p>
        </p:txBody>
      </p:sp>
      <p:pic>
        <p:nvPicPr>
          <p:cNvPr id="7" name="Picture 6">
            <a:extLst>
              <a:ext uri="{FF2B5EF4-FFF2-40B4-BE49-F238E27FC236}">
                <a16:creationId xmlns:a16="http://schemas.microsoft.com/office/drawing/2014/main" id="{9D4D463D-1F45-BD99-A668-6F33DECB0D78}"/>
              </a:ext>
            </a:extLst>
          </p:cNvPr>
          <p:cNvPicPr>
            <a:picLocks noChangeAspect="1"/>
          </p:cNvPicPr>
          <p:nvPr/>
        </p:nvPicPr>
        <p:blipFill>
          <a:blip r:embed="rId4"/>
          <a:stretch>
            <a:fillRect/>
          </a:stretch>
        </p:blipFill>
        <p:spPr>
          <a:xfrm>
            <a:off x="41657" y="3577468"/>
            <a:ext cx="1825911" cy="1065392"/>
          </a:xfrm>
          <a:prstGeom prst="rect">
            <a:avLst/>
          </a:prstGeom>
        </p:spPr>
      </p:pic>
      <p:pic>
        <p:nvPicPr>
          <p:cNvPr id="13" name="Picture 12">
            <a:extLst>
              <a:ext uri="{FF2B5EF4-FFF2-40B4-BE49-F238E27FC236}">
                <a16:creationId xmlns:a16="http://schemas.microsoft.com/office/drawing/2014/main" id="{37E47B7F-D88F-8644-6D33-6F4364703F23}"/>
              </a:ext>
            </a:extLst>
          </p:cNvPr>
          <p:cNvPicPr>
            <a:picLocks noChangeAspect="1"/>
          </p:cNvPicPr>
          <p:nvPr/>
        </p:nvPicPr>
        <p:blipFill>
          <a:blip r:embed="rId5"/>
          <a:stretch>
            <a:fillRect/>
          </a:stretch>
        </p:blipFill>
        <p:spPr>
          <a:xfrm>
            <a:off x="6073635" y="2685498"/>
            <a:ext cx="2630075" cy="3209786"/>
          </a:xfrm>
          <a:prstGeom prst="rect">
            <a:avLst/>
          </a:prstGeom>
        </p:spPr>
      </p:pic>
      <p:pic>
        <p:nvPicPr>
          <p:cNvPr id="14" name="Picture 13">
            <a:extLst>
              <a:ext uri="{FF2B5EF4-FFF2-40B4-BE49-F238E27FC236}">
                <a16:creationId xmlns:a16="http://schemas.microsoft.com/office/drawing/2014/main" id="{D826FDA2-486A-2836-6B4F-D6B6AC693A01}"/>
              </a:ext>
            </a:extLst>
          </p:cNvPr>
          <p:cNvPicPr>
            <a:picLocks noChangeAspect="1"/>
          </p:cNvPicPr>
          <p:nvPr/>
        </p:nvPicPr>
        <p:blipFill>
          <a:blip r:embed="rId6"/>
          <a:stretch>
            <a:fillRect/>
          </a:stretch>
        </p:blipFill>
        <p:spPr>
          <a:xfrm>
            <a:off x="4270089" y="3489649"/>
            <a:ext cx="1825911" cy="1065392"/>
          </a:xfrm>
          <a:prstGeom prst="rect">
            <a:avLst/>
          </a:prstGeom>
        </p:spPr>
      </p:pic>
      <p:pic>
        <p:nvPicPr>
          <p:cNvPr id="18" name="Picture 17">
            <a:extLst>
              <a:ext uri="{FF2B5EF4-FFF2-40B4-BE49-F238E27FC236}">
                <a16:creationId xmlns:a16="http://schemas.microsoft.com/office/drawing/2014/main" id="{A50BE03C-00B7-0319-3630-CE893D307258}"/>
              </a:ext>
            </a:extLst>
          </p:cNvPr>
          <p:cNvPicPr>
            <a:picLocks noChangeAspect="1"/>
          </p:cNvPicPr>
          <p:nvPr/>
        </p:nvPicPr>
        <p:blipFill>
          <a:blip r:embed="rId7"/>
          <a:stretch>
            <a:fillRect/>
          </a:stretch>
        </p:blipFill>
        <p:spPr>
          <a:xfrm>
            <a:off x="1576926" y="2687162"/>
            <a:ext cx="2630075" cy="3235265"/>
          </a:xfrm>
          <a:prstGeom prst="rect">
            <a:avLst/>
          </a:prstGeom>
        </p:spPr>
      </p:pic>
    </p:spTree>
    <p:extLst>
      <p:ext uri="{BB962C8B-B14F-4D97-AF65-F5344CB8AC3E}">
        <p14:creationId xmlns:p14="http://schemas.microsoft.com/office/powerpoint/2010/main" val="1761740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7547"/>
          </a:xfrm>
        </p:spPr>
        <p:txBody>
          <a:bodyPr>
            <a:normAutofit/>
          </a:bodyPr>
          <a:lstStyle/>
          <a:p>
            <a:r>
              <a:rPr lang="en-US" sz="4000" b="1" dirty="0">
                <a:latin typeface="Calibri (Headings)"/>
              </a:rPr>
              <a:t>Other ergonomic hazards &amp; solutions</a:t>
            </a:r>
          </a:p>
        </p:txBody>
      </p:sp>
      <p:sp>
        <p:nvSpPr>
          <p:cNvPr id="3" name="Content Placeholder 2"/>
          <p:cNvSpPr>
            <a:spLocks noGrp="1"/>
          </p:cNvSpPr>
          <p:nvPr>
            <p:ph sz="half" idx="1"/>
          </p:nvPr>
        </p:nvSpPr>
        <p:spPr>
          <a:xfrm>
            <a:off x="838200" y="1345941"/>
            <a:ext cx="5181600" cy="1457221"/>
          </a:xfrm>
        </p:spPr>
        <p:txBody>
          <a:bodyPr/>
          <a:lstStyle/>
          <a:p>
            <a:pPr marL="0" indent="0">
              <a:buNone/>
            </a:pPr>
            <a:r>
              <a:rPr lang="en-US" sz="3200" b="1" dirty="0"/>
              <a:t>Contact Stress</a:t>
            </a:r>
          </a:p>
          <a:p>
            <a:r>
              <a:rPr lang="en-US" dirty="0"/>
              <a:t>Cushioned handles help relieve this pressure</a:t>
            </a:r>
          </a:p>
        </p:txBody>
      </p:sp>
      <p:sp>
        <p:nvSpPr>
          <p:cNvPr id="4" name="Content Placeholder 3"/>
          <p:cNvSpPr>
            <a:spLocks noGrp="1"/>
          </p:cNvSpPr>
          <p:nvPr>
            <p:ph sz="half" idx="2"/>
          </p:nvPr>
        </p:nvSpPr>
        <p:spPr>
          <a:xfrm>
            <a:off x="6172200" y="1263786"/>
            <a:ext cx="5181600" cy="4194175"/>
          </a:xfrm>
        </p:spPr>
        <p:txBody>
          <a:bodyPr/>
          <a:lstStyle/>
          <a:p>
            <a:pPr marL="0" indent="0">
              <a:buNone/>
            </a:pPr>
            <a:r>
              <a:rPr lang="en-US" sz="3200" b="1" dirty="0"/>
              <a:t>Vibration</a:t>
            </a:r>
            <a:endParaRPr lang="en-US" sz="3200" dirty="0"/>
          </a:p>
          <a:p>
            <a:pPr marL="0" indent="0">
              <a:buNone/>
            </a:pPr>
            <a:r>
              <a:rPr lang="en-US" dirty="0"/>
              <a:t>• Use tools with internal dampers</a:t>
            </a:r>
          </a:p>
          <a:p>
            <a:pPr marL="0" indent="0">
              <a:buNone/>
            </a:pPr>
            <a:r>
              <a:rPr lang="en-US" dirty="0"/>
              <a:t>• Alternate tasks</a:t>
            </a:r>
          </a:p>
          <a:p>
            <a:pPr marL="0" indent="0">
              <a:buNone/>
            </a:pPr>
            <a:r>
              <a:rPr lang="en-US" dirty="0"/>
              <a:t>• Wear anti-vibration gloves</a:t>
            </a:r>
          </a:p>
          <a:p>
            <a:pPr marL="0" indent="0">
              <a:buNone/>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30902"/>
          <a:stretch/>
        </p:blipFill>
        <p:spPr>
          <a:xfrm>
            <a:off x="492689" y="2853810"/>
            <a:ext cx="3762531" cy="3062915"/>
          </a:xfrm>
          <a:prstGeom prst="rect">
            <a:avLst/>
          </a:prstGeom>
        </p:spPr>
      </p:pic>
      <p:sp>
        <p:nvSpPr>
          <p:cNvPr id="6" name="TextBox 5">
            <a:extLst>
              <a:ext uri="{FF2B5EF4-FFF2-40B4-BE49-F238E27FC236}">
                <a16:creationId xmlns:a16="http://schemas.microsoft.com/office/drawing/2014/main" id="{4FB9DA96-755B-48D1-A369-BF26A2CF2DD1}"/>
              </a:ext>
            </a:extLst>
          </p:cNvPr>
          <p:cNvSpPr txBox="1"/>
          <p:nvPr/>
        </p:nvSpPr>
        <p:spPr>
          <a:xfrm>
            <a:off x="4880650" y="3608401"/>
            <a:ext cx="5539436"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Budgeting for these tools and equipment when preparing a bid can improve your ergonomics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Find additional examples of solutions for these ergonomic risks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www.bestbuiltplans.org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www.choosehandsafety.org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Rectangle 7"/>
          <p:cNvSpPr/>
          <p:nvPr/>
        </p:nvSpPr>
        <p:spPr>
          <a:xfrm>
            <a:off x="483829" y="5876603"/>
            <a:ext cx="203213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Milwaukee Tool</a:t>
            </a:r>
          </a:p>
        </p:txBody>
      </p:sp>
      <p:sp>
        <p:nvSpPr>
          <p:cNvPr id="9" name="Rectangle 8">
            <a:extLst>
              <a:ext uri="{FF2B5EF4-FFF2-40B4-BE49-F238E27FC236}">
                <a16:creationId xmlns:a16="http://schemas.microsoft.com/office/drawing/2014/main" id="{A75B0C2B-42C9-4355-97AF-0A29812877DD}"/>
              </a:ext>
            </a:extLst>
          </p:cNvPr>
          <p:cNvSpPr/>
          <p:nvPr/>
        </p:nvSpPr>
        <p:spPr>
          <a:xfrm>
            <a:off x="121818" y="6220042"/>
            <a:ext cx="4309899"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Disclaimer: CPWR does not endorse any specific equipment or product. </a:t>
            </a:r>
          </a:p>
        </p:txBody>
      </p:sp>
    </p:spTree>
    <p:extLst>
      <p:ext uri="{BB962C8B-B14F-4D97-AF65-F5344CB8AC3E}">
        <p14:creationId xmlns:p14="http://schemas.microsoft.com/office/powerpoint/2010/main" val="3269695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59" y="350395"/>
            <a:ext cx="11187897" cy="1325563"/>
          </a:xfrm>
        </p:spPr>
        <p:txBody>
          <a:bodyPr>
            <a:normAutofit/>
          </a:bodyPr>
          <a:lstStyle/>
          <a:p>
            <a:r>
              <a:rPr lang="en-US" sz="4000" b="1" dirty="0">
                <a:latin typeface="Calibri (Headings)"/>
              </a:rPr>
              <a:t>Wasted Effort Moving Materials: </a:t>
            </a:r>
            <a:r>
              <a:rPr lang="en-US" sz="4000" b="1" i="1" dirty="0">
                <a:solidFill>
                  <a:srgbClr val="00B050"/>
                </a:solidFill>
                <a:latin typeface="Calibri (Headings)"/>
              </a:rPr>
              <a:t>“</a:t>
            </a:r>
            <a:r>
              <a:rPr lang="en-US" sz="4000" b="1" i="1" dirty="0">
                <a:solidFill>
                  <a:srgbClr val="009900"/>
                </a:solidFill>
                <a:latin typeface="Calibri (Headings)"/>
              </a:rPr>
              <a:t>Plan the Route”</a:t>
            </a:r>
          </a:p>
        </p:txBody>
      </p:sp>
      <p:pic>
        <p:nvPicPr>
          <p:cNvPr id="4" name="Content Placeholder 3">
            <a:extLst>
              <a:ext uri="{FF2B5EF4-FFF2-40B4-BE49-F238E27FC236}">
                <a16:creationId xmlns:a16="http://schemas.microsoft.com/office/drawing/2014/main" id="{AB726D18-30ED-25D9-92A8-50B80FC1CEE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7554" y="2433839"/>
            <a:ext cx="3162360" cy="2420002"/>
          </a:xfrm>
          <a:prstGeom prst="rect">
            <a:avLst/>
          </a:prstGeom>
        </p:spPr>
      </p:pic>
      <p:pic>
        <p:nvPicPr>
          <p:cNvPr id="6" name="Picture 5">
            <a:extLst>
              <a:ext uri="{FF2B5EF4-FFF2-40B4-BE49-F238E27FC236}">
                <a16:creationId xmlns:a16="http://schemas.microsoft.com/office/drawing/2014/main" id="{743B4ABD-9361-1D3B-141B-B798046A1A75}"/>
              </a:ext>
            </a:extLst>
          </p:cNvPr>
          <p:cNvPicPr>
            <a:picLocks noChangeAspect="1"/>
          </p:cNvPicPr>
          <p:nvPr/>
        </p:nvPicPr>
        <p:blipFill>
          <a:blip r:embed="rId4"/>
          <a:stretch>
            <a:fillRect/>
          </a:stretch>
        </p:blipFill>
        <p:spPr>
          <a:xfrm>
            <a:off x="9061539" y="1479136"/>
            <a:ext cx="1825911" cy="954703"/>
          </a:xfrm>
          <a:prstGeom prst="rect">
            <a:avLst/>
          </a:prstGeom>
        </p:spPr>
      </p:pic>
      <p:pic>
        <p:nvPicPr>
          <p:cNvPr id="7" name="Picture 6">
            <a:extLst>
              <a:ext uri="{FF2B5EF4-FFF2-40B4-BE49-F238E27FC236}">
                <a16:creationId xmlns:a16="http://schemas.microsoft.com/office/drawing/2014/main" id="{16733C50-AC60-5651-EE0D-A59E074E1DE3}"/>
              </a:ext>
            </a:extLst>
          </p:cNvPr>
          <p:cNvPicPr>
            <a:picLocks noChangeAspect="1"/>
          </p:cNvPicPr>
          <p:nvPr/>
        </p:nvPicPr>
        <p:blipFill>
          <a:blip r:embed="rId5"/>
          <a:stretch>
            <a:fillRect/>
          </a:stretch>
        </p:blipFill>
        <p:spPr>
          <a:xfrm>
            <a:off x="1165619" y="1454963"/>
            <a:ext cx="1825911" cy="1065392"/>
          </a:xfrm>
          <a:prstGeom prst="rect">
            <a:avLst/>
          </a:prstGeom>
        </p:spPr>
      </p:pic>
      <p:sp>
        <p:nvSpPr>
          <p:cNvPr id="8" name="TextBox 7">
            <a:extLst>
              <a:ext uri="{FF2B5EF4-FFF2-40B4-BE49-F238E27FC236}">
                <a16:creationId xmlns:a16="http://schemas.microsoft.com/office/drawing/2014/main" id="{3ECB28C3-191D-B4D2-7CF7-2B2B32F0C956}"/>
              </a:ext>
            </a:extLst>
          </p:cNvPr>
          <p:cNvSpPr txBox="1"/>
          <p:nvPr/>
        </p:nvSpPr>
        <p:spPr>
          <a:xfrm>
            <a:off x="3580970" y="2284628"/>
            <a:ext cx="4188779" cy="2569213"/>
          </a:xfrm>
          <a:prstGeom prst="rect">
            <a:avLst/>
          </a:prstGeom>
          <a:noFill/>
        </p:spPr>
        <p:txBody>
          <a:bodyPr wrap="square" lIns="105965" tIns="52983" rIns="105965" bIns="52983" rtlCol="0">
            <a:spAutoFit/>
          </a:bodyPr>
          <a:lstStyle/>
          <a:p>
            <a:pPr marL="529827" marR="0" lvl="0" indent="-5298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mn-cs"/>
              </a:rPr>
              <a:t>Clear pathway</a:t>
            </a:r>
          </a:p>
          <a:p>
            <a:pPr marL="529827" marR="0" lvl="0" indent="-5298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mn-cs"/>
              </a:rPr>
              <a:t>Remove or cover obstacles</a:t>
            </a:r>
          </a:p>
          <a:p>
            <a:pPr marL="529827" marR="0" lvl="0" indent="-5298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mn-cs"/>
              </a:rPr>
              <a:t>Use the most    direct path. </a:t>
            </a:r>
          </a:p>
        </p:txBody>
      </p:sp>
      <p:pic>
        <p:nvPicPr>
          <p:cNvPr id="5" name="Picture 4">
            <a:extLst>
              <a:ext uri="{FF2B5EF4-FFF2-40B4-BE49-F238E27FC236}">
                <a16:creationId xmlns:a16="http://schemas.microsoft.com/office/drawing/2014/main" id="{4F357BE8-BE54-FDBB-1C93-73D212EB4A00}"/>
              </a:ext>
            </a:extLst>
          </p:cNvPr>
          <p:cNvPicPr>
            <a:picLocks noChangeAspect="1"/>
          </p:cNvPicPr>
          <p:nvPr/>
        </p:nvPicPr>
        <p:blipFill>
          <a:blip r:embed="rId6"/>
          <a:stretch>
            <a:fillRect/>
          </a:stretch>
        </p:blipFill>
        <p:spPr>
          <a:xfrm>
            <a:off x="7112000" y="2376560"/>
            <a:ext cx="4826000" cy="2477281"/>
          </a:xfrm>
          <a:prstGeom prst="rect">
            <a:avLst/>
          </a:prstGeom>
          <a:ln>
            <a:solidFill>
              <a:srgbClr val="C00000"/>
            </a:solidFill>
          </a:ln>
        </p:spPr>
      </p:pic>
      <p:sp>
        <p:nvSpPr>
          <p:cNvPr id="3" name="TextBox 2">
            <a:extLst>
              <a:ext uri="{FF2B5EF4-FFF2-40B4-BE49-F238E27FC236}">
                <a16:creationId xmlns:a16="http://schemas.microsoft.com/office/drawing/2014/main" id="{26A60613-C901-61FE-7F76-5C65079D8041}"/>
              </a:ext>
            </a:extLst>
          </p:cNvPr>
          <p:cNvSpPr txBox="1"/>
          <p:nvPr/>
        </p:nvSpPr>
        <p:spPr>
          <a:xfrm>
            <a:off x="3122387" y="5262055"/>
            <a:ext cx="4647362"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Work smarter – not harder</a:t>
            </a:r>
          </a:p>
        </p:txBody>
      </p:sp>
    </p:spTree>
    <p:extLst>
      <p:ext uri="{BB962C8B-B14F-4D97-AF65-F5344CB8AC3E}">
        <p14:creationId xmlns:p14="http://schemas.microsoft.com/office/powerpoint/2010/main" val="3435800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621" y="949661"/>
            <a:ext cx="6766347" cy="840259"/>
          </a:xfrm>
        </p:spPr>
        <p:txBody>
          <a:bodyPr>
            <a:normAutofit fontScale="90000"/>
          </a:bodyPr>
          <a:lstStyle/>
          <a:p>
            <a:r>
              <a:rPr lang="en-US" sz="4400" b="1" dirty="0">
                <a:solidFill>
                  <a:schemeClr val="tx1"/>
                </a:solidFill>
                <a:latin typeface="Calibri (Headings)"/>
              </a:rPr>
              <a:t>Review</a:t>
            </a:r>
            <a:br>
              <a:rPr lang="en-US" sz="4400" b="1" dirty="0">
                <a:solidFill>
                  <a:schemeClr val="tx1"/>
                </a:solidFill>
                <a:latin typeface="Calibri (Headings)"/>
              </a:rPr>
            </a:br>
            <a:r>
              <a:rPr lang="en-US" sz="3600" dirty="0">
                <a:solidFill>
                  <a:schemeClr val="tx1"/>
                </a:solidFill>
                <a:latin typeface="Calibri Light" panose="020F0302020204030204" pitchFamily="34" charset="0"/>
              </a:rPr>
              <a:t>(element #5)</a:t>
            </a:r>
          </a:p>
        </p:txBody>
      </p:sp>
      <p:sp>
        <p:nvSpPr>
          <p:cNvPr id="3" name="Content Placeholder 2"/>
          <p:cNvSpPr>
            <a:spLocks noGrp="1"/>
          </p:cNvSpPr>
          <p:nvPr>
            <p:ph idx="1"/>
          </p:nvPr>
        </p:nvSpPr>
        <p:spPr>
          <a:xfrm>
            <a:off x="713232" y="2546006"/>
            <a:ext cx="10765536" cy="3660067"/>
          </a:xfrm>
        </p:spPr>
        <p:txBody>
          <a:bodyPr>
            <a:normAutofit/>
          </a:bodyPr>
          <a:lstStyle/>
          <a:p>
            <a:r>
              <a:rPr lang="en-US" altLang="en-US" sz="3200" dirty="0">
                <a:solidFill>
                  <a:schemeClr val="tx1"/>
                </a:solidFill>
                <a:latin typeface="Calibri Light" panose="020F0302020204030204" pitchFamily="34" charset="0"/>
              </a:rPr>
              <a:t>Collect one or more </a:t>
            </a:r>
            <a:r>
              <a:rPr lang="en-US" altLang="en-US" sz="3200" u="sng" dirty="0">
                <a:solidFill>
                  <a:schemeClr val="tx1"/>
                </a:solidFill>
                <a:latin typeface="Calibri Light" panose="020F0302020204030204" pitchFamily="34" charset="0"/>
              </a:rPr>
              <a:t>leading indicators</a:t>
            </a:r>
            <a:r>
              <a:rPr lang="en-US" altLang="en-US" sz="3200" dirty="0">
                <a:solidFill>
                  <a:schemeClr val="tx1"/>
                </a:solidFill>
                <a:latin typeface="Calibri Light" panose="020F0302020204030204" pitchFamily="34" charset="0"/>
              </a:rPr>
              <a:t> to monitor program delivery and to </a:t>
            </a:r>
            <a:r>
              <a:rPr lang="en-US" altLang="en-US" sz="3200" dirty="0">
                <a:solidFill>
                  <a:srgbClr val="C00000"/>
                </a:solidFill>
                <a:latin typeface="Calibri Light" panose="020F0302020204030204" pitchFamily="34" charset="0"/>
              </a:rPr>
              <a:t>review</a:t>
            </a:r>
            <a:r>
              <a:rPr lang="en-US" altLang="en-US" sz="3200" dirty="0">
                <a:solidFill>
                  <a:schemeClr val="tx1"/>
                </a:solidFill>
                <a:latin typeface="Calibri Light" panose="020F0302020204030204" pitchFamily="34" charset="0"/>
              </a:rPr>
              <a:t> program</a:t>
            </a:r>
          </a:p>
          <a:p>
            <a:pPr lvl="1"/>
            <a:r>
              <a:rPr lang="en-US" sz="2800" dirty="0">
                <a:latin typeface="Calibri Light" panose="020F0302020204030204" pitchFamily="34" charset="0"/>
              </a:rPr>
              <a:t>Review training and planning documentation for compliance</a:t>
            </a:r>
          </a:p>
          <a:p>
            <a:pPr lvl="1"/>
            <a:r>
              <a:rPr lang="en-US" sz="2800" dirty="0">
                <a:latin typeface="Calibri Light" panose="020F0302020204030204" pitchFamily="34" charset="0"/>
              </a:rPr>
              <a:t>Conduct discrete observations and audits</a:t>
            </a:r>
          </a:p>
          <a:p>
            <a:r>
              <a:rPr lang="en-US" sz="3200" dirty="0">
                <a:latin typeface="Calibri Light" panose="020F0302020204030204" pitchFamily="34" charset="0"/>
              </a:rPr>
              <a:t>Get worker feedback</a:t>
            </a:r>
          </a:p>
          <a:p>
            <a:r>
              <a:rPr lang="en-US" sz="3200" dirty="0">
                <a:latin typeface="Calibri Light" panose="020F0302020204030204" pitchFamily="34" charset="0"/>
              </a:rPr>
              <a:t>Review OSHA log, EMR, injury records (lagging indicators)</a:t>
            </a:r>
          </a:p>
          <a:p>
            <a:pPr marL="0" indent="0">
              <a:buNone/>
            </a:pPr>
            <a:endParaRPr lang="en-US" sz="3200" dirty="0">
              <a:latin typeface="Calibri Light" panose="020F0302020204030204" pitchFamily="34" charset="0"/>
            </a:endParaRPr>
          </a:p>
          <a:p>
            <a:endParaRPr lang="en-US" dirty="0"/>
          </a:p>
        </p:txBody>
      </p:sp>
      <p:pic>
        <p:nvPicPr>
          <p:cNvPr id="8" name="Picture 7">
            <a:extLst>
              <a:ext uri="{FF2B5EF4-FFF2-40B4-BE49-F238E27FC236}">
                <a16:creationId xmlns:a16="http://schemas.microsoft.com/office/drawing/2014/main" id="{98E7B7AA-0BC0-5C2D-CB82-D8213126D4CA}"/>
              </a:ext>
            </a:extLst>
          </p:cNvPr>
          <p:cNvPicPr>
            <a:picLocks noChangeAspect="1"/>
          </p:cNvPicPr>
          <p:nvPr/>
        </p:nvPicPr>
        <p:blipFill>
          <a:blip r:embed="rId3"/>
          <a:stretch>
            <a:fillRect/>
          </a:stretch>
        </p:blipFill>
        <p:spPr>
          <a:xfrm>
            <a:off x="8166968" y="157394"/>
            <a:ext cx="3890852" cy="2424792"/>
          </a:xfrm>
          <a:prstGeom prst="rect">
            <a:avLst/>
          </a:prstGeom>
        </p:spPr>
      </p:pic>
    </p:spTree>
    <p:extLst>
      <p:ext uri="{BB962C8B-B14F-4D97-AF65-F5344CB8AC3E}">
        <p14:creationId xmlns:p14="http://schemas.microsoft.com/office/powerpoint/2010/main" val="2237848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316" y="536448"/>
            <a:ext cx="10871200" cy="822960"/>
          </a:xfrm>
        </p:spPr>
        <p:txBody>
          <a:bodyPr>
            <a:normAutofit/>
          </a:bodyPr>
          <a:lstStyle/>
          <a:p>
            <a:r>
              <a:rPr lang="en-US" sz="4000" b="1" dirty="0">
                <a:solidFill>
                  <a:schemeClr val="tx1"/>
                </a:solidFill>
                <a:latin typeface="Calibri (Headings)"/>
              </a:rPr>
              <a:t>Process Improvement Method</a:t>
            </a:r>
          </a:p>
        </p:txBody>
      </p:sp>
      <p:sp>
        <p:nvSpPr>
          <p:cNvPr id="3" name="Content Placeholder 2"/>
          <p:cNvSpPr>
            <a:spLocks noGrp="1"/>
          </p:cNvSpPr>
          <p:nvPr>
            <p:ph idx="1"/>
          </p:nvPr>
        </p:nvSpPr>
        <p:spPr>
          <a:xfrm>
            <a:off x="711201" y="1676400"/>
            <a:ext cx="5352715" cy="4495800"/>
          </a:xfrm>
        </p:spPr>
        <p:txBody>
          <a:bodyPr>
            <a:normAutofit lnSpcReduction="10000"/>
          </a:bodyPr>
          <a:lstStyle/>
          <a:p>
            <a:r>
              <a:rPr lang="en-US" sz="3200" dirty="0">
                <a:latin typeface="Calibri Light" panose="020F0302020204030204" pitchFamily="34" charset="0"/>
              </a:rPr>
              <a:t>Use a process improvement method to transition from </a:t>
            </a:r>
            <a:r>
              <a:rPr lang="en-US" sz="3200" b="1" dirty="0">
                <a:latin typeface="Calibri Light" panose="020F0302020204030204" pitchFamily="34" charset="0"/>
              </a:rPr>
              <a:t>project-level </a:t>
            </a:r>
            <a:r>
              <a:rPr lang="en-US" sz="3200" dirty="0">
                <a:latin typeface="Calibri Light" panose="020F0302020204030204" pitchFamily="34" charset="0"/>
              </a:rPr>
              <a:t>planning to a </a:t>
            </a:r>
            <a:r>
              <a:rPr lang="en-US" sz="3200" b="1" dirty="0">
                <a:latin typeface="Calibri Light" panose="020F0302020204030204" pitchFamily="34" charset="0"/>
              </a:rPr>
              <a:t>company-level </a:t>
            </a:r>
            <a:r>
              <a:rPr lang="en-US" sz="3200" dirty="0">
                <a:latin typeface="Calibri Light" panose="020F0302020204030204" pitchFamily="34" charset="0"/>
              </a:rPr>
              <a:t>ergonomics program</a:t>
            </a:r>
          </a:p>
          <a:p>
            <a:pPr marL="0" indent="0">
              <a:buNone/>
            </a:pPr>
            <a:endParaRPr lang="en-US" sz="3200" dirty="0">
              <a:latin typeface="Calibri Light" panose="020F0302020204030204" pitchFamily="34" charset="0"/>
            </a:endParaRPr>
          </a:p>
          <a:p>
            <a:r>
              <a:rPr lang="en-US" sz="3200" b="1" dirty="0">
                <a:latin typeface="Calibri Light" panose="020F0302020204030204" pitchFamily="34" charset="0"/>
              </a:rPr>
              <a:t>Plan-Do-Check-Act</a:t>
            </a:r>
            <a:r>
              <a:rPr lang="en-US" sz="3200" dirty="0">
                <a:latin typeface="Calibri Light" panose="020F0302020204030204" pitchFamily="34" charset="0"/>
              </a:rPr>
              <a:t> (PDCA) is a common model to create a </a:t>
            </a:r>
            <a:r>
              <a:rPr lang="en-US" sz="3200" u="sng" dirty="0">
                <a:latin typeface="Calibri Light" panose="020F0302020204030204" pitchFamily="34" charset="0"/>
              </a:rPr>
              <a:t>systematic</a:t>
            </a:r>
            <a:r>
              <a:rPr lang="en-US" sz="3200" dirty="0">
                <a:latin typeface="Calibri Light" panose="020F0302020204030204" pitchFamily="34" charset="0"/>
              </a:rPr>
              <a:t> </a:t>
            </a:r>
            <a:r>
              <a:rPr lang="en-US" sz="3200" b="1" dirty="0">
                <a:latin typeface="Calibri Light" panose="020F0302020204030204" pitchFamily="34" charset="0"/>
              </a:rPr>
              <a:t>company-level</a:t>
            </a:r>
            <a:r>
              <a:rPr lang="en-US" sz="3200" dirty="0">
                <a:latin typeface="Calibri Light" panose="020F0302020204030204" pitchFamily="34" charset="0"/>
              </a:rPr>
              <a:t> program </a:t>
            </a:r>
          </a:p>
        </p:txBody>
      </p:sp>
      <p:pic>
        <p:nvPicPr>
          <p:cNvPr id="6" name="Picture 5"/>
          <p:cNvPicPr>
            <a:picLocks noChangeAspect="1"/>
          </p:cNvPicPr>
          <p:nvPr/>
        </p:nvPicPr>
        <p:blipFill>
          <a:blip r:embed="rId3"/>
          <a:stretch>
            <a:fillRect/>
          </a:stretch>
        </p:blipFill>
        <p:spPr>
          <a:xfrm>
            <a:off x="6096000" y="1841173"/>
            <a:ext cx="5786745" cy="3175653"/>
          </a:xfrm>
          <a:prstGeom prst="rect">
            <a:avLst/>
          </a:prstGeom>
        </p:spPr>
      </p:pic>
    </p:spTree>
    <p:extLst>
      <p:ext uri="{BB962C8B-B14F-4D97-AF65-F5344CB8AC3E}">
        <p14:creationId xmlns:p14="http://schemas.microsoft.com/office/powerpoint/2010/main" val="676158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32224" y="228601"/>
            <a:ext cx="9384800" cy="869646"/>
          </a:xfrm>
        </p:spPr>
        <p:txBody>
          <a:bodyPr>
            <a:noAutofit/>
          </a:bodyPr>
          <a:lstStyle/>
          <a:p>
            <a:r>
              <a:rPr lang="en-US" sz="4000" b="1" dirty="0">
                <a:latin typeface="Calibri (Headings)"/>
              </a:rPr>
              <a:t>Company-level ergonomics program</a:t>
            </a:r>
            <a:endParaRPr lang="en-US" sz="4000" b="1" dirty="0">
              <a:solidFill>
                <a:srgbClr val="C00000"/>
              </a:solidFill>
              <a:latin typeface="Calibri (Headings)"/>
            </a:endParaRPr>
          </a:p>
        </p:txBody>
      </p:sp>
      <p:sp>
        <p:nvSpPr>
          <p:cNvPr id="6" name="Freeform 5"/>
          <p:cNvSpPr/>
          <p:nvPr/>
        </p:nvSpPr>
        <p:spPr>
          <a:xfrm>
            <a:off x="7361918" y="4495365"/>
            <a:ext cx="4439938" cy="1193974"/>
          </a:xfrm>
          <a:custGeom>
            <a:avLst/>
            <a:gdLst>
              <a:gd name="connsiteX0" fmla="*/ 0 w 2865296"/>
              <a:gd name="connsiteY0" fmla="*/ 166010 h 1660097"/>
              <a:gd name="connsiteX1" fmla="*/ 166010 w 2865296"/>
              <a:gd name="connsiteY1" fmla="*/ 0 h 1660097"/>
              <a:gd name="connsiteX2" fmla="*/ 2699286 w 2865296"/>
              <a:gd name="connsiteY2" fmla="*/ 0 h 1660097"/>
              <a:gd name="connsiteX3" fmla="*/ 2865296 w 2865296"/>
              <a:gd name="connsiteY3" fmla="*/ 166010 h 1660097"/>
              <a:gd name="connsiteX4" fmla="*/ 2865296 w 2865296"/>
              <a:gd name="connsiteY4" fmla="*/ 1494087 h 1660097"/>
              <a:gd name="connsiteX5" fmla="*/ 2699286 w 2865296"/>
              <a:gd name="connsiteY5" fmla="*/ 1660097 h 1660097"/>
              <a:gd name="connsiteX6" fmla="*/ 166010 w 2865296"/>
              <a:gd name="connsiteY6" fmla="*/ 1660097 h 1660097"/>
              <a:gd name="connsiteX7" fmla="*/ 0 w 2865296"/>
              <a:gd name="connsiteY7" fmla="*/ 1494087 h 1660097"/>
              <a:gd name="connsiteX8" fmla="*/ 0 w 2865296"/>
              <a:gd name="connsiteY8" fmla="*/ 166010 h 166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5296" h="1660097">
                <a:moveTo>
                  <a:pt x="0" y="166010"/>
                </a:moveTo>
                <a:cubicBezTo>
                  <a:pt x="0" y="74325"/>
                  <a:pt x="74325" y="0"/>
                  <a:pt x="166010" y="0"/>
                </a:cubicBezTo>
                <a:lnTo>
                  <a:pt x="2699286" y="0"/>
                </a:lnTo>
                <a:cubicBezTo>
                  <a:pt x="2790971" y="0"/>
                  <a:pt x="2865296" y="74325"/>
                  <a:pt x="2865296" y="166010"/>
                </a:cubicBezTo>
                <a:lnTo>
                  <a:pt x="2865296" y="1494087"/>
                </a:lnTo>
                <a:cubicBezTo>
                  <a:pt x="2865296" y="1585772"/>
                  <a:pt x="2790971" y="1660097"/>
                  <a:pt x="2699286" y="1660097"/>
                </a:cubicBezTo>
                <a:lnTo>
                  <a:pt x="166010" y="1660097"/>
                </a:lnTo>
                <a:cubicBezTo>
                  <a:pt x="74325" y="1660097"/>
                  <a:pt x="0" y="1585772"/>
                  <a:pt x="0" y="1494087"/>
                </a:cubicBezTo>
                <a:lnTo>
                  <a:pt x="0" y="166010"/>
                </a:lnTo>
                <a:close/>
              </a:path>
            </a:pathLst>
          </a:custGeom>
          <a:ln>
            <a:solidFill>
              <a:schemeClr val="accent5"/>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4426" tIns="452164" rIns="85965" bIns="85964" numCol="1" spcCol="1270" anchor="b" anchorCtr="0">
            <a:noAutofit/>
          </a:bodyPr>
          <a:lstStyle/>
          <a:p>
            <a:pPr marL="0" marR="0" lvl="1" indent="0"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Conduct audits</a:t>
            </a:r>
          </a:p>
          <a:p>
            <a:pPr marL="0" marR="0" lvl="1" indent="0"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Worker feedback</a:t>
            </a:r>
          </a:p>
          <a:p>
            <a:pPr marL="0" lvl="1" defTabSz="627563">
              <a:lnSpc>
                <a:spcPct val="90000"/>
              </a:lnSpc>
              <a:spcBef>
                <a:spcPct val="0"/>
              </a:spcBef>
              <a:spcAft>
                <a:spcPct val="15000"/>
              </a:spcAft>
              <a:buFontTx/>
              <a:buChar char="••"/>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Review OSHA log, EMR, injuries </a:t>
            </a:r>
          </a:p>
        </p:txBody>
      </p:sp>
      <p:sp>
        <p:nvSpPr>
          <p:cNvPr id="7" name="Freeform 6"/>
          <p:cNvSpPr/>
          <p:nvPr/>
        </p:nvSpPr>
        <p:spPr>
          <a:xfrm>
            <a:off x="2272643" y="4596814"/>
            <a:ext cx="2350437" cy="1092525"/>
          </a:xfrm>
          <a:custGeom>
            <a:avLst/>
            <a:gdLst>
              <a:gd name="connsiteX0" fmla="*/ 0 w 2303716"/>
              <a:gd name="connsiteY0" fmla="*/ 133487 h 1334867"/>
              <a:gd name="connsiteX1" fmla="*/ 133487 w 2303716"/>
              <a:gd name="connsiteY1" fmla="*/ 0 h 1334867"/>
              <a:gd name="connsiteX2" fmla="*/ 2170229 w 2303716"/>
              <a:gd name="connsiteY2" fmla="*/ 0 h 1334867"/>
              <a:gd name="connsiteX3" fmla="*/ 2303716 w 2303716"/>
              <a:gd name="connsiteY3" fmla="*/ 133487 h 1334867"/>
              <a:gd name="connsiteX4" fmla="*/ 2303716 w 2303716"/>
              <a:gd name="connsiteY4" fmla="*/ 1201380 h 1334867"/>
              <a:gd name="connsiteX5" fmla="*/ 2170229 w 2303716"/>
              <a:gd name="connsiteY5" fmla="*/ 1334867 h 1334867"/>
              <a:gd name="connsiteX6" fmla="*/ 133487 w 2303716"/>
              <a:gd name="connsiteY6" fmla="*/ 1334867 h 1334867"/>
              <a:gd name="connsiteX7" fmla="*/ 0 w 2303716"/>
              <a:gd name="connsiteY7" fmla="*/ 1201380 h 1334867"/>
              <a:gd name="connsiteX8" fmla="*/ 0 w 2303716"/>
              <a:gd name="connsiteY8" fmla="*/ 133487 h 133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716" h="1334867">
                <a:moveTo>
                  <a:pt x="0" y="133487"/>
                </a:moveTo>
                <a:cubicBezTo>
                  <a:pt x="0" y="59764"/>
                  <a:pt x="59764" y="0"/>
                  <a:pt x="133487" y="0"/>
                </a:cubicBezTo>
                <a:lnTo>
                  <a:pt x="2170229" y="0"/>
                </a:lnTo>
                <a:cubicBezTo>
                  <a:pt x="2243952" y="0"/>
                  <a:pt x="2303716" y="59764"/>
                  <a:pt x="2303716" y="133487"/>
                </a:cubicBezTo>
                <a:lnTo>
                  <a:pt x="2303716" y="1201380"/>
                </a:lnTo>
                <a:cubicBezTo>
                  <a:pt x="2303716" y="1275103"/>
                  <a:pt x="2243952" y="1334867"/>
                  <a:pt x="2170229" y="1334867"/>
                </a:cubicBezTo>
                <a:lnTo>
                  <a:pt x="133487" y="1334867"/>
                </a:lnTo>
                <a:cubicBezTo>
                  <a:pt x="59764" y="1334867"/>
                  <a:pt x="0" y="1275103"/>
                  <a:pt x="0" y="1201380"/>
                </a:cubicBezTo>
                <a:lnTo>
                  <a:pt x="0" y="133487"/>
                </a:lnTo>
                <a:close/>
              </a:path>
            </a:pathLst>
          </a:custGeom>
          <a:ln>
            <a:solidFill>
              <a:schemeClr val="accent3"/>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661" tIns="374118" rIns="689469" bIns="79661" numCol="1" spcCol="1270" anchor="ctr" anchorCtr="0">
            <a:noAutofit/>
          </a:bodyPr>
          <a:lstStyle/>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Discuss</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Modify plans</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Re-train</a:t>
            </a:r>
          </a:p>
          <a:p>
            <a:pPr marL="100858" marR="0" lvl="1" indent="-100858" algn="l" defTabSz="588340" rtl="0" eaLnBrk="1" fontAlgn="auto" latinLnBrk="0" hangingPunct="1">
              <a:lnSpc>
                <a:spcPct val="90000"/>
              </a:lnSpc>
              <a:spcBef>
                <a:spcPct val="0"/>
              </a:spcBef>
              <a:spcAft>
                <a:spcPct val="15000"/>
              </a:spcAft>
              <a:buClrTx/>
              <a:buSzTx/>
              <a:buFontTx/>
              <a:buChar char="••"/>
              <a:tabLst/>
              <a:defRPr/>
            </a:pPr>
            <a:endParaRPr kumimoji="0" lang="en-US" sz="1324"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Freeform 7"/>
          <p:cNvSpPr/>
          <p:nvPr/>
        </p:nvSpPr>
        <p:spPr>
          <a:xfrm>
            <a:off x="7038830" y="2306318"/>
            <a:ext cx="4763026" cy="1704421"/>
          </a:xfrm>
          <a:custGeom>
            <a:avLst/>
            <a:gdLst>
              <a:gd name="connsiteX0" fmla="*/ 0 w 4461885"/>
              <a:gd name="connsiteY0" fmla="*/ 146690 h 1466899"/>
              <a:gd name="connsiteX1" fmla="*/ 146690 w 4461885"/>
              <a:gd name="connsiteY1" fmla="*/ 0 h 1466899"/>
              <a:gd name="connsiteX2" fmla="*/ 4315195 w 4461885"/>
              <a:gd name="connsiteY2" fmla="*/ 0 h 1466899"/>
              <a:gd name="connsiteX3" fmla="*/ 4461885 w 4461885"/>
              <a:gd name="connsiteY3" fmla="*/ 146690 h 1466899"/>
              <a:gd name="connsiteX4" fmla="*/ 4461885 w 4461885"/>
              <a:gd name="connsiteY4" fmla="*/ 1320209 h 1466899"/>
              <a:gd name="connsiteX5" fmla="*/ 4315195 w 4461885"/>
              <a:gd name="connsiteY5" fmla="*/ 1466899 h 1466899"/>
              <a:gd name="connsiteX6" fmla="*/ 146690 w 4461885"/>
              <a:gd name="connsiteY6" fmla="*/ 1466899 h 1466899"/>
              <a:gd name="connsiteX7" fmla="*/ 0 w 4461885"/>
              <a:gd name="connsiteY7" fmla="*/ 1320209 h 1466899"/>
              <a:gd name="connsiteX8" fmla="*/ 0 w 4461885"/>
              <a:gd name="connsiteY8" fmla="*/ 146690 h 146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1885" h="1466899">
                <a:moveTo>
                  <a:pt x="0" y="146690"/>
                </a:moveTo>
                <a:cubicBezTo>
                  <a:pt x="0" y="65675"/>
                  <a:pt x="65675" y="0"/>
                  <a:pt x="146690" y="0"/>
                </a:cubicBezTo>
                <a:lnTo>
                  <a:pt x="4315195" y="0"/>
                </a:lnTo>
                <a:cubicBezTo>
                  <a:pt x="4396210" y="0"/>
                  <a:pt x="4461885" y="65675"/>
                  <a:pt x="4461885" y="146690"/>
                </a:cubicBezTo>
                <a:lnTo>
                  <a:pt x="4461885" y="1320209"/>
                </a:lnTo>
                <a:cubicBezTo>
                  <a:pt x="4461885" y="1401224"/>
                  <a:pt x="4396210" y="1466899"/>
                  <a:pt x="4315195" y="1466899"/>
                </a:cubicBezTo>
                <a:lnTo>
                  <a:pt x="146690" y="1466899"/>
                </a:lnTo>
                <a:cubicBezTo>
                  <a:pt x="65675" y="1466899"/>
                  <a:pt x="0" y="1401224"/>
                  <a:pt x="0" y="1320209"/>
                </a:cubicBezTo>
                <a:lnTo>
                  <a:pt x="0" y="146690"/>
                </a:lnTo>
                <a:close/>
              </a:path>
            </a:pathLst>
          </a:custGeom>
          <a:ln>
            <a:solidFill>
              <a:schemeClr val="accent4"/>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63308" tIns="82220" rIns="82220" bIns="405801" numCol="1" spcCol="1270" anchor="t" anchorCtr="0">
            <a:noAutofit/>
          </a:bodyPr>
          <a:lstStyle/>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Include ergonomics in planning</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Develop best work practices and write them down (JHA)</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Provide equipment</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Train workers</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endPar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endParaRPr>
          </a:p>
        </p:txBody>
      </p:sp>
      <p:sp>
        <p:nvSpPr>
          <p:cNvPr id="9" name="Freeform 8"/>
          <p:cNvSpPr/>
          <p:nvPr/>
        </p:nvSpPr>
        <p:spPr>
          <a:xfrm>
            <a:off x="157577" y="3183023"/>
            <a:ext cx="5600411" cy="827716"/>
          </a:xfrm>
          <a:custGeom>
            <a:avLst/>
            <a:gdLst>
              <a:gd name="connsiteX0" fmla="*/ 0 w 5739295"/>
              <a:gd name="connsiteY0" fmla="*/ 141879 h 1418790"/>
              <a:gd name="connsiteX1" fmla="*/ 141879 w 5739295"/>
              <a:gd name="connsiteY1" fmla="*/ 0 h 1418790"/>
              <a:gd name="connsiteX2" fmla="*/ 5597416 w 5739295"/>
              <a:gd name="connsiteY2" fmla="*/ 0 h 1418790"/>
              <a:gd name="connsiteX3" fmla="*/ 5739295 w 5739295"/>
              <a:gd name="connsiteY3" fmla="*/ 141879 h 1418790"/>
              <a:gd name="connsiteX4" fmla="*/ 5739295 w 5739295"/>
              <a:gd name="connsiteY4" fmla="*/ 1276911 h 1418790"/>
              <a:gd name="connsiteX5" fmla="*/ 5597416 w 5739295"/>
              <a:gd name="connsiteY5" fmla="*/ 1418790 h 1418790"/>
              <a:gd name="connsiteX6" fmla="*/ 141879 w 5739295"/>
              <a:gd name="connsiteY6" fmla="*/ 1418790 h 1418790"/>
              <a:gd name="connsiteX7" fmla="*/ 0 w 5739295"/>
              <a:gd name="connsiteY7" fmla="*/ 1276911 h 1418790"/>
              <a:gd name="connsiteX8" fmla="*/ 0 w 5739295"/>
              <a:gd name="connsiteY8" fmla="*/ 141879 h 141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9295" h="1418790">
                <a:moveTo>
                  <a:pt x="0" y="141879"/>
                </a:moveTo>
                <a:cubicBezTo>
                  <a:pt x="0" y="63521"/>
                  <a:pt x="63521" y="0"/>
                  <a:pt x="141879" y="0"/>
                </a:cubicBezTo>
                <a:lnTo>
                  <a:pt x="5597416" y="0"/>
                </a:lnTo>
                <a:cubicBezTo>
                  <a:pt x="5675774" y="0"/>
                  <a:pt x="5739295" y="63521"/>
                  <a:pt x="5739295" y="141879"/>
                </a:cubicBezTo>
                <a:lnTo>
                  <a:pt x="5739295" y="1276911"/>
                </a:lnTo>
                <a:cubicBezTo>
                  <a:pt x="5739295" y="1355269"/>
                  <a:pt x="5675774" y="1418790"/>
                  <a:pt x="5597416" y="1418790"/>
                </a:cubicBezTo>
                <a:lnTo>
                  <a:pt x="141879" y="1418790"/>
                </a:lnTo>
                <a:cubicBezTo>
                  <a:pt x="63521" y="1418790"/>
                  <a:pt x="0" y="1355269"/>
                  <a:pt x="0" y="1276911"/>
                </a:cubicBezTo>
                <a:lnTo>
                  <a:pt x="0" y="141879"/>
                </a:lnTo>
                <a:close/>
              </a:path>
            </a:pathLst>
          </a:custGeom>
          <a:ln>
            <a:solidFill>
              <a:schemeClr val="accent6"/>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288" tIns="81288" rIns="1600513" bIns="394256" numCol="1" spcCol="1270" anchor="t" anchorCtr="0">
            <a:noAutofit/>
          </a:bodyPr>
          <a:lstStyle/>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Company safety program &amp; policies</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 Set goals and objectives</a:t>
            </a:r>
          </a:p>
        </p:txBody>
      </p:sp>
      <p:sp>
        <p:nvSpPr>
          <p:cNvPr id="10" name="Freeform 9"/>
          <p:cNvSpPr/>
          <p:nvPr/>
        </p:nvSpPr>
        <p:spPr>
          <a:xfrm>
            <a:off x="4002061" y="2074680"/>
            <a:ext cx="2064674" cy="2064674"/>
          </a:xfrm>
          <a:custGeom>
            <a:avLst/>
            <a:gdLst>
              <a:gd name="connsiteX0" fmla="*/ 0 w 2339964"/>
              <a:gd name="connsiteY0" fmla="*/ 2339964 h 2339964"/>
              <a:gd name="connsiteX1" fmla="*/ 2339964 w 2339964"/>
              <a:gd name="connsiteY1" fmla="*/ 0 h 2339964"/>
              <a:gd name="connsiteX2" fmla="*/ 2339964 w 2339964"/>
              <a:gd name="connsiteY2" fmla="*/ 2339964 h 2339964"/>
              <a:gd name="connsiteX3" fmla="*/ 0 w 2339964"/>
              <a:gd name="connsiteY3" fmla="*/ 2339964 h 2339964"/>
            </a:gdLst>
            <a:ahLst/>
            <a:cxnLst>
              <a:cxn ang="0">
                <a:pos x="connsiteX0" y="connsiteY0"/>
              </a:cxn>
              <a:cxn ang="0">
                <a:pos x="connsiteX1" y="connsiteY1"/>
              </a:cxn>
              <a:cxn ang="0">
                <a:pos x="connsiteX2" y="connsiteY2"/>
              </a:cxn>
              <a:cxn ang="0">
                <a:pos x="connsiteX3" y="connsiteY3"/>
              </a:cxn>
            </a:cxnLst>
            <a:rect l="l" t="t" r="r" b="b"/>
            <a:pathLst>
              <a:path w="2339964" h="2339964">
                <a:moveTo>
                  <a:pt x="0" y="2339964"/>
                </a:moveTo>
                <a:cubicBezTo>
                  <a:pt x="0" y="1047638"/>
                  <a:pt x="1047638" y="0"/>
                  <a:pt x="2339964" y="0"/>
                </a:cubicBezTo>
                <a:lnTo>
                  <a:pt x="2339964" y="2339964"/>
                </a:lnTo>
                <a:lnTo>
                  <a:pt x="0" y="2339964"/>
                </a:lnTo>
                <a:close/>
              </a:path>
            </a:pathLst>
          </a:custGeom>
          <a:solidFill>
            <a:schemeClr val="accent6">
              <a:lumMod val="60000"/>
              <a:lumOff val="4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2">
              <a:hueOff val="0"/>
              <a:satOff val="0"/>
              <a:lumOff val="0"/>
              <a:alphaOff val="0"/>
            </a:schemeClr>
          </a:effectRef>
          <a:fontRef idx="minor">
            <a:schemeClr val="dk1"/>
          </a:fontRef>
        </p:style>
        <p:txBody>
          <a:bodyPr spcFirstLastPara="0" vert="horz" wrap="square" lIns="830640" tIns="830640" rIns="225911" bIns="225911" numCol="1" spcCol="1270" anchor="ctr" anchorCtr="0">
            <a:noAutofit/>
          </a:bodyPr>
          <a:lstStyle/>
          <a:p>
            <a:pPr marL="0" marR="0" lvl="0" indent="0" algn="ctr" defTabSz="1412016" rtl="0" eaLnBrk="1" fontAlgn="auto" latinLnBrk="0" hangingPunct="1">
              <a:lnSpc>
                <a:spcPct val="90000"/>
              </a:lnSpc>
              <a:spcBef>
                <a:spcPct val="0"/>
              </a:spcBef>
              <a:spcAft>
                <a:spcPct val="35000"/>
              </a:spcAft>
              <a:buClrTx/>
              <a:buSzTx/>
              <a:buFontTx/>
              <a:buNone/>
              <a:tabLst/>
              <a:defRPr/>
            </a:pPr>
            <a:r>
              <a:rPr kumimoji="0" lang="en-US" sz="3177" b="0" i="0" u="none" strike="noStrike" kern="1200" cap="none" spc="0" normalizeH="0" baseline="0" noProof="0" dirty="0">
                <a:ln>
                  <a:noFill/>
                </a:ln>
                <a:solidFill>
                  <a:prstClr val="black"/>
                </a:solidFill>
                <a:effectLst/>
                <a:uLnTx/>
                <a:uFillTx/>
                <a:latin typeface="Calibri" panose="020F0502020204030204"/>
                <a:ea typeface="+mn-ea"/>
                <a:cs typeface="+mn-cs"/>
              </a:rPr>
              <a:t>Plan</a:t>
            </a:r>
          </a:p>
        </p:txBody>
      </p:sp>
      <p:sp>
        <p:nvSpPr>
          <p:cNvPr id="11" name="Freeform 10"/>
          <p:cNvSpPr/>
          <p:nvPr/>
        </p:nvSpPr>
        <p:spPr>
          <a:xfrm>
            <a:off x="6162102" y="2074680"/>
            <a:ext cx="2064674" cy="2064674"/>
          </a:xfrm>
          <a:custGeom>
            <a:avLst/>
            <a:gdLst>
              <a:gd name="connsiteX0" fmla="*/ 0 w 2339964"/>
              <a:gd name="connsiteY0" fmla="*/ 2339964 h 2339964"/>
              <a:gd name="connsiteX1" fmla="*/ 2339964 w 2339964"/>
              <a:gd name="connsiteY1" fmla="*/ 0 h 2339964"/>
              <a:gd name="connsiteX2" fmla="*/ 2339964 w 2339964"/>
              <a:gd name="connsiteY2" fmla="*/ 2339964 h 2339964"/>
              <a:gd name="connsiteX3" fmla="*/ 0 w 2339964"/>
              <a:gd name="connsiteY3" fmla="*/ 2339964 h 2339964"/>
            </a:gdLst>
            <a:ahLst/>
            <a:cxnLst>
              <a:cxn ang="0">
                <a:pos x="connsiteX0" y="connsiteY0"/>
              </a:cxn>
              <a:cxn ang="0">
                <a:pos x="connsiteX1" y="connsiteY1"/>
              </a:cxn>
              <a:cxn ang="0">
                <a:pos x="connsiteX2" y="connsiteY2"/>
              </a:cxn>
              <a:cxn ang="0">
                <a:pos x="connsiteX3" y="connsiteY3"/>
              </a:cxn>
            </a:cxnLst>
            <a:rect l="l" t="t" r="r" b="b"/>
            <a:pathLst>
              <a:path w="2339964" h="2339964">
                <a:moveTo>
                  <a:pt x="0" y="0"/>
                </a:moveTo>
                <a:cubicBezTo>
                  <a:pt x="1292326" y="0"/>
                  <a:pt x="2339964" y="1047638"/>
                  <a:pt x="2339964" y="2339964"/>
                </a:cubicBezTo>
                <a:lnTo>
                  <a:pt x="0" y="2339964"/>
                </a:lnTo>
                <a:lnTo>
                  <a:pt x="0" y="0"/>
                </a:lnTo>
                <a:close/>
              </a:path>
            </a:pathLst>
          </a:custGeom>
          <a:solidFill>
            <a:schemeClr val="accent4">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25911" tIns="830640" rIns="830640" bIns="225911" numCol="1" spcCol="1270" anchor="ctr" anchorCtr="0">
            <a:noAutofit/>
          </a:bodyPr>
          <a:lstStyle/>
          <a:p>
            <a:pPr marL="0" marR="0" lvl="0" indent="0" algn="ctr" defTabSz="1412016" rtl="0" eaLnBrk="1" fontAlgn="auto" latinLnBrk="0" hangingPunct="1">
              <a:lnSpc>
                <a:spcPct val="90000"/>
              </a:lnSpc>
              <a:spcBef>
                <a:spcPct val="0"/>
              </a:spcBef>
              <a:spcAft>
                <a:spcPct val="35000"/>
              </a:spcAft>
              <a:buClrTx/>
              <a:buSzTx/>
              <a:buFontTx/>
              <a:buNone/>
              <a:tabLst/>
              <a:defRPr/>
            </a:pPr>
            <a:r>
              <a:rPr kumimoji="0" lang="en-US" sz="3177" b="0" i="0" u="none" strike="noStrike" kern="1200" cap="none" spc="0" normalizeH="0" baseline="0" noProof="0" dirty="0">
                <a:ln>
                  <a:noFill/>
                </a:ln>
                <a:solidFill>
                  <a:prstClr val="black"/>
                </a:solidFill>
                <a:effectLst/>
                <a:uLnTx/>
                <a:uFillTx/>
                <a:latin typeface="Calibri" panose="020F0502020204030204"/>
                <a:ea typeface="+mn-ea"/>
                <a:cs typeface="+mn-cs"/>
              </a:rPr>
              <a:t>Do</a:t>
            </a:r>
          </a:p>
        </p:txBody>
      </p:sp>
      <p:sp>
        <p:nvSpPr>
          <p:cNvPr id="12" name="Freeform 11"/>
          <p:cNvSpPr/>
          <p:nvPr/>
        </p:nvSpPr>
        <p:spPr>
          <a:xfrm>
            <a:off x="6162102" y="4234721"/>
            <a:ext cx="2064675" cy="2064674"/>
          </a:xfrm>
          <a:custGeom>
            <a:avLst/>
            <a:gdLst>
              <a:gd name="connsiteX0" fmla="*/ 0 w 2339964"/>
              <a:gd name="connsiteY0" fmla="*/ 2339964 h 2339964"/>
              <a:gd name="connsiteX1" fmla="*/ 2339964 w 2339964"/>
              <a:gd name="connsiteY1" fmla="*/ 0 h 2339964"/>
              <a:gd name="connsiteX2" fmla="*/ 2339964 w 2339964"/>
              <a:gd name="connsiteY2" fmla="*/ 2339964 h 2339964"/>
              <a:gd name="connsiteX3" fmla="*/ 0 w 2339964"/>
              <a:gd name="connsiteY3" fmla="*/ 2339964 h 2339964"/>
            </a:gdLst>
            <a:ahLst/>
            <a:cxnLst>
              <a:cxn ang="0">
                <a:pos x="connsiteX0" y="connsiteY0"/>
              </a:cxn>
              <a:cxn ang="0">
                <a:pos x="connsiteX1" y="connsiteY1"/>
              </a:cxn>
              <a:cxn ang="0">
                <a:pos x="connsiteX2" y="connsiteY2"/>
              </a:cxn>
              <a:cxn ang="0">
                <a:pos x="connsiteX3" y="connsiteY3"/>
              </a:cxn>
            </a:cxnLst>
            <a:rect l="l" t="t" r="r" b="b"/>
            <a:pathLst>
              <a:path w="2339964" h="2339964">
                <a:moveTo>
                  <a:pt x="2339964" y="0"/>
                </a:moveTo>
                <a:cubicBezTo>
                  <a:pt x="2339964" y="1292326"/>
                  <a:pt x="1292326" y="2339964"/>
                  <a:pt x="0" y="2339964"/>
                </a:cubicBezTo>
                <a:lnTo>
                  <a:pt x="0" y="0"/>
                </a:lnTo>
                <a:lnTo>
                  <a:pt x="2339964" y="0"/>
                </a:lnTo>
                <a:close/>
              </a:path>
            </a:pathLst>
          </a:custGeom>
          <a:solidFill>
            <a:schemeClr val="accent5">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225911" tIns="225910" rIns="830641" bIns="830640" numCol="1" spcCol="1270" anchor="ctr" anchorCtr="0">
            <a:noAutofit/>
          </a:bodyPr>
          <a:lstStyle/>
          <a:p>
            <a:pPr marL="0" marR="0" lvl="0" indent="0" algn="ctr" defTabSz="1412016" rtl="0" eaLnBrk="1" fontAlgn="auto" latinLnBrk="0" hangingPunct="1">
              <a:lnSpc>
                <a:spcPct val="90000"/>
              </a:lnSpc>
              <a:spcBef>
                <a:spcPct val="0"/>
              </a:spcBef>
              <a:spcAft>
                <a:spcPct val="35000"/>
              </a:spcAft>
              <a:buClrTx/>
              <a:buSzTx/>
              <a:buFontTx/>
              <a:buNone/>
              <a:tabLst/>
              <a:defRPr/>
            </a:pPr>
            <a:r>
              <a:rPr kumimoji="0" lang="en-US" sz="3177" b="0" i="0" u="none" strike="noStrike" kern="1200" cap="none" spc="0" normalizeH="0" baseline="0" noProof="0" dirty="0">
                <a:ln>
                  <a:noFill/>
                </a:ln>
                <a:solidFill>
                  <a:prstClr val="black"/>
                </a:solidFill>
                <a:effectLst/>
                <a:uLnTx/>
                <a:uFillTx/>
                <a:latin typeface="Calibri" panose="020F0502020204030204"/>
                <a:ea typeface="+mn-ea"/>
                <a:cs typeface="+mn-cs"/>
              </a:rPr>
              <a:t>Check</a:t>
            </a:r>
          </a:p>
        </p:txBody>
      </p:sp>
      <p:sp>
        <p:nvSpPr>
          <p:cNvPr id="13" name="Freeform 12"/>
          <p:cNvSpPr/>
          <p:nvPr/>
        </p:nvSpPr>
        <p:spPr>
          <a:xfrm>
            <a:off x="4002060" y="4234721"/>
            <a:ext cx="2064675" cy="2064674"/>
          </a:xfrm>
          <a:custGeom>
            <a:avLst/>
            <a:gdLst>
              <a:gd name="connsiteX0" fmla="*/ 0 w 2339964"/>
              <a:gd name="connsiteY0" fmla="*/ 2339964 h 2339964"/>
              <a:gd name="connsiteX1" fmla="*/ 2339964 w 2339964"/>
              <a:gd name="connsiteY1" fmla="*/ 0 h 2339964"/>
              <a:gd name="connsiteX2" fmla="*/ 2339964 w 2339964"/>
              <a:gd name="connsiteY2" fmla="*/ 2339964 h 2339964"/>
              <a:gd name="connsiteX3" fmla="*/ 0 w 2339964"/>
              <a:gd name="connsiteY3" fmla="*/ 2339964 h 2339964"/>
            </a:gdLst>
            <a:ahLst/>
            <a:cxnLst>
              <a:cxn ang="0">
                <a:pos x="connsiteX0" y="connsiteY0"/>
              </a:cxn>
              <a:cxn ang="0">
                <a:pos x="connsiteX1" y="connsiteY1"/>
              </a:cxn>
              <a:cxn ang="0">
                <a:pos x="connsiteX2" y="connsiteY2"/>
              </a:cxn>
              <a:cxn ang="0">
                <a:pos x="connsiteX3" y="connsiteY3"/>
              </a:cxn>
            </a:cxnLst>
            <a:rect l="l" t="t" r="r" b="b"/>
            <a:pathLst>
              <a:path w="2339964" h="2339964">
                <a:moveTo>
                  <a:pt x="2339964" y="2339964"/>
                </a:moveTo>
                <a:cubicBezTo>
                  <a:pt x="1047638" y="2339964"/>
                  <a:pt x="0" y="1292326"/>
                  <a:pt x="0" y="0"/>
                </a:cubicBezTo>
                <a:lnTo>
                  <a:pt x="2339964" y="0"/>
                </a:lnTo>
                <a:lnTo>
                  <a:pt x="2339964" y="2339964"/>
                </a:lnTo>
                <a:close/>
              </a:path>
            </a:pathLst>
          </a:custGeom>
          <a:solidFill>
            <a:schemeClr val="accent3">
              <a:lumMod val="60000"/>
              <a:lumOff val="4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830641" tIns="225911" rIns="225911" bIns="830640" numCol="1" spcCol="1270" anchor="ctr" anchorCtr="0">
            <a:noAutofit/>
          </a:bodyPr>
          <a:lstStyle/>
          <a:p>
            <a:pPr marL="0" marR="0" lvl="0" indent="0" algn="ctr" defTabSz="1412016" rtl="0" eaLnBrk="1" fontAlgn="auto" latinLnBrk="0" hangingPunct="1">
              <a:lnSpc>
                <a:spcPct val="90000"/>
              </a:lnSpc>
              <a:spcBef>
                <a:spcPct val="0"/>
              </a:spcBef>
              <a:spcAft>
                <a:spcPct val="35000"/>
              </a:spcAft>
              <a:buClrTx/>
              <a:buSzTx/>
              <a:buFontTx/>
              <a:buNone/>
              <a:tabLst/>
              <a:defRPr/>
            </a:pPr>
            <a:r>
              <a:rPr kumimoji="0" lang="en-US" sz="3177" b="0" i="0" u="none" strike="noStrike" kern="1200" cap="none" spc="0" normalizeH="0" baseline="0" noProof="0" dirty="0">
                <a:ln>
                  <a:noFill/>
                </a:ln>
                <a:solidFill>
                  <a:prstClr val="black"/>
                </a:solidFill>
                <a:effectLst/>
                <a:uLnTx/>
                <a:uFillTx/>
                <a:latin typeface="Calibri" panose="020F0502020204030204"/>
                <a:ea typeface="+mn-ea"/>
                <a:cs typeface="+mn-cs"/>
              </a:rPr>
              <a:t>Act</a:t>
            </a:r>
          </a:p>
        </p:txBody>
      </p:sp>
      <p:sp>
        <p:nvSpPr>
          <p:cNvPr id="14" name="Circular Arrow 13"/>
          <p:cNvSpPr/>
          <p:nvPr/>
        </p:nvSpPr>
        <p:spPr>
          <a:xfrm>
            <a:off x="5757989" y="3757891"/>
            <a:ext cx="712861" cy="619879"/>
          </a:xfrm>
          <a:prstGeom prst="circularArrow">
            <a:avLst/>
          </a:prstGeom>
          <a:scene3d>
            <a:camera prst="orthographicFront"/>
            <a:lightRig rig="flat" dir="t"/>
          </a:scene3d>
          <a:sp3d prstMaterial="dkEdge">
            <a:bevelT w="8200" h="38100"/>
          </a:sp3d>
        </p:spPr>
        <p:style>
          <a:lnRef idx="1">
            <a:schemeClr val="lt1">
              <a:hueOff val="0"/>
              <a:satOff val="0"/>
              <a:lumOff val="0"/>
              <a:alphaOff val="0"/>
            </a:schemeClr>
          </a:lnRef>
          <a:fillRef idx="2">
            <a:schemeClr val="accent2">
              <a:tint val="40000"/>
              <a:hueOff val="0"/>
              <a:satOff val="0"/>
              <a:lumOff val="0"/>
              <a:alphaOff val="0"/>
            </a:schemeClr>
          </a:fillRef>
          <a:effectRef idx="1">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Circular Arrow 14"/>
          <p:cNvSpPr/>
          <p:nvPr/>
        </p:nvSpPr>
        <p:spPr>
          <a:xfrm rot="10800000">
            <a:off x="5757989" y="3996306"/>
            <a:ext cx="712861" cy="619879"/>
          </a:xfrm>
          <a:prstGeom prst="circularArrow">
            <a:avLst/>
          </a:prstGeom>
          <a:scene3d>
            <a:camera prst="orthographicFront"/>
            <a:lightRig rig="flat" dir="t"/>
          </a:scene3d>
          <a:sp3d prstMaterial="dkEdge">
            <a:bevelT w="8200" h="38100"/>
          </a:sp3d>
        </p:spPr>
        <p:style>
          <a:lnRef idx="1">
            <a:schemeClr val="lt1">
              <a:hueOff val="0"/>
              <a:satOff val="0"/>
              <a:lumOff val="0"/>
              <a:alphaOff val="0"/>
            </a:schemeClr>
          </a:lnRef>
          <a:fillRef idx="2">
            <a:schemeClr val="accent2">
              <a:tint val="40000"/>
              <a:hueOff val="0"/>
              <a:satOff val="0"/>
              <a:lumOff val="0"/>
              <a:alphaOff val="0"/>
            </a:schemeClr>
          </a:fillRef>
          <a:effectRef idx="1">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9" name="Group 18"/>
          <p:cNvGrpSpPr/>
          <p:nvPr/>
        </p:nvGrpSpPr>
        <p:grpSpPr>
          <a:xfrm>
            <a:off x="1328928" y="1408889"/>
            <a:ext cx="3809159" cy="1464723"/>
            <a:chOff x="396606" y="1133063"/>
            <a:chExt cx="4618307" cy="1869519"/>
          </a:xfrm>
        </p:grpSpPr>
        <p:sp>
          <p:nvSpPr>
            <p:cNvPr id="3" name="Rounded Rectangle 2"/>
            <p:cNvSpPr/>
            <p:nvPr/>
          </p:nvSpPr>
          <p:spPr>
            <a:xfrm>
              <a:off x="396606" y="1133063"/>
              <a:ext cx="4618307" cy="18695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478101" y="1204201"/>
              <a:ext cx="4536812" cy="16891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STARTING POINT:</a:t>
              </a:r>
            </a:p>
            <a:p>
              <a:pPr marL="96656" marR="0" lvl="0" indent="-9665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Review injuries</a:t>
              </a:r>
            </a:p>
            <a:p>
              <a:pPr marL="96656" marR="0" lvl="0" indent="-9665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Conduct hazard assessment</a:t>
              </a:r>
            </a:p>
            <a:p>
              <a:pPr marL="96656" marR="0" lvl="0" indent="-9665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Select an ergonomic hazard</a:t>
              </a:r>
            </a:p>
          </p:txBody>
        </p:sp>
      </p:grpSp>
    </p:spTree>
    <p:extLst>
      <p:ext uri="{BB962C8B-B14F-4D97-AF65-F5344CB8AC3E}">
        <p14:creationId xmlns:p14="http://schemas.microsoft.com/office/powerpoint/2010/main" val="1382623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EDBBE-1E79-FCA6-76C8-776B31C5F7D2}"/>
              </a:ext>
            </a:extLst>
          </p:cNvPr>
          <p:cNvSpPr>
            <a:spLocks noGrp="1"/>
          </p:cNvSpPr>
          <p:nvPr>
            <p:ph type="title"/>
          </p:nvPr>
        </p:nvSpPr>
        <p:spPr>
          <a:xfrm>
            <a:off x="138471" y="120029"/>
            <a:ext cx="11961671" cy="537083"/>
          </a:xfrm>
        </p:spPr>
        <p:txBody>
          <a:bodyPr>
            <a:noAutofit/>
          </a:bodyPr>
          <a:lstStyle/>
          <a:p>
            <a:pPr algn="ctr"/>
            <a:r>
              <a:rPr lang="en-US" sz="4000" b="1" dirty="0">
                <a:latin typeface="Calibri (Headings)"/>
              </a:rPr>
              <a:t>Hierarchy of Controls for Manual Materials Handling</a:t>
            </a:r>
          </a:p>
        </p:txBody>
      </p:sp>
      <p:grpSp>
        <p:nvGrpSpPr>
          <p:cNvPr id="4" name="Group 3">
            <a:extLst>
              <a:ext uri="{FF2B5EF4-FFF2-40B4-BE49-F238E27FC236}">
                <a16:creationId xmlns:a16="http://schemas.microsoft.com/office/drawing/2014/main" id="{FCE384DC-8B71-109B-C2DE-96D7637D3662}"/>
              </a:ext>
            </a:extLst>
          </p:cNvPr>
          <p:cNvGrpSpPr/>
          <p:nvPr/>
        </p:nvGrpSpPr>
        <p:grpSpPr>
          <a:xfrm>
            <a:off x="138471" y="671450"/>
            <a:ext cx="10591476" cy="6159153"/>
            <a:chOff x="138471" y="638522"/>
            <a:chExt cx="10591476" cy="6159153"/>
          </a:xfrm>
        </p:grpSpPr>
        <p:pic>
          <p:nvPicPr>
            <p:cNvPr id="53" name="Picture 52">
              <a:extLst>
                <a:ext uri="{FF2B5EF4-FFF2-40B4-BE49-F238E27FC236}">
                  <a16:creationId xmlns:a16="http://schemas.microsoft.com/office/drawing/2014/main" id="{BDC94D73-92E8-1C74-0A88-06504B321AA5}"/>
                </a:ext>
              </a:extLst>
            </p:cNvPr>
            <p:cNvPicPr>
              <a:picLocks noChangeAspect="1"/>
            </p:cNvPicPr>
            <p:nvPr/>
          </p:nvPicPr>
          <p:blipFill>
            <a:blip r:embed="rId3"/>
            <a:stretch>
              <a:fillRect/>
            </a:stretch>
          </p:blipFill>
          <p:spPr>
            <a:xfrm>
              <a:off x="138471" y="638522"/>
              <a:ext cx="4763986" cy="6159153"/>
            </a:xfrm>
            <a:prstGeom prst="rect">
              <a:avLst/>
            </a:prstGeom>
          </p:spPr>
        </p:pic>
        <p:grpSp>
          <p:nvGrpSpPr>
            <p:cNvPr id="3" name="Group 2">
              <a:extLst>
                <a:ext uri="{FF2B5EF4-FFF2-40B4-BE49-F238E27FC236}">
                  <a16:creationId xmlns:a16="http://schemas.microsoft.com/office/drawing/2014/main" id="{6B0AE618-AC1B-9723-04B5-849D26CA1CC6}"/>
                </a:ext>
              </a:extLst>
            </p:cNvPr>
            <p:cNvGrpSpPr/>
            <p:nvPr/>
          </p:nvGrpSpPr>
          <p:grpSpPr>
            <a:xfrm>
              <a:off x="3370076" y="1088267"/>
              <a:ext cx="7359871" cy="4704541"/>
              <a:chOff x="3370076" y="1088267"/>
              <a:chExt cx="7359871" cy="4704541"/>
            </a:xfrm>
          </p:grpSpPr>
          <p:sp>
            <p:nvSpPr>
              <p:cNvPr id="7" name="TextBox 6">
                <a:extLst>
                  <a:ext uri="{FF2B5EF4-FFF2-40B4-BE49-F238E27FC236}">
                    <a16:creationId xmlns:a16="http://schemas.microsoft.com/office/drawing/2014/main" id="{0A12BD20-5528-7088-208E-F748ACE4D08B}"/>
                  </a:ext>
                </a:extLst>
              </p:cNvPr>
              <p:cNvSpPr txBox="1"/>
              <p:nvPr/>
            </p:nvSpPr>
            <p:spPr>
              <a:xfrm>
                <a:off x="4997885" y="1088267"/>
                <a:ext cx="5732062" cy="830997"/>
              </a:xfrm>
              <a:prstGeom prst="rect">
                <a:avLst/>
              </a:prstGeom>
              <a:solidFill>
                <a:schemeClr val="accent1">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a:ea typeface="+mn-ea"/>
                    <a:cs typeface="+mn-cs"/>
                  </a:rPr>
                  <a:t>Elimination/Substitution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Stage: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Bidding, Pre-Job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Who’s Involved: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estimator, project manager,  supervisors, suppliers</a:t>
                </a:r>
              </a:p>
            </p:txBody>
          </p:sp>
          <p:sp>
            <p:nvSpPr>
              <p:cNvPr id="10" name="TextBox 9">
                <a:extLst>
                  <a:ext uri="{FF2B5EF4-FFF2-40B4-BE49-F238E27FC236}">
                    <a16:creationId xmlns:a16="http://schemas.microsoft.com/office/drawing/2014/main" id="{52A86F58-5E14-2B66-3432-8033AE5BE4EA}"/>
                  </a:ext>
                </a:extLst>
              </p:cNvPr>
              <p:cNvSpPr txBox="1"/>
              <p:nvPr/>
            </p:nvSpPr>
            <p:spPr>
              <a:xfrm>
                <a:off x="4661498" y="2071733"/>
                <a:ext cx="6068449" cy="830997"/>
              </a:xfrm>
              <a:prstGeom prst="rect">
                <a:avLst/>
              </a:prstGeom>
              <a:solidFill>
                <a:schemeClr val="accent6">
                  <a:lumMod val="20000"/>
                  <a:lumOff val="80000"/>
                </a:schemeClr>
              </a:solidFill>
              <a:ln>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a:ea typeface="+mn-ea"/>
                    <a:cs typeface="+mn-cs"/>
                  </a:rPr>
                  <a:t>Engineering Controls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Stage: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Bidding, Pre-Job, On-the-Job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Who’s Involved: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estimator, project manager, supervisors, suppliers</a:t>
                </a:r>
              </a:p>
            </p:txBody>
          </p:sp>
          <p:sp>
            <p:nvSpPr>
              <p:cNvPr id="11" name="TextBox 10">
                <a:extLst>
                  <a:ext uri="{FF2B5EF4-FFF2-40B4-BE49-F238E27FC236}">
                    <a16:creationId xmlns:a16="http://schemas.microsoft.com/office/drawing/2014/main" id="{13D10D9A-162C-CC55-69C7-01A388859E62}"/>
                  </a:ext>
                </a:extLst>
              </p:cNvPr>
              <p:cNvSpPr txBox="1"/>
              <p:nvPr/>
            </p:nvSpPr>
            <p:spPr>
              <a:xfrm>
                <a:off x="3870960" y="4013323"/>
                <a:ext cx="6858987" cy="830997"/>
              </a:xfrm>
              <a:prstGeom prst="rect">
                <a:avLst/>
              </a:prstGeom>
              <a:solidFill>
                <a:schemeClr val="accent4">
                  <a:lumMod val="20000"/>
                  <a:lumOff val="80000"/>
                </a:schemeClr>
              </a:solidFill>
              <a:ln>
                <a:solidFill>
                  <a:schemeClr val="accent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a:ea typeface="+mn-ea"/>
                    <a:cs typeface="+mn-cs"/>
                  </a:rPr>
                  <a:t>Work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Stage:</a:t>
                </a:r>
                <a:r>
                  <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On-the-Job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Who’s Involved: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project manager, trainer, supervisor, workers</a:t>
                </a:r>
              </a:p>
            </p:txBody>
          </p:sp>
          <p:sp>
            <p:nvSpPr>
              <p:cNvPr id="12" name="TextBox 11">
                <a:extLst>
                  <a:ext uri="{FF2B5EF4-FFF2-40B4-BE49-F238E27FC236}">
                    <a16:creationId xmlns:a16="http://schemas.microsoft.com/office/drawing/2014/main" id="{BD49718E-F372-6057-66B0-BE8DD2FC5EDB}"/>
                  </a:ext>
                </a:extLst>
              </p:cNvPr>
              <p:cNvSpPr txBox="1"/>
              <p:nvPr/>
            </p:nvSpPr>
            <p:spPr>
              <a:xfrm>
                <a:off x="4282440" y="3064835"/>
                <a:ext cx="6447507" cy="830997"/>
              </a:xfrm>
              <a:prstGeom prst="rect">
                <a:avLst/>
              </a:prstGeom>
              <a:solidFill>
                <a:schemeClr val="accent2">
                  <a:lumMod val="20000"/>
                  <a:lumOff val="8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a:ea typeface="+mn-ea"/>
                    <a:cs typeface="+mn-cs"/>
                  </a:rPr>
                  <a:t>Administrative Controls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Stage: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Pre-Job, On-the-Job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Who’s Involved: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project manager, supervisor, workers</a:t>
                </a:r>
              </a:p>
            </p:txBody>
          </p:sp>
          <p:sp>
            <p:nvSpPr>
              <p:cNvPr id="13" name="TextBox 12">
                <a:extLst>
                  <a:ext uri="{FF2B5EF4-FFF2-40B4-BE49-F238E27FC236}">
                    <a16:creationId xmlns:a16="http://schemas.microsoft.com/office/drawing/2014/main" id="{259C3693-7533-4F6C-B6AB-7133E7066334}"/>
                  </a:ext>
                </a:extLst>
              </p:cNvPr>
              <p:cNvSpPr txBox="1"/>
              <p:nvPr/>
            </p:nvSpPr>
            <p:spPr>
              <a:xfrm>
                <a:off x="3370076" y="4961811"/>
                <a:ext cx="7359871" cy="830997"/>
              </a:xfrm>
              <a:prstGeom prst="rect">
                <a:avLst/>
              </a:prstGeom>
              <a:solidFill>
                <a:srgbClr val="FFEBEB"/>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a:ea typeface="+mn-ea"/>
                    <a:cs typeface="+mn-cs"/>
                  </a:rPr>
                  <a:t>PPE &amp; Other Protective Measures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Stage: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On-the-Job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Who’s Involved: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project manager, supervisor, workers</a:t>
                </a:r>
              </a:p>
            </p:txBody>
          </p:sp>
        </p:grpSp>
      </p:grpSp>
      <p:pic>
        <p:nvPicPr>
          <p:cNvPr id="5" name="Picture 4"/>
          <p:cNvPicPr>
            <a:picLocks noChangeAspect="1"/>
          </p:cNvPicPr>
          <p:nvPr/>
        </p:nvPicPr>
        <p:blipFill>
          <a:blip r:embed="rId4"/>
          <a:stretch>
            <a:fillRect/>
          </a:stretch>
        </p:blipFill>
        <p:spPr>
          <a:xfrm>
            <a:off x="3370076" y="6078128"/>
            <a:ext cx="6696075" cy="752475"/>
          </a:xfrm>
          <a:prstGeom prst="rect">
            <a:avLst/>
          </a:prstGeom>
        </p:spPr>
      </p:pic>
    </p:spTree>
    <p:extLst>
      <p:ext uri="{BB962C8B-B14F-4D97-AF65-F5344CB8AC3E}">
        <p14:creationId xmlns:p14="http://schemas.microsoft.com/office/powerpoint/2010/main" val="939444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63539" y="225547"/>
            <a:ext cx="10515600" cy="498475"/>
          </a:xfrm>
        </p:spPr>
        <p:txBody>
          <a:bodyPr>
            <a:normAutofit fontScale="90000"/>
          </a:bodyPr>
          <a:lstStyle/>
          <a:p>
            <a:r>
              <a:rPr lang="en-US" b="1" dirty="0">
                <a:latin typeface="Calibri (Headings)"/>
              </a:rPr>
              <a:t>How does a company get started?</a:t>
            </a:r>
          </a:p>
        </p:txBody>
      </p:sp>
      <p:sp>
        <p:nvSpPr>
          <p:cNvPr id="3" name="Content Placeholder 2"/>
          <p:cNvSpPr>
            <a:spLocks noGrp="1"/>
          </p:cNvSpPr>
          <p:nvPr>
            <p:ph idx="1"/>
          </p:nvPr>
        </p:nvSpPr>
        <p:spPr>
          <a:xfrm>
            <a:off x="736600" y="724023"/>
            <a:ext cx="10515600" cy="3465492"/>
          </a:xfrm>
        </p:spPr>
        <p:txBody>
          <a:bodyPr>
            <a:normAutofit fontScale="85000" lnSpcReduction="20000"/>
          </a:bodyPr>
          <a:lstStyle/>
          <a:p>
            <a:r>
              <a:rPr lang="en-US" sz="3000" b="1" dirty="0"/>
              <a:t>PLAN</a:t>
            </a:r>
          </a:p>
          <a:p>
            <a:pPr lvl="1">
              <a:buFont typeface="Wingdings" panose="05000000000000000000" pitchFamily="2" charset="2"/>
              <a:buChar char="ü"/>
            </a:pPr>
            <a:r>
              <a:rPr lang="en-US" dirty="0"/>
              <a:t>Pick a specific hazard in your work</a:t>
            </a:r>
          </a:p>
          <a:p>
            <a:pPr lvl="1">
              <a:buFont typeface="Wingdings" panose="05000000000000000000" pitchFamily="2" charset="2"/>
              <a:buChar char="ü"/>
            </a:pPr>
            <a:r>
              <a:rPr lang="en-US" dirty="0"/>
              <a:t>Define one or more controls for the hazard &amp; create a plan</a:t>
            </a:r>
          </a:p>
          <a:p>
            <a:r>
              <a:rPr lang="en-US" sz="3000" b="1" dirty="0"/>
              <a:t>DO</a:t>
            </a:r>
          </a:p>
          <a:p>
            <a:pPr lvl="1">
              <a:buFont typeface="Wingdings" panose="05000000000000000000" pitchFamily="2" charset="2"/>
              <a:buChar char="ü"/>
            </a:pPr>
            <a:r>
              <a:rPr lang="en-US" dirty="0"/>
              <a:t>Communicate plan, provide equipment, train workers</a:t>
            </a:r>
          </a:p>
          <a:p>
            <a:pPr lvl="1">
              <a:buFont typeface="Wingdings" panose="05000000000000000000" pitchFamily="2" charset="2"/>
              <a:buChar char="ü"/>
            </a:pPr>
            <a:r>
              <a:rPr lang="en-US" dirty="0"/>
              <a:t>Document compliance (checklist for equipment and training on each project)</a:t>
            </a:r>
          </a:p>
          <a:p>
            <a:r>
              <a:rPr lang="en-US" sz="3000" b="1" dirty="0"/>
              <a:t>CHECK: </a:t>
            </a:r>
            <a:r>
              <a:rPr lang="en-US" sz="2400" dirty="0"/>
              <a:t>Review to verify that controls are consistently used</a:t>
            </a:r>
          </a:p>
          <a:p>
            <a:r>
              <a:rPr lang="en-US" sz="3000" b="1" dirty="0"/>
              <a:t>ACT:</a:t>
            </a:r>
            <a:r>
              <a:rPr lang="en-US" dirty="0"/>
              <a:t> </a:t>
            </a:r>
          </a:p>
          <a:p>
            <a:pPr marL="685800">
              <a:buFont typeface="Wingdings" panose="05000000000000000000" pitchFamily="2" charset="2"/>
              <a:buChar char="ü"/>
            </a:pPr>
            <a:r>
              <a:rPr lang="en-US" sz="2400" dirty="0"/>
              <a:t>Revise plan or expand controls to make robust over time</a:t>
            </a:r>
          </a:p>
          <a:p>
            <a:pPr lvl="1">
              <a:buFont typeface="Wingdings" panose="05000000000000000000" pitchFamily="2" charset="2"/>
              <a:buChar char="ü"/>
            </a:pPr>
            <a:r>
              <a:rPr lang="en-US" dirty="0"/>
              <a:t>Review and apply lessons learned to future projects</a:t>
            </a:r>
          </a:p>
        </p:txBody>
      </p:sp>
      <p:sp>
        <p:nvSpPr>
          <p:cNvPr id="5" name="TextBox 4"/>
          <p:cNvSpPr txBox="1"/>
          <p:nvPr/>
        </p:nvSpPr>
        <p:spPr>
          <a:xfrm>
            <a:off x="146050" y="5138284"/>
            <a:ext cx="1384300" cy="1200329"/>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ID Risk – lifting heavy load (low back pain)</a:t>
            </a:r>
          </a:p>
        </p:txBody>
      </p:sp>
      <p:sp>
        <p:nvSpPr>
          <p:cNvPr id="6" name="TextBox 5"/>
          <p:cNvSpPr txBox="1"/>
          <p:nvPr/>
        </p:nvSpPr>
        <p:spPr>
          <a:xfrm>
            <a:off x="1917700" y="5138284"/>
            <a:ext cx="1384300" cy="1477328"/>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Include Solution – use lifting equipment &amp; team lift</a:t>
            </a:r>
          </a:p>
        </p:txBody>
      </p:sp>
      <p:sp>
        <p:nvSpPr>
          <p:cNvPr id="7" name="TextBox 6"/>
          <p:cNvSpPr txBox="1"/>
          <p:nvPr/>
        </p:nvSpPr>
        <p:spPr>
          <a:xfrm>
            <a:off x="3714750" y="5132749"/>
            <a:ext cx="1231900" cy="1477328"/>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Lifting equipmentdelivered to all projects</a:t>
            </a:r>
          </a:p>
        </p:txBody>
      </p:sp>
      <p:sp>
        <p:nvSpPr>
          <p:cNvPr id="8" name="TextBox 7"/>
          <p:cNvSpPr txBox="1"/>
          <p:nvPr/>
        </p:nvSpPr>
        <p:spPr>
          <a:xfrm>
            <a:off x="5228519" y="4826675"/>
            <a:ext cx="1218628" cy="1754326"/>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Workers trained on use of equipment and team lifting</a:t>
            </a:r>
          </a:p>
        </p:txBody>
      </p:sp>
      <p:sp>
        <p:nvSpPr>
          <p:cNvPr id="9" name="TextBox 8"/>
          <p:cNvSpPr txBox="1"/>
          <p:nvPr/>
        </p:nvSpPr>
        <p:spPr>
          <a:xfrm>
            <a:off x="6678589" y="5045932"/>
            <a:ext cx="1384300" cy="1477328"/>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Checklist for equipment/ training returned to office</a:t>
            </a:r>
          </a:p>
        </p:txBody>
      </p:sp>
      <p:sp>
        <p:nvSpPr>
          <p:cNvPr id="10" name="TextBox 9"/>
          <p:cNvSpPr txBox="1"/>
          <p:nvPr/>
        </p:nvSpPr>
        <p:spPr>
          <a:xfrm>
            <a:off x="10380638" y="5045932"/>
            <a:ext cx="1665311" cy="1754326"/>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Quarterly monitoring – review checklist for compliance; end of  project review </a:t>
            </a:r>
          </a:p>
        </p:txBody>
      </p:sp>
      <p:cxnSp>
        <p:nvCxnSpPr>
          <p:cNvPr id="12" name="Straight Arrow Connector 11"/>
          <p:cNvCxnSpPr/>
          <p:nvPr/>
        </p:nvCxnSpPr>
        <p:spPr>
          <a:xfrm>
            <a:off x="1530350" y="5512119"/>
            <a:ext cx="330200"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346450" y="5512119"/>
            <a:ext cx="330200"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4946650" y="5512119"/>
            <a:ext cx="281869" cy="12071"/>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a:off x="6447147" y="5512119"/>
            <a:ext cx="231442" cy="12071"/>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056040" y="5636525"/>
            <a:ext cx="307643" cy="1"/>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6050" y="4386666"/>
            <a:ext cx="3200400" cy="369332"/>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1417"/>
                </a:solidFill>
                <a:effectLst/>
                <a:uLnTx/>
                <a:uFillTx/>
                <a:latin typeface="Calibri" panose="020F0502020204030204"/>
                <a:ea typeface="+mn-ea"/>
                <a:cs typeface="+mn-cs"/>
              </a:rPr>
              <a:t>Bid Phase</a:t>
            </a:r>
          </a:p>
        </p:txBody>
      </p:sp>
      <p:sp>
        <p:nvSpPr>
          <p:cNvPr id="18" name="TextBox 17"/>
          <p:cNvSpPr txBox="1"/>
          <p:nvPr/>
        </p:nvSpPr>
        <p:spPr>
          <a:xfrm>
            <a:off x="6704363" y="4367739"/>
            <a:ext cx="3377451" cy="369332"/>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1417"/>
                </a:solidFill>
                <a:effectLst/>
                <a:uLnTx/>
                <a:uFillTx/>
                <a:latin typeface="Calibri" panose="020F0502020204030204"/>
                <a:ea typeface="+mn-ea"/>
                <a:cs typeface="+mn-cs"/>
              </a:rPr>
              <a:t>On-the-Job Phase</a:t>
            </a:r>
          </a:p>
        </p:txBody>
      </p:sp>
      <p:sp>
        <p:nvSpPr>
          <p:cNvPr id="20" name="TextBox 19"/>
          <p:cNvSpPr txBox="1"/>
          <p:nvPr/>
        </p:nvSpPr>
        <p:spPr>
          <a:xfrm>
            <a:off x="3781662" y="4386666"/>
            <a:ext cx="2566727" cy="369332"/>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1417"/>
                </a:solidFill>
                <a:effectLst/>
                <a:uLnTx/>
                <a:uFillTx/>
                <a:latin typeface="Calibri" panose="020F0502020204030204"/>
                <a:ea typeface="+mn-ea"/>
                <a:cs typeface="+mn-cs"/>
              </a:rPr>
              <a:t>Pre-job Phase</a:t>
            </a:r>
          </a:p>
        </p:txBody>
      </p:sp>
      <p:sp>
        <p:nvSpPr>
          <p:cNvPr id="21" name="TextBox 20"/>
          <p:cNvSpPr txBox="1"/>
          <p:nvPr/>
        </p:nvSpPr>
        <p:spPr>
          <a:xfrm>
            <a:off x="10363683" y="4379132"/>
            <a:ext cx="1615742" cy="646331"/>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1417"/>
                </a:solidFill>
                <a:effectLst/>
                <a:uLnTx/>
                <a:uFillTx/>
                <a:latin typeface="Calibri" panose="020F0502020204030204"/>
                <a:ea typeface="+mn-ea"/>
                <a:cs typeface="+mn-cs"/>
              </a:rPr>
              <a:t>Review/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1417"/>
                </a:solidFill>
                <a:effectLst/>
                <a:uLnTx/>
                <a:uFillTx/>
                <a:latin typeface="Calibri" panose="020F0502020204030204"/>
                <a:ea typeface="+mn-ea"/>
                <a:cs typeface="+mn-cs"/>
              </a:rPr>
              <a:t>Look Back</a:t>
            </a:r>
          </a:p>
        </p:txBody>
      </p:sp>
      <p:sp>
        <p:nvSpPr>
          <p:cNvPr id="22" name="TextBox 21"/>
          <p:cNvSpPr txBox="1"/>
          <p:nvPr/>
        </p:nvSpPr>
        <p:spPr>
          <a:xfrm>
            <a:off x="8393088" y="4855750"/>
            <a:ext cx="1615743" cy="2031325"/>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Audits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heck worker compliance with use of lifting equipment &amp; team lift</a:t>
            </a:r>
          </a:p>
        </p:txBody>
      </p:sp>
      <p:cxnSp>
        <p:nvCxnSpPr>
          <p:cNvPr id="24" name="Straight Arrow Connector 23"/>
          <p:cNvCxnSpPr/>
          <p:nvPr/>
        </p:nvCxnSpPr>
        <p:spPr>
          <a:xfrm>
            <a:off x="8062889" y="5636525"/>
            <a:ext cx="330200"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204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F9735A51-78EE-E4B7-1A73-A9C4B9456D7F}"/>
              </a:ext>
            </a:extLst>
          </p:cNvPr>
          <p:cNvSpPr>
            <a:spLocks noGrp="1"/>
          </p:cNvSpPr>
          <p:nvPr>
            <p:ph idx="1"/>
          </p:nvPr>
        </p:nvSpPr>
        <p:spPr>
          <a:xfrm>
            <a:off x="944380" y="643269"/>
            <a:ext cx="10193312" cy="5338432"/>
          </a:xfrm>
        </p:spPr>
        <p:txBody>
          <a:bodyPr>
            <a:normAutofit/>
          </a:bodyPr>
          <a:lstStyle/>
          <a:p>
            <a:pPr marL="0" indent="0">
              <a:buNone/>
            </a:pPr>
            <a:r>
              <a:rPr lang="en-US" sz="4000" b="1" dirty="0"/>
              <a:t>What is Ergonomics?</a:t>
            </a:r>
          </a:p>
          <a:p>
            <a:pPr marL="457200" lvl="1" indent="0">
              <a:buNone/>
            </a:pPr>
            <a:r>
              <a:rPr lang="en-US" sz="3600" dirty="0"/>
              <a:t>Ergonomics is the science that reduces the risks associated with soft tissue injuries.</a:t>
            </a:r>
          </a:p>
          <a:p>
            <a:pPr marL="0" indent="0" algn="ctr">
              <a:buNone/>
            </a:pPr>
            <a:endParaRPr lang="en-US" sz="4000" b="1" dirty="0">
              <a:solidFill>
                <a:srgbClr val="FF0000"/>
              </a:solidFill>
            </a:endParaRPr>
          </a:p>
          <a:p>
            <a:pPr marL="0" indent="0">
              <a:buNone/>
            </a:pPr>
            <a:r>
              <a:rPr lang="en-US" sz="4000" b="1" dirty="0"/>
              <a:t>What are Soft Tissue Injuries?</a:t>
            </a:r>
          </a:p>
          <a:p>
            <a:pPr marL="457200" lvl="1" indent="0">
              <a:buNone/>
            </a:pPr>
            <a:r>
              <a:rPr lang="en-US" sz="3600" dirty="0"/>
              <a:t>Sprain, strain, and overexertion injuries, also referred to as musculoskeletal disorders or MSDs.</a:t>
            </a:r>
          </a:p>
        </p:txBody>
      </p:sp>
    </p:spTree>
    <p:extLst>
      <p:ext uri="{BB962C8B-B14F-4D97-AF65-F5344CB8AC3E}">
        <p14:creationId xmlns:p14="http://schemas.microsoft.com/office/powerpoint/2010/main" val="697282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B9F5B6AC-9C6D-47DF-A50E-2F0C09493F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574" y="4020853"/>
            <a:ext cx="4458913" cy="1873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3"/>
          <p:cNvSpPr txBox="1">
            <a:spLocks/>
          </p:cNvSpPr>
          <p:nvPr/>
        </p:nvSpPr>
        <p:spPr>
          <a:xfrm>
            <a:off x="87683" y="155412"/>
            <a:ext cx="12104318" cy="893761"/>
          </a:xfrm>
          <a:prstGeom prst="rect">
            <a:avLst/>
          </a:prstGeom>
          <a:noFill/>
          <a:ln w="6350">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Best Built Plans Resources </a:t>
            </a:r>
            <a:r>
              <a:rPr kumimoji="0" lang="en-US" sz="3400"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hlinkClick r:id="rId4"/>
              </a:rPr>
              <a:t>www.bestbuiltplans.org</a:t>
            </a:r>
            <a:r>
              <a:rPr kumimoji="0" lang="en-US" sz="3400"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 </a:t>
            </a:r>
            <a:endParaRPr kumimoji="0" lang="en-US" sz="34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603379" y="1013688"/>
            <a:ext cx="10985242"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Addresses barriers by providing: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Planning questions, spreadsheets, &amp; checklists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Training &amp; Coaching Resources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dirty="0">
                <a:solidFill>
                  <a:prstClr val="black"/>
                </a:solidFill>
                <a:latin typeface="Calibri" panose="020F0502020204030204"/>
              </a:rPr>
              <a:t>Related materials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(infographics, video, games, toolbox talks,  hazard alerts,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Full Program available to download to your PC or as an App</a:t>
            </a:r>
          </a:p>
          <a:p>
            <a:pPr>
              <a:defRPr/>
            </a:pPr>
            <a:endParaRPr lang="en-US" sz="1200" b="1" dirty="0">
              <a:solidFill>
                <a:prstClr val="black"/>
              </a:solidFill>
              <a:latin typeface="Calibri" panose="020F0502020204030204"/>
            </a:endParaRPr>
          </a:p>
          <a:p>
            <a:pPr>
              <a:defRPr/>
            </a:pPr>
            <a:r>
              <a:rPr lang="en-US" sz="2400" b="1" dirty="0">
                <a:solidFill>
                  <a:prstClr val="black"/>
                </a:solidFill>
                <a:latin typeface="Calibri" panose="020F0502020204030204"/>
              </a:rPr>
              <a:t>P</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lanning resources and additional training materials available directly online in English and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17C4E967-2281-BD63-5B78-F25F65A26F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9419" y="3731167"/>
            <a:ext cx="3228328" cy="23820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14F740-C359-0FF0-E165-E9CB48BB2EBB}"/>
              </a:ext>
            </a:extLst>
          </p:cNvPr>
          <p:cNvPicPr>
            <a:picLocks noChangeAspect="1"/>
          </p:cNvPicPr>
          <p:nvPr/>
        </p:nvPicPr>
        <p:blipFill>
          <a:blip r:embed="rId6"/>
          <a:stretch>
            <a:fillRect/>
          </a:stretch>
        </p:blipFill>
        <p:spPr>
          <a:xfrm>
            <a:off x="7448455" y="4020853"/>
            <a:ext cx="2210255" cy="1377057"/>
          </a:xfrm>
          <a:prstGeom prst="rect">
            <a:avLst/>
          </a:prstGeom>
          <a:ln w="25400">
            <a:solidFill>
              <a:srgbClr val="C00000"/>
            </a:solidFill>
          </a:ln>
        </p:spPr>
      </p:pic>
    </p:spTree>
    <p:extLst>
      <p:ext uri="{BB962C8B-B14F-4D97-AF65-F5344CB8AC3E}">
        <p14:creationId xmlns:p14="http://schemas.microsoft.com/office/powerpoint/2010/main" val="1501800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6110" y="142988"/>
            <a:ext cx="8948691" cy="698412"/>
          </a:xfrm>
          <a:prstGeom prst="rect">
            <a:avLst/>
          </a:prstGeom>
          <a:noFill/>
        </p:spPr>
        <p:txBody>
          <a:bodyPr wrap="square" lIns="82058" tIns="41029" rIns="82058" bIns="4102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Headings)"/>
              </a:rPr>
              <a:t>Help contractors…</a:t>
            </a:r>
            <a:endParaRPr kumimoji="0" lang="en-US" sz="4000" b="0" i="0" u="none" strike="noStrike" kern="1200" cap="none" spc="0" normalizeH="0" baseline="0" noProof="0" dirty="0">
              <a:ln>
                <a:noFill/>
              </a:ln>
              <a:effectLst/>
              <a:uLnTx/>
              <a:uFillTx/>
              <a:latin typeface="Calibri (Headings)"/>
            </a:endParaRPr>
          </a:p>
        </p:txBody>
      </p:sp>
      <p:sp>
        <p:nvSpPr>
          <p:cNvPr id="4" name="Rectangle 3"/>
          <p:cNvSpPr/>
          <p:nvPr/>
        </p:nvSpPr>
        <p:spPr>
          <a:xfrm>
            <a:off x="818193" y="918128"/>
            <a:ext cx="2889683" cy="575302"/>
          </a:xfrm>
          <a:prstGeom prst="rect">
            <a:avLst/>
          </a:prstGeom>
        </p:spPr>
        <p:txBody>
          <a:bodyPr wrap="square" lIns="82058" tIns="41029" rIns="82058" bIns="4102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 Planning Tool</a:t>
            </a:r>
          </a:p>
        </p:txBody>
      </p:sp>
      <p:sp>
        <p:nvSpPr>
          <p:cNvPr id="5" name="TextBox 4"/>
          <p:cNvSpPr txBox="1"/>
          <p:nvPr/>
        </p:nvSpPr>
        <p:spPr>
          <a:xfrm>
            <a:off x="1011936" y="1620198"/>
            <a:ext cx="4376139" cy="29897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Planning questions, spreadsheets, and checklists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Weights of materials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Storage options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Lifting options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Training resources</a:t>
            </a:r>
          </a:p>
        </p:txBody>
      </p:sp>
      <p:sp>
        <p:nvSpPr>
          <p:cNvPr id="2" name="TextBox 1"/>
          <p:cNvSpPr txBox="1"/>
          <p:nvPr/>
        </p:nvSpPr>
        <p:spPr>
          <a:xfrm>
            <a:off x="547255" y="5164271"/>
            <a:ext cx="55487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Video demos why, how, and when to use this resource</a:t>
            </a:r>
          </a:p>
        </p:txBody>
      </p:sp>
      <p:sp>
        <p:nvSpPr>
          <p:cNvPr id="6" name="Rectangle 5">
            <a:extLst>
              <a:ext uri="{FF2B5EF4-FFF2-40B4-BE49-F238E27FC236}">
                <a16:creationId xmlns:a16="http://schemas.microsoft.com/office/drawing/2014/main" id="{94525AFA-62F8-4650-BEC7-8600A1C5ABA6}"/>
              </a:ext>
            </a:extLst>
          </p:cNvPr>
          <p:cNvSpPr/>
          <p:nvPr/>
        </p:nvSpPr>
        <p:spPr>
          <a:xfrm>
            <a:off x="1633950" y="5518214"/>
            <a:ext cx="5334000"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youtube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.com/watch?v=kigonAjj2gU&amp;t=1s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8" name="Picture 2">
            <a:extLst>
              <a:ext uri="{FF2B5EF4-FFF2-40B4-BE49-F238E27FC236}">
                <a16:creationId xmlns:a16="http://schemas.microsoft.com/office/drawing/2014/main" id="{A85BCB21-00D8-626E-8A89-41CA22BA000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0640" y="182880"/>
            <a:ext cx="6876029" cy="5073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660E8A3-5D76-FB08-4D74-B88869F37BBD}"/>
              </a:ext>
            </a:extLst>
          </p:cNvPr>
          <p:cNvPicPr>
            <a:picLocks noChangeAspect="1"/>
          </p:cNvPicPr>
          <p:nvPr/>
        </p:nvPicPr>
        <p:blipFill>
          <a:blip r:embed="rId5"/>
          <a:stretch>
            <a:fillRect/>
          </a:stretch>
        </p:blipFill>
        <p:spPr>
          <a:xfrm>
            <a:off x="6096000" y="820334"/>
            <a:ext cx="4926904" cy="3002227"/>
          </a:xfrm>
          <a:prstGeom prst="rect">
            <a:avLst/>
          </a:prstGeom>
          <a:scene3d>
            <a:camera prst="obliqueTopRight"/>
            <a:lightRig rig="threePt" dir="t"/>
          </a:scene3d>
          <a:sp3d>
            <a:bevelT w="0" h="0"/>
          </a:sp3d>
        </p:spPr>
      </p:pic>
    </p:spTree>
    <p:extLst>
      <p:ext uri="{BB962C8B-B14F-4D97-AF65-F5344CB8AC3E}">
        <p14:creationId xmlns:p14="http://schemas.microsoft.com/office/powerpoint/2010/main" val="2123532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40918" y="46317"/>
            <a:ext cx="2383603" cy="3047982"/>
          </a:xfrm>
          <a:prstGeom prst="rect">
            <a:avLst/>
          </a:prstGeom>
          <a:noFill/>
          <a:ln w="9525">
            <a:noFill/>
            <a:miter lim="800000"/>
            <a:headEnd/>
            <a:tailEnd/>
          </a:ln>
        </p:spPr>
      </p:pic>
      <p:pic>
        <p:nvPicPr>
          <p:cNvPr id="4" name="Picture 3">
            <a:extLst>
              <a:ext uri="{FF2B5EF4-FFF2-40B4-BE49-F238E27FC236}">
                <a16:creationId xmlns:a16="http://schemas.microsoft.com/office/drawing/2014/main" id="{58282107-2A2F-7049-357E-842E4C5C9FD6}"/>
              </a:ext>
            </a:extLst>
          </p:cNvPr>
          <p:cNvPicPr>
            <a:picLocks noChangeAspect="1"/>
          </p:cNvPicPr>
          <p:nvPr/>
        </p:nvPicPr>
        <p:blipFill>
          <a:blip r:embed="rId4"/>
          <a:stretch>
            <a:fillRect/>
          </a:stretch>
        </p:blipFill>
        <p:spPr>
          <a:xfrm>
            <a:off x="2917829" y="1198980"/>
            <a:ext cx="2514578" cy="3091855"/>
          </a:xfrm>
          <a:prstGeom prst="rect">
            <a:avLst/>
          </a:prstGeom>
          <a:ln>
            <a:solidFill>
              <a:schemeClr val="tx1"/>
            </a:solidFill>
          </a:ln>
        </p:spPr>
      </p:pic>
      <p:sp>
        <p:nvSpPr>
          <p:cNvPr id="2" name="TextBox 1">
            <a:extLst>
              <a:ext uri="{FF2B5EF4-FFF2-40B4-BE49-F238E27FC236}">
                <a16:creationId xmlns:a16="http://schemas.microsoft.com/office/drawing/2014/main" id="{57ABBFFC-C8E0-7021-245C-FF3F65CA6917}"/>
              </a:ext>
            </a:extLst>
          </p:cNvPr>
          <p:cNvSpPr txBox="1"/>
          <p:nvPr/>
        </p:nvSpPr>
        <p:spPr>
          <a:xfrm>
            <a:off x="97536" y="6163522"/>
            <a:ext cx="12094464" cy="540020"/>
          </a:xfrm>
          <a:prstGeom prst="rect">
            <a:avLst/>
          </a:prstGeom>
          <a:solidFill>
            <a:schemeClr val="bg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CBE0694E-6D9C-49BE-9B29-16AD1B5D94CE}"/>
              </a:ext>
            </a:extLst>
          </p:cNvPr>
          <p:cNvPicPr>
            <a:picLocks noChangeAspect="1"/>
          </p:cNvPicPr>
          <p:nvPr/>
        </p:nvPicPr>
        <p:blipFill>
          <a:blip r:embed="rId5" cstate="print"/>
          <a:stretch>
            <a:fillRect/>
          </a:stretch>
        </p:blipFill>
        <p:spPr>
          <a:xfrm>
            <a:off x="5586412" y="3399911"/>
            <a:ext cx="2894700" cy="2373495"/>
          </a:xfrm>
          <a:prstGeom prst="rect">
            <a:avLst/>
          </a:prstGeom>
        </p:spPr>
      </p:pic>
      <p:pic>
        <p:nvPicPr>
          <p:cNvPr id="10" name="Content Placeholder 9">
            <a:extLst>
              <a:ext uri="{FF2B5EF4-FFF2-40B4-BE49-F238E27FC236}">
                <a16:creationId xmlns:a16="http://schemas.microsoft.com/office/drawing/2014/main" id="{987BAF62-9896-41DA-A093-01C2EB2CBDFA}"/>
              </a:ext>
            </a:extLst>
          </p:cNvPr>
          <p:cNvPicPr>
            <a:picLocks noGrp="1" noChangeAspect="1"/>
          </p:cNvPicPr>
          <p:nvPr>
            <p:ph idx="1"/>
          </p:nvPr>
        </p:nvPicPr>
        <p:blipFill>
          <a:blip r:embed="rId6" cstate="print"/>
          <a:stretch>
            <a:fillRect/>
          </a:stretch>
        </p:blipFill>
        <p:spPr>
          <a:xfrm>
            <a:off x="6097510" y="82859"/>
            <a:ext cx="2383603" cy="3091855"/>
          </a:xfrm>
          <a:prstGeom prst="rect">
            <a:avLst/>
          </a:prstGeom>
        </p:spPr>
      </p:pic>
      <p:pic>
        <p:nvPicPr>
          <p:cNvPr id="11" name="Picture 10">
            <a:extLst>
              <a:ext uri="{FF2B5EF4-FFF2-40B4-BE49-F238E27FC236}">
                <a16:creationId xmlns:a16="http://schemas.microsoft.com/office/drawing/2014/main" id="{F5105908-7A7E-4EAD-AA76-5BD92A0DEB49}"/>
              </a:ext>
            </a:extLst>
          </p:cNvPr>
          <p:cNvPicPr>
            <a:picLocks noChangeAspect="1"/>
          </p:cNvPicPr>
          <p:nvPr/>
        </p:nvPicPr>
        <p:blipFill>
          <a:blip r:embed="rId7" cstate="print"/>
          <a:stretch>
            <a:fillRect/>
          </a:stretch>
        </p:blipFill>
        <p:spPr>
          <a:xfrm>
            <a:off x="8305800" y="698106"/>
            <a:ext cx="2133600" cy="2795433"/>
          </a:xfrm>
          <a:prstGeom prst="rect">
            <a:avLst/>
          </a:prstGeom>
        </p:spPr>
      </p:pic>
      <p:pic>
        <p:nvPicPr>
          <p:cNvPr id="409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5800" y="4331610"/>
            <a:ext cx="3007724" cy="2360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71E14284-A54E-6B37-9CA1-1E56BF54AA5A}"/>
              </a:ext>
            </a:extLst>
          </p:cNvPr>
          <p:cNvPicPr>
            <a:picLocks noChangeAspect="1"/>
          </p:cNvPicPr>
          <p:nvPr/>
        </p:nvPicPr>
        <p:blipFill>
          <a:blip r:embed="rId9"/>
          <a:stretch>
            <a:fillRect/>
          </a:stretch>
        </p:blipFill>
        <p:spPr>
          <a:xfrm>
            <a:off x="361313" y="3307062"/>
            <a:ext cx="2454528" cy="3185177"/>
          </a:xfrm>
          <a:prstGeom prst="rect">
            <a:avLst/>
          </a:prstGeom>
          <a:ln>
            <a:solidFill>
              <a:schemeClr val="tx1"/>
            </a:solidFill>
          </a:ln>
        </p:spPr>
      </p:pic>
      <p:pic>
        <p:nvPicPr>
          <p:cNvPr id="13" name="Picture 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486236" y="4503599"/>
            <a:ext cx="3048993" cy="21882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88685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3" y="0"/>
            <a:ext cx="10061693" cy="1325563"/>
          </a:xfrm>
        </p:spPr>
        <p:txBody>
          <a:bodyPr>
            <a:normAutofit/>
          </a:bodyPr>
          <a:lstStyle/>
          <a:p>
            <a:r>
              <a:rPr lang="en-US" sz="4000" b="1" dirty="0">
                <a:latin typeface="Calibri (Headings)"/>
              </a:rPr>
              <a:t>Risk of opioid dependence from opioid prescriptions and illicit drugs</a:t>
            </a:r>
          </a:p>
        </p:txBody>
      </p:sp>
      <p:sp>
        <p:nvSpPr>
          <p:cNvPr id="3" name="Content Placeholder 2"/>
          <p:cNvSpPr>
            <a:spLocks noGrp="1"/>
          </p:cNvSpPr>
          <p:nvPr>
            <p:ph idx="1"/>
          </p:nvPr>
        </p:nvSpPr>
        <p:spPr>
          <a:xfrm>
            <a:off x="420737" y="1426884"/>
            <a:ext cx="11085141" cy="1764154"/>
          </a:xfrm>
        </p:spPr>
        <p:txBody>
          <a:bodyPr>
            <a:normAutofit/>
          </a:bodyPr>
          <a:lstStyle/>
          <a:p>
            <a:r>
              <a:rPr lang="en-US" dirty="0"/>
              <a:t>1 out of 4 people prescribed opioids for long-term pain become addicted.</a:t>
            </a:r>
            <a:r>
              <a:rPr lang="en-US" baseline="30000" dirty="0"/>
              <a:t>1</a:t>
            </a:r>
          </a:p>
          <a:p>
            <a:r>
              <a:rPr lang="en-US" dirty="0"/>
              <a:t>Construction work can result in painful injuries; many are treated with prescription opioids (e.g., codeine, morphine, hydrocodone, oxycodone).</a:t>
            </a:r>
          </a:p>
        </p:txBody>
      </p:sp>
      <p:sp>
        <p:nvSpPr>
          <p:cNvPr id="8" name="TextBox 7"/>
          <p:cNvSpPr txBox="1"/>
          <p:nvPr/>
        </p:nvSpPr>
        <p:spPr>
          <a:xfrm>
            <a:off x="100314" y="6180881"/>
            <a:ext cx="11991372" cy="461665"/>
          </a:xfrm>
          <a:prstGeom prst="rect">
            <a:avLst/>
          </a:prstGeom>
          <a:noFill/>
          <a:ln w="25400">
            <a:solidFill>
              <a:srgbClr val="A51417"/>
            </a:solidFill>
          </a:ln>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Centers for Disease Control and Prevention. Promoting Safer and More Effective Pain Management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https://tinyurl.com/overdosefacts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indent="-228600">
              <a:buFontTx/>
              <a:buAutoNum type="arabicPeriod"/>
              <a:defRPr/>
            </a:pPr>
            <a:r>
              <a:rPr lang="en-US" sz="1200" dirty="0">
                <a:solidFill>
                  <a:schemeClr val="bg1"/>
                </a:solidFill>
              </a:rPr>
              <a:t>National Safety Council, Substance Use Calculator </a:t>
            </a:r>
            <a:r>
              <a:rPr lang="en-US" sz="1200" dirty="0"/>
              <a:t>: </a:t>
            </a:r>
            <a:r>
              <a:rPr lang="en-US" sz="1200" dirty="0">
                <a:hlinkClick r:id="rId4"/>
              </a:rPr>
              <a:t>https://www.nsc.org/forms/substance-use-employer-calculator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descr="A picture containing text, person&#10;&#10;Description automatically generated">
            <a:extLst>
              <a:ext uri="{FF2B5EF4-FFF2-40B4-BE49-F238E27FC236}">
                <a16:creationId xmlns:a16="http://schemas.microsoft.com/office/drawing/2014/main" id="{A5AF1EF3-B9BB-83C5-9F44-0ED34F405A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9796" y="167273"/>
            <a:ext cx="1325606" cy="2133902"/>
          </a:xfrm>
          <a:prstGeom prst="rect">
            <a:avLst/>
          </a:prstGeom>
        </p:spPr>
      </p:pic>
      <p:graphicFrame>
        <p:nvGraphicFramePr>
          <p:cNvPr id="5" name="Table 4">
            <a:extLst>
              <a:ext uri="{FF2B5EF4-FFF2-40B4-BE49-F238E27FC236}">
                <a16:creationId xmlns:a16="http://schemas.microsoft.com/office/drawing/2014/main" id="{3760F337-651A-AB56-8805-93EA5E810DBB}"/>
              </a:ext>
            </a:extLst>
          </p:cNvPr>
          <p:cNvGraphicFramePr>
            <a:graphicFrameLocks noGrp="1"/>
          </p:cNvGraphicFramePr>
          <p:nvPr>
            <p:extLst>
              <p:ext uri="{D42A27DB-BD31-4B8C-83A1-F6EECF244321}">
                <p14:modId xmlns:p14="http://schemas.microsoft.com/office/powerpoint/2010/main" val="3569383536"/>
              </p:ext>
            </p:extLst>
          </p:nvPr>
        </p:nvGraphicFramePr>
        <p:xfrm>
          <a:off x="511496" y="3512479"/>
          <a:ext cx="10903621" cy="2346960"/>
        </p:xfrm>
        <a:graphic>
          <a:graphicData uri="http://schemas.openxmlformats.org/drawingml/2006/table">
            <a:tbl>
              <a:tblPr firstRow="1" bandRow="1">
                <a:tableStyleId>{5C22544A-7EE6-4342-B048-85BDC9FD1C3A}</a:tableStyleId>
              </a:tblPr>
              <a:tblGrid>
                <a:gridCol w="3342289">
                  <a:extLst>
                    <a:ext uri="{9D8B030D-6E8A-4147-A177-3AD203B41FA5}">
                      <a16:colId xmlns:a16="http://schemas.microsoft.com/office/drawing/2014/main" val="428056889"/>
                    </a:ext>
                  </a:extLst>
                </a:gridCol>
                <a:gridCol w="2427890">
                  <a:extLst>
                    <a:ext uri="{9D8B030D-6E8A-4147-A177-3AD203B41FA5}">
                      <a16:colId xmlns:a16="http://schemas.microsoft.com/office/drawing/2014/main" val="1870329089"/>
                    </a:ext>
                  </a:extLst>
                </a:gridCol>
                <a:gridCol w="2569779">
                  <a:extLst>
                    <a:ext uri="{9D8B030D-6E8A-4147-A177-3AD203B41FA5}">
                      <a16:colId xmlns:a16="http://schemas.microsoft.com/office/drawing/2014/main" val="2295068068"/>
                    </a:ext>
                  </a:extLst>
                </a:gridCol>
                <a:gridCol w="2563663">
                  <a:extLst>
                    <a:ext uri="{9D8B030D-6E8A-4147-A177-3AD203B41FA5}">
                      <a16:colId xmlns:a16="http://schemas.microsoft.com/office/drawing/2014/main" val="2984105224"/>
                    </a:ext>
                  </a:extLst>
                </a:gridCol>
              </a:tblGrid>
              <a:tr h="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Estimated Annual Substance Use Cost for Employers with 100 Employees in  Different Industries in Missouri</a:t>
                      </a:r>
                      <a:r>
                        <a:rPr lang="en-US" baseline="30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89186973"/>
                  </a:ext>
                </a:extLst>
              </a:tr>
              <a:tr h="370840">
                <a:tc>
                  <a:txBody>
                    <a:bodyPr/>
                    <a:lstStyle/>
                    <a:p>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a:solidFill>
                            <a:srgbClr val="A51417"/>
                          </a:solidFill>
                        </a:rPr>
                        <a:t>Construction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l"/>
                      <a:r>
                        <a:rPr lang="en-US" sz="2000" b="0" dirty="0">
                          <a:solidFill>
                            <a:schemeClr val="tx1"/>
                          </a:solidFill>
                        </a:rPr>
                        <a:t>Agriculture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l"/>
                      <a:r>
                        <a:rPr lang="en-US" sz="2000" b="0" dirty="0">
                          <a:solidFill>
                            <a:schemeClr val="tx1"/>
                          </a:solidFill>
                        </a:rPr>
                        <a:t>Transportation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0612417"/>
                  </a:ext>
                </a:extLst>
              </a:tr>
              <a:tr h="370840">
                <a:tc>
                  <a:txBody>
                    <a:bodyPr/>
                    <a:lstStyle/>
                    <a:p>
                      <a:r>
                        <a:rPr lang="en-US" sz="2000" b="1" dirty="0">
                          <a:solidFill>
                            <a:schemeClr val="tx1"/>
                          </a:solidFill>
                        </a:rPr>
                        <a:t>TOTAL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l"/>
                      <a:r>
                        <a:rPr lang="en-US" sz="2000" b="1" dirty="0">
                          <a:solidFill>
                            <a:srgbClr val="C00000"/>
                          </a:solidFill>
                        </a:rPr>
                        <a:t>$143,636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$45,324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$78,123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083285"/>
                  </a:ext>
                </a:extLst>
              </a:tr>
              <a:tr h="370840">
                <a:tc>
                  <a:txBody>
                    <a:bodyPr/>
                    <a:lstStyle/>
                    <a:p>
                      <a:r>
                        <a:rPr lang="en-US" sz="2000" b="1" dirty="0">
                          <a:solidFill>
                            <a:schemeClr val="tx1"/>
                          </a:solidFill>
                        </a:rPr>
                        <a:t>Lost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1" dirty="0">
                          <a:solidFill>
                            <a:srgbClr val="C00000"/>
                          </a:solidFill>
                        </a:rPr>
                        <a:t>$  43,792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  7,328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$21,189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1664829"/>
                  </a:ext>
                </a:extLst>
              </a:tr>
              <a:tr h="370840">
                <a:tc>
                  <a:txBody>
                    <a:bodyPr/>
                    <a:lstStyle/>
                    <a:p>
                      <a:r>
                        <a:rPr lang="en-US" sz="2000" b="1" dirty="0">
                          <a:solidFill>
                            <a:schemeClr val="tx1"/>
                          </a:solidFill>
                        </a:rPr>
                        <a:t>Job turnover &amp; retraining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1" dirty="0">
                          <a:solidFill>
                            <a:srgbClr val="C00000"/>
                          </a:solidFill>
                        </a:rPr>
                        <a:t>$  63,266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$10,208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$30,611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2092809"/>
                  </a:ext>
                </a:extLst>
              </a:tr>
              <a:tr h="370840">
                <a:tc>
                  <a:txBody>
                    <a:bodyPr/>
                    <a:lstStyle/>
                    <a:p>
                      <a:r>
                        <a:rPr lang="en-US" sz="2000" b="1" dirty="0">
                          <a:solidFill>
                            <a:schemeClr val="tx1"/>
                          </a:solidFill>
                        </a:rPr>
                        <a:t>Health 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1" dirty="0">
                          <a:solidFill>
                            <a:srgbClr val="C00000"/>
                          </a:solidFill>
                        </a:rPr>
                        <a:t>$  36,578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$27,788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$26,323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5746365"/>
                  </a:ext>
                </a:extLst>
              </a:tr>
            </a:tbl>
          </a:graphicData>
        </a:graphic>
      </p:graphicFrame>
    </p:spTree>
    <p:extLst>
      <p:ext uri="{BB962C8B-B14F-4D97-AF65-F5344CB8AC3E}">
        <p14:creationId xmlns:p14="http://schemas.microsoft.com/office/powerpoint/2010/main" val="2929502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679" y="182013"/>
            <a:ext cx="11570892" cy="955173"/>
          </a:xfrm>
        </p:spPr>
        <p:txBody>
          <a:bodyPr>
            <a:normAutofit/>
          </a:bodyPr>
          <a:lstStyle/>
          <a:p>
            <a:r>
              <a:rPr lang="en-US" sz="4000" b="1" dirty="0">
                <a:latin typeface="Calibri (Headings)"/>
              </a:rPr>
              <a:t>How to protect your employees</a:t>
            </a:r>
          </a:p>
        </p:txBody>
      </p:sp>
      <p:sp>
        <p:nvSpPr>
          <p:cNvPr id="3" name="Content Placeholder 2"/>
          <p:cNvSpPr>
            <a:spLocks noGrp="1"/>
          </p:cNvSpPr>
          <p:nvPr>
            <p:ph idx="1"/>
          </p:nvPr>
        </p:nvSpPr>
        <p:spPr>
          <a:xfrm>
            <a:off x="292456" y="1033013"/>
            <a:ext cx="11713865" cy="5060930"/>
          </a:xfrm>
        </p:spPr>
        <p:txBody>
          <a:bodyPr>
            <a:normAutofit/>
          </a:bodyPr>
          <a:lstStyle/>
          <a:p>
            <a:pPr marL="0" indent="0">
              <a:buNone/>
            </a:pPr>
            <a:r>
              <a:rPr lang="en-US" sz="3200" b="1" dirty="0"/>
              <a:t>Share resources with workers to ensure they understand that:</a:t>
            </a:r>
          </a:p>
          <a:p>
            <a:pPr marL="171450" indent="-171450"/>
            <a:r>
              <a:rPr lang="en-US" dirty="0"/>
              <a:t>Opioids are strong, addictive medications that should only be used if they are prescribed by a doctor and determined to be the best option to manage the pain.</a:t>
            </a:r>
          </a:p>
          <a:p>
            <a:pPr marL="171450" indent="-171450"/>
            <a:r>
              <a:rPr lang="en-US" dirty="0"/>
              <a:t>Misuse of opioid prescriptions, including taking more than the dose prescribed, taking someone else’s prescription, taking multiple opioid medications, or taking high doses for long periods of time can all lead to opioid dependency and addiction.</a:t>
            </a:r>
          </a:p>
          <a:p>
            <a:pPr marL="171450" indent="-171450"/>
            <a:r>
              <a:rPr lang="en-US" dirty="0"/>
              <a:t>Before taking prescription opioids, they should FIRST ask their doctor for information on ALL available treatments for pain. There may be non-addictive medications or treatments available.</a:t>
            </a:r>
          </a:p>
          <a:p>
            <a:endParaRPr lang="en-US" sz="3200" dirty="0"/>
          </a:p>
          <a:p>
            <a:endParaRPr lang="en-US" sz="3200" dirty="0"/>
          </a:p>
          <a:p>
            <a:endParaRPr lang="en-US" sz="3200" dirty="0"/>
          </a:p>
          <a:p>
            <a:endParaRPr lang="en-US" sz="3200" dirty="0">
              <a:solidFill>
                <a:srgbClr val="FF0000"/>
              </a:solidFill>
            </a:endParaRPr>
          </a:p>
        </p:txBody>
      </p:sp>
    </p:spTree>
    <p:extLst>
      <p:ext uri="{BB962C8B-B14F-4D97-AF65-F5344CB8AC3E}">
        <p14:creationId xmlns:p14="http://schemas.microsoft.com/office/powerpoint/2010/main" val="4259505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10;&#10;Description automatically generated">
            <a:extLst>
              <a:ext uri="{FF2B5EF4-FFF2-40B4-BE49-F238E27FC236}">
                <a16:creationId xmlns:a16="http://schemas.microsoft.com/office/drawing/2014/main" id="{5734DAD6-8F21-75DE-5D07-BFBE38BA93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2419" y="726136"/>
            <a:ext cx="2378325" cy="3562764"/>
          </a:xfrm>
          <a:prstGeom prst="rect">
            <a:avLst/>
          </a:prstGeom>
          <a:ln>
            <a:solidFill>
              <a:prstClr val="black"/>
            </a:solidFill>
          </a:ln>
        </p:spPr>
      </p:pic>
      <p:sp>
        <p:nvSpPr>
          <p:cNvPr id="2" name="TextBox 1">
            <a:extLst>
              <a:ext uri="{FF2B5EF4-FFF2-40B4-BE49-F238E27FC236}">
                <a16:creationId xmlns:a16="http://schemas.microsoft.com/office/drawing/2014/main" id="{68D4E04F-0411-0E7A-E58A-58F2CE15925D}"/>
              </a:ext>
            </a:extLst>
          </p:cNvPr>
          <p:cNvSpPr txBox="1"/>
          <p:nvPr/>
        </p:nvSpPr>
        <p:spPr>
          <a:xfrm>
            <a:off x="153416" y="40498"/>
            <a:ext cx="11933844" cy="707886"/>
          </a:xfrm>
          <a:prstGeom prst="rect">
            <a:avLst/>
          </a:prstGeom>
          <a:noFill/>
        </p:spPr>
        <p:txBody>
          <a:bodyPr wrap="none" rtlCol="0">
            <a:spAutoFit/>
          </a:bodyPr>
          <a:lstStyle/>
          <a:p>
            <a:r>
              <a:rPr lang="en-US" sz="3900" b="1" dirty="0">
                <a:latin typeface="Calibri (Headings)"/>
              </a:rPr>
              <a:t>Resources to help prevent opioid deaths in construction</a:t>
            </a:r>
          </a:p>
        </p:txBody>
      </p:sp>
      <p:pic>
        <p:nvPicPr>
          <p:cNvPr id="9" name="Picture 8">
            <a:extLst>
              <a:ext uri="{FF2B5EF4-FFF2-40B4-BE49-F238E27FC236}">
                <a16:creationId xmlns:a16="http://schemas.microsoft.com/office/drawing/2014/main" id="{520BBAE1-73AD-9D48-3B22-5E1D1729AB31}"/>
              </a:ext>
            </a:extLst>
          </p:cNvPr>
          <p:cNvPicPr>
            <a:picLocks noChangeAspect="1"/>
          </p:cNvPicPr>
          <p:nvPr/>
        </p:nvPicPr>
        <p:blipFill>
          <a:blip r:embed="rId4"/>
          <a:stretch>
            <a:fillRect/>
          </a:stretch>
        </p:blipFill>
        <p:spPr>
          <a:xfrm>
            <a:off x="6120338" y="958029"/>
            <a:ext cx="3462770" cy="1950644"/>
          </a:xfrm>
          <a:prstGeom prst="rect">
            <a:avLst/>
          </a:prstGeom>
          <a:ln>
            <a:solidFill>
              <a:prstClr val="black"/>
            </a:solidFill>
          </a:ln>
        </p:spPr>
      </p:pic>
      <p:pic>
        <p:nvPicPr>
          <p:cNvPr id="3" name="Picture 2">
            <a:extLst>
              <a:ext uri="{FF2B5EF4-FFF2-40B4-BE49-F238E27FC236}">
                <a16:creationId xmlns:a16="http://schemas.microsoft.com/office/drawing/2014/main" id="{51699422-8D97-099F-A3B3-82DB494F38D2}"/>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370492" y="726136"/>
            <a:ext cx="2723919" cy="3730424"/>
          </a:xfrm>
          <a:prstGeom prst="rect">
            <a:avLst/>
          </a:prstGeom>
          <a:noFill/>
          <a:ln>
            <a:solidFill>
              <a:prstClr val="black"/>
            </a:solidFill>
          </a:ln>
        </p:spPr>
      </p:pic>
      <p:pic>
        <p:nvPicPr>
          <p:cNvPr id="5" name="Picture 4"/>
          <p:cNvPicPr>
            <a:picLocks noChangeAspect="1"/>
          </p:cNvPicPr>
          <p:nvPr/>
        </p:nvPicPr>
        <p:blipFill>
          <a:blip r:embed="rId7"/>
          <a:stretch>
            <a:fillRect/>
          </a:stretch>
        </p:blipFill>
        <p:spPr>
          <a:xfrm>
            <a:off x="1269162" y="3443295"/>
            <a:ext cx="3468925" cy="2688569"/>
          </a:xfrm>
          <a:prstGeom prst="rect">
            <a:avLst/>
          </a:prstGeom>
        </p:spPr>
      </p:pic>
      <p:pic>
        <p:nvPicPr>
          <p:cNvPr id="7" name="Content Placeholder 6"/>
          <p:cNvPicPr>
            <a:picLocks noGrp="1" noChangeAspect="1"/>
          </p:cNvPicPr>
          <p:nvPr>
            <p:ph idx="1"/>
          </p:nvPr>
        </p:nvPicPr>
        <p:blipFill>
          <a:blip r:embed="rId8"/>
          <a:stretch>
            <a:fillRect/>
          </a:stretch>
        </p:blipFill>
        <p:spPr>
          <a:xfrm>
            <a:off x="6120338" y="3004212"/>
            <a:ext cx="5901812" cy="2569375"/>
          </a:xfrm>
          <a:prstGeom prst="rect">
            <a:avLst/>
          </a:prstGeom>
        </p:spPr>
      </p:pic>
      <p:pic>
        <p:nvPicPr>
          <p:cNvPr id="10" name="Picture 9" descr="Qr code&#10;&#10;Description automatically generated">
            <a:extLst>
              <a:ext uri="{FF2B5EF4-FFF2-40B4-BE49-F238E27FC236}">
                <a16:creationId xmlns:a16="http://schemas.microsoft.com/office/drawing/2014/main" id="{B2C8FAD8-A931-CC21-1818-5DE6F795CE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8804" y="726136"/>
            <a:ext cx="1632704" cy="1632704"/>
          </a:xfrm>
          <a:prstGeom prst="rect">
            <a:avLst/>
          </a:prstGeom>
        </p:spPr>
      </p:pic>
      <p:sp>
        <p:nvSpPr>
          <p:cNvPr id="11" name="TextBox 10">
            <a:extLst>
              <a:ext uri="{FF2B5EF4-FFF2-40B4-BE49-F238E27FC236}">
                <a16:creationId xmlns:a16="http://schemas.microsoft.com/office/drawing/2014/main" id="{9D5B658F-AD69-5CE9-B41C-0E28DBFE4863}"/>
              </a:ext>
            </a:extLst>
          </p:cNvPr>
          <p:cNvSpPr txBox="1"/>
          <p:nvPr/>
        </p:nvSpPr>
        <p:spPr>
          <a:xfrm>
            <a:off x="10188804" y="2358840"/>
            <a:ext cx="1624997" cy="646331"/>
          </a:xfrm>
          <a:prstGeom prst="rect">
            <a:avLst/>
          </a:prstGeom>
          <a:solidFill>
            <a:schemeClr val="bg1"/>
          </a:solidFill>
        </p:spPr>
        <p:txBody>
          <a:bodyPr wrap="none" rtlCol="0">
            <a:spAutoFit/>
          </a:bodyPr>
          <a:lstStyle/>
          <a:p>
            <a:pPr algn="l"/>
            <a:r>
              <a:rPr lang="en-US" dirty="0">
                <a:hlinkClick r:id="rId10"/>
              </a:rPr>
              <a:t>www.cpwr.com</a:t>
            </a:r>
            <a:endParaRPr lang="en-US" dirty="0"/>
          </a:p>
          <a:p>
            <a:pPr algn="l"/>
            <a:endParaRPr lang="en-US" dirty="0"/>
          </a:p>
        </p:txBody>
      </p:sp>
    </p:spTree>
    <p:extLst>
      <p:ext uri="{BB962C8B-B14F-4D97-AF65-F5344CB8AC3E}">
        <p14:creationId xmlns:p14="http://schemas.microsoft.com/office/powerpoint/2010/main" val="4218824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19740" y="265324"/>
            <a:ext cx="11972260" cy="783192"/>
          </a:xfrm>
        </p:spPr>
        <p:txBody>
          <a:bodyPr>
            <a:noAutofit/>
          </a:bodyPr>
          <a:lstStyle/>
          <a:p>
            <a:r>
              <a:rPr lang="en-US" altLang="en-US" sz="3200" b="1" dirty="0">
                <a:latin typeface="Calibri (Headings)"/>
              </a:rPr>
              <a:t>Su</a:t>
            </a:r>
            <a:r>
              <a:rPr lang="en-US" altLang="en-US" sz="3200" b="1" dirty="0">
                <a:solidFill>
                  <a:schemeClr val="tx1"/>
                </a:solidFill>
                <a:latin typeface="Calibri (Headings)"/>
              </a:rPr>
              <a:t>mmary: </a:t>
            </a:r>
            <a:r>
              <a:rPr lang="en-US" altLang="en-US" sz="3200" b="1" dirty="0">
                <a:latin typeface="Calibri (Headings)"/>
              </a:rPr>
              <a:t>Reasons to develop an ergonomics program</a:t>
            </a:r>
            <a:endParaRPr lang="en-US" altLang="en-US" sz="3200" b="1" dirty="0">
              <a:solidFill>
                <a:schemeClr val="tx1"/>
              </a:solidFill>
              <a:latin typeface="Calibri (Headings)"/>
            </a:endParaRPr>
          </a:p>
        </p:txBody>
      </p:sp>
      <p:sp>
        <p:nvSpPr>
          <p:cNvPr id="5" name="Content Placeholder 1"/>
          <p:cNvSpPr>
            <a:spLocks noGrp="1"/>
          </p:cNvSpPr>
          <p:nvPr>
            <p:ph idx="1"/>
          </p:nvPr>
        </p:nvSpPr>
        <p:spPr>
          <a:xfrm>
            <a:off x="404037" y="1267326"/>
            <a:ext cx="11603665" cy="4051433"/>
          </a:xfrm>
        </p:spPr>
        <p:txBody>
          <a:bodyPr>
            <a:noAutofit/>
          </a:bodyPr>
          <a:lstStyle/>
          <a:p>
            <a:pPr marL="0" indent="0">
              <a:buNone/>
            </a:pPr>
            <a:r>
              <a:rPr lang="en-US" sz="3200" b="1" dirty="0"/>
              <a:t>Soft tissue injuries:</a:t>
            </a:r>
          </a:p>
          <a:p>
            <a:pPr marL="228600" lvl="1" indent="457200">
              <a:buFont typeface="+mj-lt"/>
              <a:buAutoNum type="arabicPeriod"/>
            </a:pPr>
            <a:r>
              <a:rPr lang="en-US" sz="2800" dirty="0"/>
              <a:t>Are common in the construction industry</a:t>
            </a:r>
          </a:p>
          <a:p>
            <a:pPr marL="228600" lvl="1" indent="457200">
              <a:buFont typeface="+mj-lt"/>
              <a:buAutoNum type="arabicPeriod"/>
            </a:pPr>
            <a:r>
              <a:rPr lang="en-US" sz="2800" dirty="0"/>
              <a:t>Cost the construction industry billions each year</a:t>
            </a:r>
            <a:endParaRPr lang="en-US" sz="2800" dirty="0">
              <a:solidFill>
                <a:srgbClr val="FF0000"/>
              </a:solidFill>
            </a:endParaRPr>
          </a:p>
          <a:p>
            <a:pPr marL="228600" lvl="1" indent="457200">
              <a:buFont typeface="+mj-lt"/>
              <a:buAutoNum type="arabicPeriod"/>
            </a:pPr>
            <a:r>
              <a:rPr lang="en-US" sz="2800" dirty="0"/>
              <a:t>Are costly to individual employers</a:t>
            </a:r>
          </a:p>
          <a:p>
            <a:pPr marL="228600" lvl="1" indent="457200">
              <a:buFont typeface="+mj-lt"/>
              <a:buAutoNum type="arabicPeriod"/>
            </a:pPr>
            <a:r>
              <a:rPr lang="en-US" sz="2800" dirty="0"/>
              <a:t>Cause pain, which affects productivity, quality of life AND if treated with addictive opioids – can lead to addiction</a:t>
            </a:r>
          </a:p>
          <a:p>
            <a:pPr marL="0" indent="0">
              <a:lnSpc>
                <a:spcPct val="100000"/>
              </a:lnSpc>
              <a:buNone/>
            </a:pPr>
            <a:r>
              <a:rPr lang="en-US" sz="3200" b="1" dirty="0"/>
              <a:t>An ergonomics program can:</a:t>
            </a:r>
          </a:p>
          <a:p>
            <a:pPr marL="228600" lvl="1" indent="457200">
              <a:lnSpc>
                <a:spcPct val="100000"/>
              </a:lnSpc>
              <a:buFont typeface="Wingdings" panose="05000000000000000000" pitchFamily="2" charset="2"/>
              <a:buChar char="ü"/>
            </a:pPr>
            <a:r>
              <a:rPr lang="en-US" sz="2800" dirty="0"/>
              <a:t>Prevent painful soft tissue injuries and risk for addiction</a:t>
            </a:r>
          </a:p>
          <a:p>
            <a:pPr marL="228600" lvl="1" indent="457200">
              <a:lnSpc>
                <a:spcPct val="100000"/>
              </a:lnSpc>
              <a:buFont typeface="Wingdings" panose="05000000000000000000" pitchFamily="2" charset="2"/>
              <a:buChar char="ü"/>
            </a:pPr>
            <a:r>
              <a:rPr lang="en-US" sz="2800" dirty="0"/>
              <a:t> Improve productivity</a:t>
            </a:r>
          </a:p>
          <a:p>
            <a:pPr marL="228600" lvl="1" indent="457200">
              <a:lnSpc>
                <a:spcPct val="100000"/>
              </a:lnSpc>
              <a:buFont typeface="Wingdings" panose="05000000000000000000" pitchFamily="2" charset="2"/>
              <a:buChar char="ü"/>
            </a:pPr>
            <a:r>
              <a:rPr lang="en-US" sz="2800" dirty="0"/>
              <a:t>Control insurance and other costs</a:t>
            </a:r>
            <a:endParaRPr lang="en-US" sz="2800" dirty="0">
              <a:solidFill>
                <a:srgbClr val="C00000"/>
              </a:solidFill>
            </a:endParaRPr>
          </a:p>
          <a:p>
            <a:pPr marL="0" lvl="1" indent="0">
              <a:lnSpc>
                <a:spcPct val="100000"/>
              </a:lnSpc>
              <a:buNone/>
            </a:pPr>
            <a:r>
              <a:rPr lang="en-US" sz="2400" b="1" i="1" dirty="0">
                <a:solidFill>
                  <a:srgbClr val="C00000"/>
                </a:solidFill>
              </a:rPr>
              <a:t>Preventing injuries upfront avoids the need for pain medications &amp; risks for addiction later!</a:t>
            </a:r>
            <a:endParaRPr lang="en-US" altLang="en-US" sz="2400" i="1" dirty="0">
              <a:solidFill>
                <a:srgbClr val="C00000"/>
              </a:solidFill>
            </a:endParaRPr>
          </a:p>
        </p:txBody>
      </p:sp>
    </p:spTree>
    <p:extLst>
      <p:ext uri="{BB962C8B-B14F-4D97-AF65-F5344CB8AC3E}">
        <p14:creationId xmlns:p14="http://schemas.microsoft.com/office/powerpoint/2010/main" val="4075334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19740" y="95507"/>
            <a:ext cx="11972260" cy="783192"/>
          </a:xfrm>
        </p:spPr>
        <p:txBody>
          <a:bodyPr>
            <a:noAutofit/>
          </a:bodyPr>
          <a:lstStyle/>
          <a:p>
            <a:r>
              <a:rPr lang="en-US" altLang="en-US" sz="3200" b="1" dirty="0">
                <a:solidFill>
                  <a:schemeClr val="tx1"/>
                </a:solidFill>
                <a:latin typeface="Calibri (Headings)"/>
              </a:rPr>
              <a:t>Recommendations for building a successful ergonomics program:</a:t>
            </a:r>
          </a:p>
        </p:txBody>
      </p:sp>
      <p:sp>
        <p:nvSpPr>
          <p:cNvPr id="5" name="Content Placeholder 1"/>
          <p:cNvSpPr>
            <a:spLocks noGrp="1"/>
          </p:cNvSpPr>
          <p:nvPr>
            <p:ph idx="1"/>
          </p:nvPr>
        </p:nvSpPr>
        <p:spPr>
          <a:xfrm>
            <a:off x="404038" y="796954"/>
            <a:ext cx="11290658" cy="4486175"/>
          </a:xfrm>
        </p:spPr>
        <p:txBody>
          <a:bodyPr>
            <a:noAutofit/>
          </a:bodyPr>
          <a:lstStyle/>
          <a:p>
            <a:pPr marL="0" indent="0">
              <a:buNone/>
            </a:pPr>
            <a:r>
              <a:rPr lang="en-US" b="1" dirty="0"/>
              <a:t>Find a starting point</a:t>
            </a:r>
            <a:r>
              <a:rPr lang="en-US" dirty="0"/>
              <a:t>: </a:t>
            </a:r>
          </a:p>
          <a:p>
            <a:pPr marL="457200" lvl="1" indent="0">
              <a:buNone/>
            </a:pPr>
            <a:r>
              <a:rPr lang="en-US" sz="2800" dirty="0">
                <a:latin typeface="+mj-lt"/>
              </a:rPr>
              <a:t>a) Review injuries </a:t>
            </a:r>
          </a:p>
          <a:p>
            <a:pPr marL="457200" lvl="1" indent="0">
              <a:buNone/>
            </a:pPr>
            <a:r>
              <a:rPr lang="en-US" sz="2800" dirty="0">
                <a:latin typeface="+mj-lt"/>
              </a:rPr>
              <a:t>b) Conduct an ergonomic hazard assessment of common work tasks</a:t>
            </a:r>
          </a:p>
          <a:p>
            <a:pPr marL="457200" lvl="1" indent="0">
              <a:buNone/>
            </a:pPr>
            <a:r>
              <a:rPr lang="en-US" sz="2800" dirty="0">
                <a:latin typeface="+mj-lt"/>
              </a:rPr>
              <a:t>c) Address manual materials handling risks </a:t>
            </a:r>
          </a:p>
          <a:p>
            <a:pPr marL="0" indent="0">
              <a:buNone/>
            </a:pPr>
            <a:r>
              <a:rPr lang="en-US" altLang="en-US" b="1" dirty="0">
                <a:latin typeface="Calibri" panose="020F0502020204030204" pitchFamily="34" charset="0"/>
                <a:cs typeface="Calibri" panose="020F0502020204030204" pitchFamily="34" charset="0"/>
              </a:rPr>
              <a:t>Select one or more of the five key elements to address the change:</a:t>
            </a:r>
          </a:p>
          <a:p>
            <a:pPr marL="857250" lvl="1" indent="-457200">
              <a:spcBef>
                <a:spcPts val="0"/>
              </a:spcBef>
              <a:buFont typeface="+mj-lt"/>
              <a:buAutoNum type="arabicPeriod"/>
            </a:pPr>
            <a:r>
              <a:rPr lang="en-US" altLang="en-US" sz="2800" dirty="0">
                <a:latin typeface="Calibri Light" panose="020F0302020204030204" pitchFamily="34" charset="0"/>
              </a:rPr>
              <a:t>Create a plan or steps to consider ergonomics </a:t>
            </a:r>
            <a:r>
              <a:rPr lang="en-US" altLang="en-US" sz="2800" u="sng" dirty="0">
                <a:latin typeface="Calibri Light" panose="020F0302020204030204" pitchFamily="34" charset="0"/>
              </a:rPr>
              <a:t>in addition to safety </a:t>
            </a:r>
            <a:r>
              <a:rPr lang="en-US" altLang="en-US" sz="2800" dirty="0">
                <a:latin typeface="Calibri Light" panose="020F0302020204030204" pitchFamily="34" charset="0"/>
              </a:rPr>
              <a:t>during </a:t>
            </a:r>
            <a:r>
              <a:rPr lang="en-US" altLang="en-US" sz="2800" dirty="0">
                <a:solidFill>
                  <a:srgbClr val="C00000"/>
                </a:solidFill>
                <a:latin typeface="Calibri Light" panose="020F0302020204030204" pitchFamily="34" charset="0"/>
              </a:rPr>
              <a:t>project planning</a:t>
            </a:r>
          </a:p>
          <a:p>
            <a:pPr marL="857250" lvl="1" indent="-457200">
              <a:spcBef>
                <a:spcPts val="0"/>
              </a:spcBef>
              <a:buFont typeface="+mj-lt"/>
              <a:buAutoNum type="arabicPeriod"/>
            </a:pPr>
            <a:r>
              <a:rPr lang="en-US" altLang="en-US" sz="2800" dirty="0">
                <a:latin typeface="Calibri Light" panose="020F0302020204030204" pitchFamily="34" charset="0"/>
              </a:rPr>
              <a:t>Define ergonomic </a:t>
            </a:r>
            <a:r>
              <a:rPr lang="en-US" altLang="en-US" sz="2800" dirty="0">
                <a:solidFill>
                  <a:srgbClr val="C00000"/>
                </a:solidFill>
                <a:latin typeface="Calibri Light" panose="020F0302020204030204" pitchFamily="34" charset="0"/>
              </a:rPr>
              <a:t>work practices </a:t>
            </a:r>
            <a:r>
              <a:rPr lang="en-US" altLang="en-US" sz="2800" dirty="0">
                <a:latin typeface="Calibri Light" panose="020F0302020204030204" pitchFamily="34" charset="0"/>
              </a:rPr>
              <a:t>that reduce the hazards</a:t>
            </a:r>
          </a:p>
          <a:p>
            <a:pPr marL="857250" lvl="1" indent="-457200">
              <a:spcBef>
                <a:spcPts val="0"/>
              </a:spcBef>
              <a:buFont typeface="+mj-lt"/>
              <a:buAutoNum type="arabicPeriod"/>
            </a:pPr>
            <a:r>
              <a:rPr lang="en-US" altLang="en-US" sz="2800" dirty="0">
                <a:latin typeface="Calibri Light" panose="020F0302020204030204" pitchFamily="34" charset="0"/>
              </a:rPr>
              <a:t>Find ergonomic </a:t>
            </a:r>
            <a:r>
              <a:rPr lang="en-US" altLang="en-US" sz="2800" dirty="0">
                <a:solidFill>
                  <a:srgbClr val="C00000"/>
                </a:solidFill>
                <a:latin typeface="Calibri Light" panose="020F0302020204030204" pitchFamily="34" charset="0"/>
              </a:rPr>
              <a:t>tools/equipment </a:t>
            </a:r>
            <a:r>
              <a:rPr lang="en-US" altLang="en-US" sz="2800" dirty="0">
                <a:latin typeface="Calibri Light" panose="020F0302020204030204" pitchFamily="34" charset="0"/>
              </a:rPr>
              <a:t>to rent or purchase</a:t>
            </a:r>
          </a:p>
          <a:p>
            <a:pPr marL="857250" lvl="1" indent="-457200">
              <a:spcBef>
                <a:spcPts val="0"/>
              </a:spcBef>
              <a:buFont typeface="+mj-lt"/>
              <a:buAutoNum type="arabicPeriod"/>
            </a:pPr>
            <a:r>
              <a:rPr lang="en-US" altLang="en-US" sz="2800" dirty="0">
                <a:latin typeface="Calibri Light" panose="020F0302020204030204" pitchFamily="34" charset="0"/>
              </a:rPr>
              <a:t>Educate/train to increase </a:t>
            </a:r>
            <a:r>
              <a:rPr lang="en-US" altLang="en-US" sz="2800" dirty="0">
                <a:solidFill>
                  <a:srgbClr val="C00000"/>
                </a:solidFill>
                <a:latin typeface="Calibri Light" panose="020F0302020204030204" pitchFamily="34" charset="0"/>
              </a:rPr>
              <a:t>awareness</a:t>
            </a:r>
          </a:p>
          <a:p>
            <a:pPr marL="857250" lvl="1" indent="-457200">
              <a:spcBef>
                <a:spcPts val="0"/>
              </a:spcBef>
              <a:buFont typeface="+mj-lt"/>
              <a:buAutoNum type="arabicPeriod"/>
            </a:pPr>
            <a:r>
              <a:rPr lang="en-US" altLang="en-US" sz="2800" dirty="0">
                <a:solidFill>
                  <a:schemeClr val="tx1"/>
                </a:solidFill>
                <a:latin typeface="Calibri Light" panose="020F0302020204030204" pitchFamily="34" charset="0"/>
              </a:rPr>
              <a:t>Collect one or more leading indicators to monitor the program delivery and </a:t>
            </a:r>
            <a:r>
              <a:rPr lang="en-US" altLang="en-US" sz="2800" dirty="0">
                <a:solidFill>
                  <a:srgbClr val="C00000"/>
                </a:solidFill>
                <a:latin typeface="Calibri Light" panose="020F0302020204030204" pitchFamily="34" charset="0"/>
              </a:rPr>
              <a:t>review</a:t>
            </a:r>
            <a:r>
              <a:rPr lang="en-US" altLang="en-US" sz="2800" dirty="0">
                <a:solidFill>
                  <a:schemeClr val="tx1"/>
                </a:solidFill>
                <a:latin typeface="Calibri Light" panose="020F0302020204030204" pitchFamily="34" charset="0"/>
              </a:rPr>
              <a:t> progress</a:t>
            </a:r>
            <a:endParaRPr lang="en-US" altLang="en-US" sz="2800" dirty="0">
              <a:latin typeface="Calibri Light" panose="020F0302020204030204" pitchFamily="34" charset="0"/>
            </a:endParaRPr>
          </a:p>
          <a:p>
            <a:pPr marL="0" indent="0">
              <a:buNone/>
            </a:pPr>
            <a:endParaRPr lang="en-US" altLang="en-US" dirty="0"/>
          </a:p>
        </p:txBody>
      </p:sp>
    </p:spTree>
    <p:extLst>
      <p:ext uri="{BB962C8B-B14F-4D97-AF65-F5344CB8AC3E}">
        <p14:creationId xmlns:p14="http://schemas.microsoft.com/office/powerpoint/2010/main" val="3619025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BC246B-BAC9-D8B3-B01A-417B5C97A3AA}"/>
              </a:ext>
            </a:extLst>
          </p:cNvPr>
          <p:cNvSpPr>
            <a:spLocks noGrp="1"/>
          </p:cNvSpPr>
          <p:nvPr>
            <p:ph type="title"/>
          </p:nvPr>
        </p:nvSpPr>
        <p:spPr>
          <a:xfrm>
            <a:off x="609600" y="105775"/>
            <a:ext cx="10515600" cy="832536"/>
          </a:xfrm>
        </p:spPr>
        <p:txBody>
          <a:bodyPr/>
          <a:lstStyle/>
          <a:p>
            <a:r>
              <a:rPr lang="en-US" b="1" dirty="0">
                <a:latin typeface="Calibri (Headings)"/>
              </a:rPr>
              <a:t>Continuous Process Improvement</a:t>
            </a:r>
          </a:p>
        </p:txBody>
      </p:sp>
      <p:sp>
        <p:nvSpPr>
          <p:cNvPr id="21" name="TextBox 20">
            <a:extLst>
              <a:ext uri="{FF2B5EF4-FFF2-40B4-BE49-F238E27FC236}">
                <a16:creationId xmlns:a16="http://schemas.microsoft.com/office/drawing/2014/main" id="{836909F0-3F15-6B41-CAA1-B18C0A2B66E0}"/>
              </a:ext>
            </a:extLst>
          </p:cNvPr>
          <p:cNvSpPr txBox="1"/>
          <p:nvPr/>
        </p:nvSpPr>
        <p:spPr>
          <a:xfrm>
            <a:off x="187036" y="938311"/>
            <a:ext cx="12004964" cy="4401205"/>
          </a:xfrm>
          <a:prstGeom prst="rect">
            <a:avLst/>
          </a:prstGeom>
          <a:noFill/>
        </p:spPr>
        <p:txBody>
          <a:bodyPr wrap="square">
            <a:spAutoFit/>
          </a:bodyPr>
          <a:lstStyle/>
          <a:p>
            <a:r>
              <a:rPr lang="en-US" altLang="en-US" sz="2800" b="1" dirty="0">
                <a:latin typeface="Calibri" panose="020F0502020204030204" pitchFamily="34" charset="0"/>
                <a:cs typeface="Calibri" panose="020F0502020204030204" pitchFamily="34" charset="0"/>
              </a:rPr>
              <a:t>Follow the Plan-Do-Check-Act Model:</a:t>
            </a:r>
          </a:p>
          <a:p>
            <a:endParaRPr lang="en-US" altLang="en-US" sz="2800" b="1" dirty="0">
              <a:solidFill>
                <a:srgbClr val="FF0000"/>
              </a:solidFill>
              <a:latin typeface="Calibri" panose="020F0502020204030204" pitchFamily="34" charset="0"/>
              <a:cs typeface="Calibri" panose="020F0502020204030204" pitchFamily="34" charset="0"/>
            </a:endParaRPr>
          </a:p>
          <a:p>
            <a:endParaRPr lang="en-US" altLang="en-US" sz="2800" b="1" dirty="0">
              <a:solidFill>
                <a:srgbClr val="FF0000"/>
              </a:solidFill>
              <a:latin typeface="Calibri Light" panose="020F0302020204030204" pitchFamily="34" charset="0"/>
            </a:endParaRPr>
          </a:p>
          <a:p>
            <a:endParaRPr lang="en-US" altLang="en-US" sz="2800" b="1" dirty="0">
              <a:solidFill>
                <a:srgbClr val="FF0000"/>
              </a:solidFill>
              <a:latin typeface="Calibri Light" panose="020F0302020204030204" pitchFamily="34" charset="0"/>
            </a:endParaRPr>
          </a:p>
          <a:p>
            <a:endParaRPr lang="en-US" altLang="en-US" sz="2800" b="1" dirty="0">
              <a:solidFill>
                <a:srgbClr val="FF0000"/>
              </a:solidFill>
              <a:latin typeface="Calibri Light" panose="020F0302020204030204" pitchFamily="34" charset="0"/>
            </a:endParaRPr>
          </a:p>
          <a:p>
            <a:endParaRPr lang="en-US" altLang="en-US" sz="2800" b="1" dirty="0">
              <a:solidFill>
                <a:srgbClr val="FF0000"/>
              </a:solidFill>
              <a:latin typeface="Calibri Light" panose="020F0302020204030204" pitchFamily="34" charset="0"/>
            </a:endParaRPr>
          </a:p>
          <a:p>
            <a:pPr marL="228600" indent="-457200">
              <a:buFont typeface="+mj-lt"/>
              <a:buAutoNum type="arabicPeriod"/>
            </a:pPr>
            <a:endParaRPr lang="en-US" altLang="en-US" sz="2800" b="1" dirty="0">
              <a:solidFill>
                <a:srgbClr val="FF0000"/>
              </a:solidFill>
              <a:latin typeface="Calibri Light" panose="020F0302020204030204" pitchFamily="34" charset="0"/>
            </a:endParaRPr>
          </a:p>
          <a:p>
            <a:pPr marL="0" lvl="1"/>
            <a:endParaRPr lang="en-US" altLang="en-US" sz="2800" dirty="0">
              <a:latin typeface="Calibri Light" panose="020F0302020204030204" pitchFamily="34" charset="0"/>
            </a:endParaRPr>
          </a:p>
          <a:p>
            <a:pPr marL="0" lvl="1"/>
            <a:endParaRPr lang="en-US" altLang="en-US" sz="2800" dirty="0">
              <a:latin typeface="Calibri Light" panose="020F0302020204030204" pitchFamily="34" charset="0"/>
            </a:endParaRPr>
          </a:p>
          <a:p>
            <a:endParaRPr lang="en-US" altLang="en-US" sz="2800" b="1" dirty="0">
              <a:latin typeface="Calibri Light" panose="020F0302020204030204" pitchFamily="34" charset="0"/>
            </a:endParaRPr>
          </a:p>
        </p:txBody>
      </p:sp>
      <p:pic>
        <p:nvPicPr>
          <p:cNvPr id="3" name="Picture 2">
            <a:extLst>
              <a:ext uri="{FF2B5EF4-FFF2-40B4-BE49-F238E27FC236}">
                <a16:creationId xmlns:a16="http://schemas.microsoft.com/office/drawing/2014/main" id="{2B512D5A-B0C2-FB12-1AD8-986BD56A0CC3}"/>
              </a:ext>
            </a:extLst>
          </p:cNvPr>
          <p:cNvPicPr>
            <a:picLocks noChangeAspect="1"/>
          </p:cNvPicPr>
          <p:nvPr/>
        </p:nvPicPr>
        <p:blipFill>
          <a:blip r:embed="rId3"/>
          <a:stretch>
            <a:fillRect/>
          </a:stretch>
        </p:blipFill>
        <p:spPr>
          <a:xfrm>
            <a:off x="1241522" y="1514474"/>
            <a:ext cx="9763176" cy="4266084"/>
          </a:xfrm>
          <a:prstGeom prst="rect">
            <a:avLst/>
          </a:prstGeom>
        </p:spPr>
      </p:pic>
    </p:spTree>
    <p:extLst>
      <p:ext uri="{BB962C8B-B14F-4D97-AF65-F5344CB8AC3E}">
        <p14:creationId xmlns:p14="http://schemas.microsoft.com/office/powerpoint/2010/main" val="1624219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0419" y="547966"/>
            <a:ext cx="7438228" cy="915987"/>
          </a:xfrm>
        </p:spPr>
        <p:txBody>
          <a:bodyPr>
            <a:normAutofit fontScale="90000"/>
          </a:bodyPr>
          <a:lstStyle/>
          <a:p>
            <a:r>
              <a:rPr lang="en-US" b="1" dirty="0">
                <a:latin typeface="Calibri (Headings)"/>
              </a:rPr>
              <a:t>Take advantage of FREE resources</a:t>
            </a:r>
          </a:p>
        </p:txBody>
      </p:sp>
      <p:sp>
        <p:nvSpPr>
          <p:cNvPr id="3" name="Content Placeholder 2"/>
          <p:cNvSpPr>
            <a:spLocks noGrp="1"/>
          </p:cNvSpPr>
          <p:nvPr>
            <p:ph idx="1"/>
          </p:nvPr>
        </p:nvSpPr>
        <p:spPr>
          <a:xfrm>
            <a:off x="436418" y="2244436"/>
            <a:ext cx="11755581" cy="3512761"/>
          </a:xfrm>
        </p:spPr>
        <p:txBody>
          <a:bodyPr>
            <a:normAutofit/>
          </a:bodyPr>
          <a:lstStyle/>
          <a:p>
            <a:r>
              <a:rPr lang="en-US" b="1" dirty="0"/>
              <a:t>Best Built Plans </a:t>
            </a:r>
            <a:r>
              <a:rPr lang="en-US" dirty="0"/>
              <a:t>– planning and training resources to help you reduce injuries associated with materials handling </a:t>
            </a:r>
            <a:r>
              <a:rPr lang="en-US" dirty="0">
                <a:hlinkClick r:id="rId3"/>
              </a:rPr>
              <a:t>www.bestbuiltplans.org</a:t>
            </a:r>
            <a:r>
              <a:rPr lang="en-US" dirty="0"/>
              <a:t> :</a:t>
            </a:r>
          </a:p>
          <a:p>
            <a:pPr lvl="1">
              <a:buFont typeface="Wingdings" panose="05000000000000000000" pitchFamily="2" charset="2"/>
              <a:buChar char="ü"/>
            </a:pPr>
            <a:r>
              <a:rPr lang="en-US" dirty="0"/>
              <a:t>Worksheets, weights of common materials, equipment options, checklists </a:t>
            </a:r>
          </a:p>
          <a:p>
            <a:pPr lvl="1">
              <a:buFont typeface="Wingdings" panose="05000000000000000000" pitchFamily="2" charset="2"/>
              <a:buChar char="ü"/>
            </a:pPr>
            <a:r>
              <a:rPr lang="en-US" dirty="0"/>
              <a:t>Training programs for use in a classroom setting and on-the-job</a:t>
            </a:r>
          </a:p>
          <a:p>
            <a:pPr lvl="1">
              <a:buFont typeface="Wingdings" panose="05000000000000000000" pitchFamily="2" charset="2"/>
              <a:buChar char="ü"/>
            </a:pPr>
            <a:r>
              <a:rPr lang="en-US" dirty="0"/>
              <a:t>Frequently updated with new resources identified by contractors and researchers including new types of equipment to prevent injuries</a:t>
            </a:r>
          </a:p>
          <a:p>
            <a:pPr lvl="1">
              <a:buFont typeface="Wingdings" panose="05000000000000000000" pitchFamily="2" charset="2"/>
              <a:buChar char="ü"/>
            </a:pPr>
            <a:r>
              <a:rPr lang="en-US" dirty="0"/>
              <a:t>A gateway to other ergonomics and safety resources</a:t>
            </a:r>
          </a:p>
        </p:txBody>
      </p:sp>
      <p:pic>
        <p:nvPicPr>
          <p:cNvPr id="2050" name="Picture 2" descr="https://www.cpwr.com/sites/default/files/logos/Best%20Built%20Plans%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078" y="133095"/>
            <a:ext cx="2689468" cy="17457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02CD4B-949E-9C5E-E0BE-BDD816A1CA8A}"/>
              </a:ext>
            </a:extLst>
          </p:cNvPr>
          <p:cNvSpPr txBox="1"/>
          <p:nvPr/>
        </p:nvSpPr>
        <p:spPr>
          <a:xfrm>
            <a:off x="1060174" y="5110866"/>
            <a:ext cx="9846365" cy="830997"/>
          </a:xfrm>
          <a:prstGeom prst="rect">
            <a:avLst/>
          </a:prstGeom>
          <a:noFill/>
        </p:spPr>
        <p:txBody>
          <a:bodyPr wrap="square">
            <a:spAutoFit/>
          </a:bodyPr>
          <a:lstStyle/>
          <a:p>
            <a:pPr algn="ctr"/>
            <a:r>
              <a:rPr lang="en-US" altLang="en-US" sz="2400" b="1" dirty="0">
                <a:latin typeface="Calibri" panose="020F0502020204030204" pitchFamily="34" charset="0"/>
                <a:cs typeface="Calibri" panose="020F0502020204030204" pitchFamily="34" charset="0"/>
              </a:rPr>
              <a:t>Be Patient.  Know that change will happen gradually </a:t>
            </a:r>
          </a:p>
          <a:p>
            <a:pPr algn="ctr"/>
            <a:r>
              <a:rPr lang="en-US" altLang="en-US" sz="2400" b="1" i="1" dirty="0">
                <a:solidFill>
                  <a:srgbClr val="C00000"/>
                </a:solidFill>
                <a:latin typeface="Calibri" panose="020F0502020204030204" pitchFamily="34" charset="0"/>
                <a:cs typeface="Calibri" panose="020F0502020204030204" pitchFamily="34" charset="0"/>
              </a:rPr>
              <a:t>but</a:t>
            </a:r>
            <a:r>
              <a:rPr lang="en-US" altLang="en-US" sz="2400" b="1" dirty="0">
                <a:latin typeface="Calibri" panose="020F0502020204030204" pitchFamily="34" charset="0"/>
                <a:cs typeface="Calibri" panose="020F0502020204030204" pitchFamily="34" charset="0"/>
              </a:rPr>
              <a:t> won’t happen without sustainable effort!</a:t>
            </a:r>
          </a:p>
        </p:txBody>
      </p:sp>
    </p:spTree>
    <p:extLst>
      <p:ext uri="{BB962C8B-B14F-4D97-AF65-F5344CB8AC3E}">
        <p14:creationId xmlns:p14="http://schemas.microsoft.com/office/powerpoint/2010/main" val="653956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81" y="96907"/>
            <a:ext cx="11415161" cy="761031"/>
          </a:xfrm>
        </p:spPr>
        <p:txBody>
          <a:bodyPr>
            <a:noAutofit/>
          </a:bodyPr>
          <a:lstStyle/>
          <a:p>
            <a:r>
              <a:rPr lang="en-US" sz="4000" b="1" dirty="0">
                <a:latin typeface="Calibri (Headings)"/>
              </a:rPr>
              <a:t>The business case for preventing soft tissue injuries</a:t>
            </a:r>
          </a:p>
        </p:txBody>
      </p:sp>
      <p:sp>
        <p:nvSpPr>
          <p:cNvPr id="3" name="Content Placeholder 2"/>
          <p:cNvSpPr>
            <a:spLocks noGrp="1"/>
          </p:cNvSpPr>
          <p:nvPr>
            <p:ph idx="1"/>
          </p:nvPr>
        </p:nvSpPr>
        <p:spPr>
          <a:xfrm>
            <a:off x="247050" y="736799"/>
            <a:ext cx="11553123" cy="2909703"/>
          </a:xfrm>
        </p:spPr>
        <p:txBody>
          <a:bodyPr>
            <a:normAutofit/>
          </a:bodyPr>
          <a:lstStyle/>
          <a:p>
            <a:pPr marL="0" indent="0">
              <a:spcBef>
                <a:spcPts val="0"/>
              </a:spcBef>
              <a:buSzPct val="75000"/>
              <a:buNone/>
            </a:pPr>
            <a:r>
              <a:rPr lang="en-US" sz="3200" b="1" dirty="0">
                <a:solidFill>
                  <a:srgbClr val="C00000"/>
                </a:solidFill>
              </a:rPr>
              <a:t>Soft tissue injuries are common and costly:</a:t>
            </a:r>
          </a:p>
          <a:p>
            <a:pPr lvl="1">
              <a:buSzPct val="100000"/>
            </a:pPr>
            <a:r>
              <a:rPr lang="en-US" dirty="0"/>
              <a:t>Account for 27.3% of all nonfatal injuries in construction each year.</a:t>
            </a:r>
            <a:r>
              <a:rPr lang="en-US" baseline="30000" dirty="0"/>
              <a:t>1</a:t>
            </a:r>
            <a:r>
              <a:rPr lang="en-US" dirty="0"/>
              <a:t> </a:t>
            </a:r>
          </a:p>
          <a:p>
            <a:pPr lvl="1">
              <a:buSzPct val="100000"/>
            </a:pPr>
            <a:r>
              <a:rPr kumimoji="0" lang="en-US" sz="2400" b="0" i="0" u="none" strike="noStrike" kern="1200" cap="none" spc="0" normalizeH="0" baseline="0" noProof="0" dirty="0">
                <a:ln>
                  <a:noFill/>
                </a:ln>
                <a:solidFill>
                  <a:prstClr val="black"/>
                </a:solidFill>
                <a:effectLst/>
                <a:uLnTx/>
                <a:uFillTx/>
                <a:ea typeface="+mn-ea"/>
                <a:cs typeface="+mn-cs"/>
              </a:rPr>
              <a:t>The lifetime risk of suffering such an injury is 21% for all construction trades, although many more suffer chronic pain.</a:t>
            </a:r>
            <a:r>
              <a:rPr kumimoji="0" lang="en-US" sz="2400" b="0" i="0" u="none" strike="noStrike" kern="1200" cap="none" spc="0" normalizeH="0" baseline="30000" noProof="0" dirty="0">
                <a:ln>
                  <a:noFill/>
                </a:ln>
                <a:solidFill>
                  <a:prstClr val="black"/>
                </a:solidFill>
                <a:effectLst/>
                <a:uLnTx/>
                <a:uFillTx/>
                <a:ea typeface="+mn-ea"/>
                <a:cs typeface="+mn-cs"/>
              </a:rPr>
              <a:t>2</a:t>
            </a:r>
          </a:p>
          <a:p>
            <a:pPr lvl="1">
              <a:buSzPct val="100000"/>
            </a:pPr>
            <a:r>
              <a:rPr lang="en-US" dirty="0"/>
              <a:t>Cost the construction industry $2.21 billion in 2021.</a:t>
            </a:r>
            <a:r>
              <a:rPr lang="en-US" baseline="30000" dirty="0"/>
              <a:t>3</a:t>
            </a:r>
          </a:p>
          <a:p>
            <a:pPr lvl="1"/>
            <a:r>
              <a:rPr lang="en-US" dirty="0"/>
              <a:t>Covering the cost of an injury claim requires significant resources. For example, the total cost of a $50,000 claim = $127,000 in direct and indirect costs.</a:t>
            </a:r>
            <a:r>
              <a:rPr lang="en-US" baseline="30000" dirty="0"/>
              <a:t>4</a:t>
            </a:r>
          </a:p>
          <a:p>
            <a:pPr lvl="1"/>
            <a:endParaRPr lang="en-US" sz="3200" baseline="30000" dirty="0">
              <a:latin typeface="+mj-l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418" t="21858" r="28935" b="23935"/>
          <a:stretch/>
        </p:blipFill>
        <p:spPr>
          <a:xfrm>
            <a:off x="4020030" y="3692004"/>
            <a:ext cx="4238287" cy="220355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8238"/>
          <a:stretch/>
        </p:blipFill>
        <p:spPr>
          <a:xfrm>
            <a:off x="9409179" y="3586105"/>
            <a:ext cx="2535771" cy="230945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32623"/>
          <a:stretch/>
        </p:blipFill>
        <p:spPr>
          <a:xfrm>
            <a:off x="385011" y="3595812"/>
            <a:ext cx="2754669" cy="2299746"/>
          </a:xfrm>
          <a:prstGeom prst="rect">
            <a:avLst/>
          </a:prstGeom>
        </p:spPr>
      </p:pic>
      <p:sp>
        <p:nvSpPr>
          <p:cNvPr id="4" name="Rectangle 3"/>
          <p:cNvSpPr/>
          <p:nvPr/>
        </p:nvSpPr>
        <p:spPr>
          <a:xfrm>
            <a:off x="92427" y="6141928"/>
            <a:ext cx="12054038" cy="677108"/>
          </a:xfrm>
          <a:prstGeom prst="rect">
            <a:avLst/>
          </a:prstGeom>
          <a:noFill/>
          <a:ln w="19050">
            <a:noFill/>
          </a:ln>
        </p:spPr>
        <p:txBody>
          <a:bodyPr wrap="square">
            <a:spAutoFit/>
          </a:bodyPr>
          <a:lstStyle/>
          <a:p>
            <a:r>
              <a:rPr lang="en-US" sz="1000" b="1" dirty="0">
                <a:solidFill>
                  <a:schemeClr val="bg1"/>
                </a:solidFill>
              </a:rPr>
              <a:t>1) </a:t>
            </a:r>
            <a:r>
              <a:rPr lang="en-US" sz="900" b="1" dirty="0">
                <a:solidFill>
                  <a:schemeClr val="bg1"/>
                </a:solidFill>
              </a:rPr>
              <a:t>Bureau of Labor Statistics. (2016). Table R1. Number of nonfatal occupational injuries and illnesses involving days away from work by industry and selected natures of injury or illness, private industry, 2014. </a:t>
            </a:r>
            <a:r>
              <a:rPr lang="en-US" sz="900" b="1" dirty="0">
                <a:solidFill>
                  <a:schemeClr val="bg1"/>
                </a:solidFill>
                <a:hlinkClick r:id="rId6"/>
              </a:rPr>
              <a:t>http://www.bls.gov/iif/oshwc/osh/case/ostb4367.pdf</a:t>
            </a:r>
            <a:r>
              <a:rPr lang="en-US" sz="900" b="1" dirty="0">
                <a:solidFill>
                  <a:schemeClr val="bg1"/>
                </a:solidFill>
              </a:rPr>
              <a:t>.  2) Dong X, Ringen K, Welch L, Dement J. (2014). Risks of a lifetime in construction, Part I: traumatic injuries. </a:t>
            </a:r>
            <a:r>
              <a:rPr lang="en-US" sz="900" b="1" i="1" dirty="0">
                <a:solidFill>
                  <a:schemeClr val="bg1"/>
                </a:solidFill>
              </a:rPr>
              <a:t>Am J of Ind Med</a:t>
            </a:r>
            <a:r>
              <a:rPr lang="en-US" sz="900" b="1" dirty="0">
                <a:solidFill>
                  <a:schemeClr val="bg1"/>
                </a:solidFill>
              </a:rPr>
              <a:t>, 57(9): 973-83. </a:t>
            </a:r>
            <a:r>
              <a:rPr lang="en-US" sz="900" b="1" dirty="0">
                <a:hlinkClick r:id="rId7"/>
              </a:rPr>
              <a:t>https://doi.org/10.1002/ajim.22363</a:t>
            </a:r>
            <a:r>
              <a:rPr lang="en-US" sz="900" b="1" dirty="0"/>
              <a:t>  </a:t>
            </a:r>
            <a:r>
              <a:rPr kumimoji="0" lang="en-US" sz="900" b="1" i="0" u="none" strike="noStrike" kern="1200" cap="none" spc="0" normalizeH="0" baseline="0" noProof="0" dirty="0">
                <a:ln>
                  <a:noFill/>
                </a:ln>
                <a:solidFill>
                  <a:schemeClr val="bg1"/>
                </a:solidFill>
                <a:effectLst/>
                <a:uLnTx/>
                <a:uFillTx/>
                <a:latin typeface="Calibri" panose="020F0502020204030204"/>
                <a:ea typeface="+mn-ea"/>
                <a:cs typeface="+mn-cs"/>
              </a:rPr>
              <a:t>3) Liberty Mutual  Workplace Safety Index 2021 </a:t>
            </a:r>
            <a:r>
              <a:rPr lang="en-US" sz="900" b="1" dirty="0">
                <a:solidFill>
                  <a:prstClr val="black"/>
                </a:solidFill>
                <a:hlinkClick r:id="rId8"/>
              </a:rPr>
              <a:t>https://business.libertymutual.com/wp-content/uploads/2021/06/2021_WSI_1000_R2.pdf</a:t>
            </a:r>
            <a:r>
              <a:rPr lang="en-US" sz="900" b="1" dirty="0">
                <a:solidFill>
                  <a:prstClr val="black"/>
                </a:solidFill>
              </a:rPr>
              <a:t> </a:t>
            </a:r>
            <a:r>
              <a:rPr lang="en-US" sz="900" b="1" dirty="0">
                <a:solidFill>
                  <a:schemeClr val="bg1"/>
                </a:solidFill>
                <a:latin typeface="Calibri" panose="020F0502020204030204"/>
              </a:rPr>
              <a:t>4)  National Safety Council, Substance Use Calculator </a:t>
            </a:r>
            <a:r>
              <a:rPr lang="en-US" sz="900" b="1" dirty="0">
                <a:solidFill>
                  <a:schemeClr val="bg1"/>
                </a:solidFill>
              </a:rPr>
              <a:t>: </a:t>
            </a:r>
            <a:r>
              <a:rPr lang="en-US" sz="900" b="1" dirty="0">
                <a:hlinkClick r:id="rId9"/>
              </a:rPr>
              <a:t>https://www.nsc.org/forms/substance-use-employer-calculator</a:t>
            </a: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000" b="1" dirty="0"/>
          </a:p>
        </p:txBody>
      </p:sp>
      <p:sp>
        <p:nvSpPr>
          <p:cNvPr id="10" name="Rectangle 9"/>
          <p:cNvSpPr/>
          <p:nvPr/>
        </p:nvSpPr>
        <p:spPr>
          <a:xfrm>
            <a:off x="68981" y="5941060"/>
            <a:ext cx="2365972" cy="230832"/>
          </a:xfrm>
          <a:prstGeom prst="rect">
            <a:avLst/>
          </a:prstGeom>
        </p:spPr>
        <p:txBody>
          <a:bodyPr wrap="square">
            <a:spAutoFit/>
          </a:bodyPr>
          <a:lstStyle/>
          <a:p>
            <a:r>
              <a:rPr lang="en-US" sz="900" dirty="0"/>
              <a:t>Photos courtesy of the MCAA</a:t>
            </a:r>
          </a:p>
        </p:txBody>
      </p:sp>
    </p:spTree>
    <p:extLst>
      <p:ext uri="{BB962C8B-B14F-4D97-AF65-F5344CB8AC3E}">
        <p14:creationId xmlns:p14="http://schemas.microsoft.com/office/powerpoint/2010/main" val="2609010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052514" y="622203"/>
            <a:ext cx="10347006" cy="25341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700" b="1" dirty="0">
              <a:latin typeface="+mn-lt"/>
            </a:endParaRPr>
          </a:p>
        </p:txBody>
      </p:sp>
      <p:pic>
        <p:nvPicPr>
          <p:cNvPr id="10" name="Picture 9"/>
          <p:cNvPicPr>
            <a:picLocks noChangeAspect="1"/>
          </p:cNvPicPr>
          <p:nvPr/>
        </p:nvPicPr>
        <p:blipFill>
          <a:blip r:embed="rId3"/>
          <a:stretch>
            <a:fillRect/>
          </a:stretch>
        </p:blipFill>
        <p:spPr>
          <a:xfrm>
            <a:off x="4784780" y="3981951"/>
            <a:ext cx="2622440" cy="145691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19" y="4056598"/>
            <a:ext cx="2377487" cy="1307618"/>
          </a:xfrm>
          <a:prstGeom prst="rect">
            <a:avLst/>
          </a:prstGeom>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2406" y="4085523"/>
            <a:ext cx="2392681" cy="109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64E9B88A-769E-107C-A6CF-D50859D987AF}"/>
              </a:ext>
            </a:extLst>
          </p:cNvPr>
          <p:cNvSpPr txBox="1"/>
          <p:nvPr/>
        </p:nvSpPr>
        <p:spPr>
          <a:xfrm>
            <a:off x="68890" y="1604796"/>
            <a:ext cx="11663053" cy="1261884"/>
          </a:xfrm>
          <a:prstGeom prst="rect">
            <a:avLst/>
          </a:prstGeom>
          <a:noFill/>
        </p:spPr>
        <p:txBody>
          <a:bodyPr wrap="square">
            <a:spAutoFit/>
          </a:bodyPr>
          <a:lstStyle/>
          <a:p>
            <a:pPr marL="0" indent="0" algn="ctr">
              <a:buNone/>
            </a:pPr>
            <a:r>
              <a:rPr lang="en-US" sz="4800" dirty="0">
                <a:latin typeface="Calibri (Headings)"/>
              </a:rPr>
              <a:t>Thank you!</a:t>
            </a:r>
          </a:p>
          <a:p>
            <a:pPr marL="0" indent="0" algn="ctr">
              <a:buNone/>
            </a:pPr>
            <a:r>
              <a:rPr lang="en-US" sz="2800" dirty="0"/>
              <a:t>CPWR and the Washington University Research Team</a:t>
            </a:r>
          </a:p>
        </p:txBody>
      </p:sp>
      <p:sp>
        <p:nvSpPr>
          <p:cNvPr id="5" name="Subtitle 2">
            <a:extLst>
              <a:ext uri="{FF2B5EF4-FFF2-40B4-BE49-F238E27FC236}">
                <a16:creationId xmlns:a16="http://schemas.microsoft.com/office/drawing/2014/main" id="{B1E5FAB8-4023-FA0A-AA2E-04A9BA298C91}"/>
              </a:ext>
            </a:extLst>
          </p:cNvPr>
          <p:cNvSpPr txBox="1">
            <a:spLocks/>
          </p:cNvSpPr>
          <p:nvPr/>
        </p:nvSpPr>
        <p:spPr>
          <a:xfrm>
            <a:off x="68890" y="6156343"/>
            <a:ext cx="12123110" cy="652931"/>
          </a:xfrm>
          <a:prstGeom prst="rect">
            <a:avLst/>
          </a:prstGeom>
          <a:no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rPr>
              <a:t>©2023, CPWR-The Center for Construction Research and Training. All rights reserved. CPWR is the research and training arm of NABTU. Production of this document was supported by cooperative agreement OH 009762 from the National Institute for Occupational Safety and Health (NIOSH). The contents are solely the responsibility of the authors and do not necessarily represent the official views of NIOSH. </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2B9D0C7-7C2A-9932-BBFC-D59148D1D1C4}"/>
              </a:ext>
            </a:extLst>
          </p:cNvPr>
          <p:cNvSpPr txBox="1"/>
          <p:nvPr/>
        </p:nvSpPr>
        <p:spPr>
          <a:xfrm>
            <a:off x="5161676" y="5352363"/>
            <a:ext cx="1677895" cy="369332"/>
          </a:xfrm>
          <a:prstGeom prst="rect">
            <a:avLst/>
          </a:prstGeom>
          <a:noFill/>
        </p:spPr>
        <p:txBody>
          <a:bodyPr wrap="none" rtlCol="0">
            <a:spAutoFit/>
          </a:bodyPr>
          <a:lstStyle/>
          <a:p>
            <a:r>
              <a:rPr lang="en-US" dirty="0">
                <a:hlinkClick r:id="rId6"/>
              </a:rPr>
              <a:t>www.cpwr.com</a:t>
            </a:r>
            <a:r>
              <a:rPr lang="en-US" dirty="0"/>
              <a:t> </a:t>
            </a:r>
          </a:p>
        </p:txBody>
      </p:sp>
      <p:sp>
        <p:nvSpPr>
          <p:cNvPr id="8" name="TextBox 7">
            <a:extLst>
              <a:ext uri="{FF2B5EF4-FFF2-40B4-BE49-F238E27FC236}">
                <a16:creationId xmlns:a16="http://schemas.microsoft.com/office/drawing/2014/main" id="{2D2C45D8-E0B0-D7EE-739B-B7E200638121}"/>
              </a:ext>
            </a:extLst>
          </p:cNvPr>
          <p:cNvSpPr txBox="1"/>
          <p:nvPr/>
        </p:nvSpPr>
        <p:spPr>
          <a:xfrm>
            <a:off x="9482406" y="5380330"/>
            <a:ext cx="2467920" cy="369332"/>
          </a:xfrm>
          <a:prstGeom prst="rect">
            <a:avLst/>
          </a:prstGeom>
          <a:noFill/>
        </p:spPr>
        <p:txBody>
          <a:bodyPr wrap="none" rtlCol="0">
            <a:spAutoFit/>
          </a:bodyPr>
          <a:lstStyle/>
          <a:p>
            <a:r>
              <a:rPr lang="en-US" dirty="0">
                <a:hlinkClick r:id="rId7"/>
              </a:rPr>
              <a:t>www.bestbuiltplans.org</a:t>
            </a:r>
            <a:endParaRPr lang="en-US" dirty="0"/>
          </a:p>
        </p:txBody>
      </p:sp>
    </p:spTree>
    <p:extLst>
      <p:ext uri="{BB962C8B-B14F-4D97-AF65-F5344CB8AC3E}">
        <p14:creationId xmlns:p14="http://schemas.microsoft.com/office/powerpoint/2010/main" val="3681128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615142" y="1554834"/>
            <a:ext cx="11394678" cy="2627984"/>
            <a:chOff x="615142" y="1903060"/>
            <a:chExt cx="11394678" cy="2627984"/>
          </a:xfrm>
        </p:grpSpPr>
        <p:sp>
          <p:nvSpPr>
            <p:cNvPr id="11" name="Rounded Rectangle 10"/>
            <p:cNvSpPr/>
            <p:nvPr/>
          </p:nvSpPr>
          <p:spPr>
            <a:xfrm>
              <a:off x="615142" y="1933843"/>
              <a:ext cx="1290695" cy="1290695"/>
            </a:xfrm>
            <a:prstGeom prst="roundRect">
              <a:avLst>
                <a:gd name="adj" fmla="val 10000"/>
              </a:avLst>
            </a:prstGeom>
            <a:blipFill>
              <a:blip r:embed="rId3" cstate="print">
                <a:extLst>
                  <a:ext uri="{28A0092B-C50C-407E-A947-70E740481C1C}">
                    <a14:useLocalDpi xmlns:a14="http://schemas.microsoft.com/office/drawing/2010/main" val="0"/>
                  </a:ext>
                </a:extLst>
              </a:blip>
              <a:srcRect/>
              <a:stretch>
                <a:fillRect/>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2" name="Freeform 11"/>
            <p:cNvSpPr/>
            <p:nvPr/>
          </p:nvSpPr>
          <p:spPr>
            <a:xfrm>
              <a:off x="615142" y="3219337"/>
              <a:ext cx="1409723" cy="1290695"/>
            </a:xfrm>
            <a:custGeom>
              <a:avLst/>
              <a:gdLst>
                <a:gd name="connsiteX0" fmla="*/ 0 w 1409723"/>
                <a:gd name="connsiteY0" fmla="*/ 129070 h 1290695"/>
                <a:gd name="connsiteX1" fmla="*/ 129070 w 1409723"/>
                <a:gd name="connsiteY1" fmla="*/ 0 h 1290695"/>
                <a:gd name="connsiteX2" fmla="*/ 1280654 w 1409723"/>
                <a:gd name="connsiteY2" fmla="*/ 0 h 1290695"/>
                <a:gd name="connsiteX3" fmla="*/ 1409724 w 1409723"/>
                <a:gd name="connsiteY3" fmla="*/ 129070 h 1290695"/>
                <a:gd name="connsiteX4" fmla="*/ 1409723 w 1409723"/>
                <a:gd name="connsiteY4" fmla="*/ 1161626 h 1290695"/>
                <a:gd name="connsiteX5" fmla="*/ 1280653 w 1409723"/>
                <a:gd name="connsiteY5" fmla="*/ 1290696 h 1290695"/>
                <a:gd name="connsiteX6" fmla="*/ 129070 w 1409723"/>
                <a:gd name="connsiteY6" fmla="*/ 1290695 h 1290695"/>
                <a:gd name="connsiteX7" fmla="*/ 0 w 1409723"/>
                <a:gd name="connsiteY7" fmla="*/ 1161625 h 1290695"/>
                <a:gd name="connsiteX8" fmla="*/ 0 w 1409723"/>
                <a:gd name="connsiteY8" fmla="*/ 129070 h 129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9723" h="1290695">
                  <a:moveTo>
                    <a:pt x="0" y="129070"/>
                  </a:moveTo>
                  <a:cubicBezTo>
                    <a:pt x="0" y="57787"/>
                    <a:pt x="57787" y="0"/>
                    <a:pt x="129070" y="0"/>
                  </a:cubicBezTo>
                  <a:lnTo>
                    <a:pt x="1280654" y="0"/>
                  </a:lnTo>
                  <a:cubicBezTo>
                    <a:pt x="1351937" y="0"/>
                    <a:pt x="1409724" y="57787"/>
                    <a:pt x="1409724" y="129070"/>
                  </a:cubicBezTo>
                  <a:cubicBezTo>
                    <a:pt x="1409724" y="473255"/>
                    <a:pt x="1409723" y="817441"/>
                    <a:pt x="1409723" y="1161626"/>
                  </a:cubicBezTo>
                  <a:cubicBezTo>
                    <a:pt x="1409723" y="1232909"/>
                    <a:pt x="1351936" y="1290696"/>
                    <a:pt x="1280653" y="1290696"/>
                  </a:cubicBezTo>
                  <a:lnTo>
                    <a:pt x="129070" y="1290695"/>
                  </a:lnTo>
                  <a:cubicBezTo>
                    <a:pt x="57787" y="1290695"/>
                    <a:pt x="0" y="1232908"/>
                    <a:pt x="0" y="1161625"/>
                  </a:cubicBezTo>
                  <a:lnTo>
                    <a:pt x="0" y="12907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8763" tIns="98763" rIns="98763" bIns="9876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Construction work is hard work</a:t>
              </a:r>
            </a:p>
          </p:txBody>
        </p:sp>
        <p:sp>
          <p:nvSpPr>
            <p:cNvPr id="13" name="Freeform 12"/>
            <p:cNvSpPr/>
            <p:nvPr/>
          </p:nvSpPr>
          <p:spPr>
            <a:xfrm>
              <a:off x="2167421" y="2424122"/>
              <a:ext cx="261584" cy="310136"/>
            </a:xfrm>
            <a:custGeom>
              <a:avLst/>
              <a:gdLst>
                <a:gd name="connsiteX0" fmla="*/ 0 w 261584"/>
                <a:gd name="connsiteY0" fmla="*/ 62027 h 310136"/>
                <a:gd name="connsiteX1" fmla="*/ 130792 w 261584"/>
                <a:gd name="connsiteY1" fmla="*/ 62027 h 310136"/>
                <a:gd name="connsiteX2" fmla="*/ 130792 w 261584"/>
                <a:gd name="connsiteY2" fmla="*/ 0 h 310136"/>
                <a:gd name="connsiteX3" fmla="*/ 261584 w 261584"/>
                <a:gd name="connsiteY3" fmla="*/ 155068 h 310136"/>
                <a:gd name="connsiteX4" fmla="*/ 130792 w 261584"/>
                <a:gd name="connsiteY4" fmla="*/ 310136 h 310136"/>
                <a:gd name="connsiteX5" fmla="*/ 130792 w 261584"/>
                <a:gd name="connsiteY5" fmla="*/ 248109 h 310136"/>
                <a:gd name="connsiteX6" fmla="*/ 0 w 261584"/>
                <a:gd name="connsiteY6" fmla="*/ 248109 h 310136"/>
                <a:gd name="connsiteX7" fmla="*/ 0 w 261584"/>
                <a:gd name="connsiteY7" fmla="*/ 62027 h 31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584" h="310136">
                  <a:moveTo>
                    <a:pt x="0" y="62027"/>
                  </a:moveTo>
                  <a:lnTo>
                    <a:pt x="130792" y="62027"/>
                  </a:lnTo>
                  <a:lnTo>
                    <a:pt x="130792" y="0"/>
                  </a:lnTo>
                  <a:lnTo>
                    <a:pt x="261584" y="155068"/>
                  </a:lnTo>
                  <a:lnTo>
                    <a:pt x="130792" y="310136"/>
                  </a:lnTo>
                  <a:lnTo>
                    <a:pt x="130792" y="248109"/>
                  </a:lnTo>
                  <a:lnTo>
                    <a:pt x="0" y="248109"/>
                  </a:lnTo>
                  <a:lnTo>
                    <a:pt x="0" y="62027"/>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62027" rIns="78475" bIns="62027"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2653221" y="1933843"/>
              <a:ext cx="1290695" cy="1290695"/>
            </a:xfrm>
            <a:prstGeom prst="roundRect">
              <a:avLst>
                <a:gd name="adj" fmla="val 10000"/>
              </a:avLst>
            </a:prstGeom>
            <a:blipFill>
              <a:blip r:embed="rId4" cstate="print">
                <a:extLst>
                  <a:ext uri="{28A0092B-C50C-407E-A947-70E740481C1C}">
                    <a14:useLocalDpi xmlns:a14="http://schemas.microsoft.com/office/drawing/2010/main" val="0"/>
                  </a:ext>
                </a:extLst>
              </a:blip>
              <a:srcRect/>
              <a:stretch>
                <a:fillRect/>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5" name="Freeform 14"/>
            <p:cNvSpPr/>
            <p:nvPr/>
          </p:nvSpPr>
          <p:spPr>
            <a:xfrm>
              <a:off x="2639321" y="3219337"/>
              <a:ext cx="1290695" cy="1290695"/>
            </a:xfrm>
            <a:custGeom>
              <a:avLst/>
              <a:gdLst>
                <a:gd name="connsiteX0" fmla="*/ 0 w 1290695"/>
                <a:gd name="connsiteY0" fmla="*/ 129070 h 1290695"/>
                <a:gd name="connsiteX1" fmla="*/ 129070 w 1290695"/>
                <a:gd name="connsiteY1" fmla="*/ 0 h 1290695"/>
                <a:gd name="connsiteX2" fmla="*/ 1161626 w 1290695"/>
                <a:gd name="connsiteY2" fmla="*/ 0 h 1290695"/>
                <a:gd name="connsiteX3" fmla="*/ 1290696 w 1290695"/>
                <a:gd name="connsiteY3" fmla="*/ 129070 h 1290695"/>
                <a:gd name="connsiteX4" fmla="*/ 1290695 w 1290695"/>
                <a:gd name="connsiteY4" fmla="*/ 1161626 h 1290695"/>
                <a:gd name="connsiteX5" fmla="*/ 1161625 w 1290695"/>
                <a:gd name="connsiteY5" fmla="*/ 1290696 h 1290695"/>
                <a:gd name="connsiteX6" fmla="*/ 129070 w 1290695"/>
                <a:gd name="connsiteY6" fmla="*/ 1290695 h 1290695"/>
                <a:gd name="connsiteX7" fmla="*/ 0 w 1290695"/>
                <a:gd name="connsiteY7" fmla="*/ 1161625 h 1290695"/>
                <a:gd name="connsiteX8" fmla="*/ 0 w 1290695"/>
                <a:gd name="connsiteY8" fmla="*/ 129070 h 129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695" h="1290695">
                  <a:moveTo>
                    <a:pt x="0" y="129070"/>
                  </a:moveTo>
                  <a:cubicBezTo>
                    <a:pt x="0" y="57787"/>
                    <a:pt x="57787" y="0"/>
                    <a:pt x="129070" y="0"/>
                  </a:cubicBezTo>
                  <a:lnTo>
                    <a:pt x="1161626" y="0"/>
                  </a:lnTo>
                  <a:cubicBezTo>
                    <a:pt x="1232909" y="0"/>
                    <a:pt x="1290696" y="57787"/>
                    <a:pt x="1290696" y="129070"/>
                  </a:cubicBezTo>
                  <a:cubicBezTo>
                    <a:pt x="1290696" y="473255"/>
                    <a:pt x="1290695" y="817441"/>
                    <a:pt x="1290695" y="1161626"/>
                  </a:cubicBezTo>
                  <a:cubicBezTo>
                    <a:pt x="1290695" y="1232909"/>
                    <a:pt x="1232908" y="1290696"/>
                    <a:pt x="1161625" y="1290696"/>
                  </a:cubicBezTo>
                  <a:lnTo>
                    <a:pt x="129070" y="1290695"/>
                  </a:lnTo>
                  <a:cubicBezTo>
                    <a:pt x="57787" y="1290695"/>
                    <a:pt x="0" y="1232908"/>
                    <a:pt x="0" y="1161625"/>
                  </a:cubicBezTo>
                  <a:lnTo>
                    <a:pt x="0" y="12907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14003" tIns="114003" rIns="114003" bIns="114003"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High rates of injuries</a:t>
              </a:r>
            </a:p>
          </p:txBody>
        </p:sp>
        <p:sp>
          <p:nvSpPr>
            <p:cNvPr id="16" name="Freeform 15"/>
            <p:cNvSpPr/>
            <p:nvPr/>
          </p:nvSpPr>
          <p:spPr>
            <a:xfrm>
              <a:off x="4181912" y="2424122"/>
              <a:ext cx="237995" cy="310136"/>
            </a:xfrm>
            <a:custGeom>
              <a:avLst/>
              <a:gdLst>
                <a:gd name="connsiteX0" fmla="*/ 0 w 237995"/>
                <a:gd name="connsiteY0" fmla="*/ 62027 h 310136"/>
                <a:gd name="connsiteX1" fmla="*/ 118998 w 237995"/>
                <a:gd name="connsiteY1" fmla="*/ 62027 h 310136"/>
                <a:gd name="connsiteX2" fmla="*/ 118998 w 237995"/>
                <a:gd name="connsiteY2" fmla="*/ 0 h 310136"/>
                <a:gd name="connsiteX3" fmla="*/ 237995 w 237995"/>
                <a:gd name="connsiteY3" fmla="*/ 155068 h 310136"/>
                <a:gd name="connsiteX4" fmla="*/ 118998 w 237995"/>
                <a:gd name="connsiteY4" fmla="*/ 310136 h 310136"/>
                <a:gd name="connsiteX5" fmla="*/ 118998 w 237995"/>
                <a:gd name="connsiteY5" fmla="*/ 248109 h 310136"/>
                <a:gd name="connsiteX6" fmla="*/ 0 w 237995"/>
                <a:gd name="connsiteY6" fmla="*/ 248109 h 310136"/>
                <a:gd name="connsiteX7" fmla="*/ 0 w 237995"/>
                <a:gd name="connsiteY7" fmla="*/ 62027 h 31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995" h="310136">
                  <a:moveTo>
                    <a:pt x="0" y="62027"/>
                  </a:moveTo>
                  <a:lnTo>
                    <a:pt x="118998" y="62027"/>
                  </a:lnTo>
                  <a:lnTo>
                    <a:pt x="118998" y="0"/>
                  </a:lnTo>
                  <a:lnTo>
                    <a:pt x="237995" y="155068"/>
                  </a:lnTo>
                  <a:lnTo>
                    <a:pt x="118998" y="310136"/>
                  </a:lnTo>
                  <a:lnTo>
                    <a:pt x="118998" y="248109"/>
                  </a:lnTo>
                  <a:lnTo>
                    <a:pt x="0" y="248109"/>
                  </a:lnTo>
                  <a:lnTo>
                    <a:pt x="0" y="62027"/>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62027" rIns="71398" bIns="62027"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6"/>
            <p:cNvSpPr/>
            <p:nvPr/>
          </p:nvSpPr>
          <p:spPr>
            <a:xfrm>
              <a:off x="4623905" y="1933843"/>
              <a:ext cx="1290695" cy="1290695"/>
            </a:xfrm>
            <a:prstGeom prst="roundRect">
              <a:avLst>
                <a:gd name="adj" fmla="val 10000"/>
              </a:avLst>
            </a:prstGeom>
            <a:blipFill>
              <a:blip r:embed="rId5" cstate="print">
                <a:extLst>
                  <a:ext uri="{28A0092B-C50C-407E-A947-70E740481C1C}">
                    <a14:useLocalDpi xmlns:a14="http://schemas.microsoft.com/office/drawing/2010/main" val="0"/>
                  </a:ext>
                </a:extLst>
              </a:blip>
              <a:srcRect/>
              <a:stretch>
                <a:fillRect/>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8" name="Freeform 17"/>
            <p:cNvSpPr/>
            <p:nvPr/>
          </p:nvSpPr>
          <p:spPr>
            <a:xfrm>
              <a:off x="4635083" y="3240349"/>
              <a:ext cx="1290695" cy="1290695"/>
            </a:xfrm>
            <a:custGeom>
              <a:avLst/>
              <a:gdLst>
                <a:gd name="connsiteX0" fmla="*/ 0 w 1290695"/>
                <a:gd name="connsiteY0" fmla="*/ 129070 h 1290695"/>
                <a:gd name="connsiteX1" fmla="*/ 129070 w 1290695"/>
                <a:gd name="connsiteY1" fmla="*/ 0 h 1290695"/>
                <a:gd name="connsiteX2" fmla="*/ 1161626 w 1290695"/>
                <a:gd name="connsiteY2" fmla="*/ 0 h 1290695"/>
                <a:gd name="connsiteX3" fmla="*/ 1290696 w 1290695"/>
                <a:gd name="connsiteY3" fmla="*/ 129070 h 1290695"/>
                <a:gd name="connsiteX4" fmla="*/ 1290695 w 1290695"/>
                <a:gd name="connsiteY4" fmla="*/ 1161626 h 1290695"/>
                <a:gd name="connsiteX5" fmla="*/ 1161625 w 1290695"/>
                <a:gd name="connsiteY5" fmla="*/ 1290696 h 1290695"/>
                <a:gd name="connsiteX6" fmla="*/ 129070 w 1290695"/>
                <a:gd name="connsiteY6" fmla="*/ 1290695 h 1290695"/>
                <a:gd name="connsiteX7" fmla="*/ 0 w 1290695"/>
                <a:gd name="connsiteY7" fmla="*/ 1161625 h 1290695"/>
                <a:gd name="connsiteX8" fmla="*/ 0 w 1290695"/>
                <a:gd name="connsiteY8" fmla="*/ 129070 h 129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695" h="1290695">
                  <a:moveTo>
                    <a:pt x="0" y="129070"/>
                  </a:moveTo>
                  <a:cubicBezTo>
                    <a:pt x="0" y="57787"/>
                    <a:pt x="57787" y="0"/>
                    <a:pt x="129070" y="0"/>
                  </a:cubicBezTo>
                  <a:lnTo>
                    <a:pt x="1161626" y="0"/>
                  </a:lnTo>
                  <a:cubicBezTo>
                    <a:pt x="1232909" y="0"/>
                    <a:pt x="1290696" y="57787"/>
                    <a:pt x="1290696" y="129070"/>
                  </a:cubicBezTo>
                  <a:cubicBezTo>
                    <a:pt x="1290696" y="473255"/>
                    <a:pt x="1290695" y="817441"/>
                    <a:pt x="1290695" y="1161626"/>
                  </a:cubicBezTo>
                  <a:cubicBezTo>
                    <a:pt x="1290695" y="1232909"/>
                    <a:pt x="1232908" y="1290696"/>
                    <a:pt x="1161625" y="1290696"/>
                  </a:cubicBezTo>
                  <a:lnTo>
                    <a:pt x="129070" y="1290695"/>
                  </a:lnTo>
                  <a:cubicBezTo>
                    <a:pt x="57787" y="1290695"/>
                    <a:pt x="0" y="1232908"/>
                    <a:pt x="0" y="1161625"/>
                  </a:cubicBezTo>
                  <a:lnTo>
                    <a:pt x="0" y="12907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8763" tIns="98763" rIns="98763" bIns="9876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Commonly prescribed opioids</a:t>
              </a:r>
            </a:p>
          </p:txBody>
        </p:sp>
        <p:sp>
          <p:nvSpPr>
            <p:cNvPr id="19" name="Freeform 18"/>
            <p:cNvSpPr/>
            <p:nvPr/>
          </p:nvSpPr>
          <p:spPr>
            <a:xfrm rot="21578829">
              <a:off x="6123795" y="2418216"/>
              <a:ext cx="209201" cy="310136"/>
            </a:xfrm>
            <a:custGeom>
              <a:avLst/>
              <a:gdLst>
                <a:gd name="connsiteX0" fmla="*/ 0 w 209201"/>
                <a:gd name="connsiteY0" fmla="*/ 62027 h 310136"/>
                <a:gd name="connsiteX1" fmla="*/ 104601 w 209201"/>
                <a:gd name="connsiteY1" fmla="*/ 62027 h 310136"/>
                <a:gd name="connsiteX2" fmla="*/ 104601 w 209201"/>
                <a:gd name="connsiteY2" fmla="*/ 0 h 310136"/>
                <a:gd name="connsiteX3" fmla="*/ 209201 w 209201"/>
                <a:gd name="connsiteY3" fmla="*/ 155068 h 310136"/>
                <a:gd name="connsiteX4" fmla="*/ 104601 w 209201"/>
                <a:gd name="connsiteY4" fmla="*/ 310136 h 310136"/>
                <a:gd name="connsiteX5" fmla="*/ 104601 w 209201"/>
                <a:gd name="connsiteY5" fmla="*/ 248109 h 310136"/>
                <a:gd name="connsiteX6" fmla="*/ 0 w 209201"/>
                <a:gd name="connsiteY6" fmla="*/ 248109 h 310136"/>
                <a:gd name="connsiteX7" fmla="*/ 0 w 209201"/>
                <a:gd name="connsiteY7" fmla="*/ 62027 h 31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201" h="310136">
                  <a:moveTo>
                    <a:pt x="0" y="62027"/>
                  </a:moveTo>
                  <a:lnTo>
                    <a:pt x="104601" y="62027"/>
                  </a:lnTo>
                  <a:lnTo>
                    <a:pt x="104601" y="0"/>
                  </a:lnTo>
                  <a:lnTo>
                    <a:pt x="209201" y="155068"/>
                  </a:lnTo>
                  <a:lnTo>
                    <a:pt x="104601" y="310136"/>
                  </a:lnTo>
                  <a:lnTo>
                    <a:pt x="104601" y="248109"/>
                  </a:lnTo>
                  <a:lnTo>
                    <a:pt x="0" y="248109"/>
                  </a:lnTo>
                  <a:lnTo>
                    <a:pt x="0" y="62027"/>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62026" rIns="62759" bIns="62027"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9"/>
            <p:cNvSpPr/>
            <p:nvPr/>
          </p:nvSpPr>
          <p:spPr>
            <a:xfrm>
              <a:off x="6512307" y="1974613"/>
              <a:ext cx="1297858" cy="1185852"/>
            </a:xfrm>
            <a:prstGeom prst="roundRect">
              <a:avLst>
                <a:gd name="adj" fmla="val 10000"/>
              </a:avLst>
            </a:prstGeom>
            <a:blipFill>
              <a:blip r:embed="rId6" cstate="print">
                <a:extLst>
                  <a:ext uri="{28A0092B-C50C-407E-A947-70E740481C1C}">
                    <a14:useLocalDpi xmlns:a14="http://schemas.microsoft.com/office/drawing/2010/main" val="0"/>
                  </a:ext>
                </a:extLst>
              </a:blip>
              <a:srcRect/>
              <a:stretch>
                <a:fillRect/>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21" name="Freeform 20"/>
            <p:cNvSpPr/>
            <p:nvPr/>
          </p:nvSpPr>
          <p:spPr>
            <a:xfrm>
              <a:off x="6562148" y="3182749"/>
              <a:ext cx="1290695" cy="1290695"/>
            </a:xfrm>
            <a:custGeom>
              <a:avLst/>
              <a:gdLst>
                <a:gd name="connsiteX0" fmla="*/ 0 w 1290695"/>
                <a:gd name="connsiteY0" fmla="*/ 129070 h 1290695"/>
                <a:gd name="connsiteX1" fmla="*/ 129070 w 1290695"/>
                <a:gd name="connsiteY1" fmla="*/ 0 h 1290695"/>
                <a:gd name="connsiteX2" fmla="*/ 1161626 w 1290695"/>
                <a:gd name="connsiteY2" fmla="*/ 0 h 1290695"/>
                <a:gd name="connsiteX3" fmla="*/ 1290696 w 1290695"/>
                <a:gd name="connsiteY3" fmla="*/ 129070 h 1290695"/>
                <a:gd name="connsiteX4" fmla="*/ 1290695 w 1290695"/>
                <a:gd name="connsiteY4" fmla="*/ 1161626 h 1290695"/>
                <a:gd name="connsiteX5" fmla="*/ 1161625 w 1290695"/>
                <a:gd name="connsiteY5" fmla="*/ 1290696 h 1290695"/>
                <a:gd name="connsiteX6" fmla="*/ 129070 w 1290695"/>
                <a:gd name="connsiteY6" fmla="*/ 1290695 h 1290695"/>
                <a:gd name="connsiteX7" fmla="*/ 0 w 1290695"/>
                <a:gd name="connsiteY7" fmla="*/ 1161625 h 1290695"/>
                <a:gd name="connsiteX8" fmla="*/ 0 w 1290695"/>
                <a:gd name="connsiteY8" fmla="*/ 129070 h 129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695" h="1290695">
                  <a:moveTo>
                    <a:pt x="0" y="129070"/>
                  </a:moveTo>
                  <a:cubicBezTo>
                    <a:pt x="0" y="57787"/>
                    <a:pt x="57787" y="0"/>
                    <a:pt x="129070" y="0"/>
                  </a:cubicBezTo>
                  <a:lnTo>
                    <a:pt x="1161626" y="0"/>
                  </a:lnTo>
                  <a:cubicBezTo>
                    <a:pt x="1232909" y="0"/>
                    <a:pt x="1290696" y="57787"/>
                    <a:pt x="1290696" y="129070"/>
                  </a:cubicBezTo>
                  <a:cubicBezTo>
                    <a:pt x="1290696" y="473255"/>
                    <a:pt x="1290695" y="817441"/>
                    <a:pt x="1290695" y="1161626"/>
                  </a:cubicBezTo>
                  <a:cubicBezTo>
                    <a:pt x="1290695" y="1232909"/>
                    <a:pt x="1232908" y="1290696"/>
                    <a:pt x="1161625" y="1290696"/>
                  </a:cubicBezTo>
                  <a:lnTo>
                    <a:pt x="129070" y="1290695"/>
                  </a:lnTo>
                  <a:cubicBezTo>
                    <a:pt x="57787" y="1290695"/>
                    <a:pt x="0" y="1232908"/>
                    <a:pt x="0" y="1161625"/>
                  </a:cubicBezTo>
                  <a:lnTo>
                    <a:pt x="0" y="12907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6383" tIns="106383" rIns="106383" bIns="10638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“If I don’t work I don’t get paid”</a:t>
              </a:r>
            </a:p>
          </p:txBody>
        </p:sp>
        <p:sp>
          <p:nvSpPr>
            <p:cNvPr id="22" name="Freeform 21"/>
            <p:cNvSpPr/>
            <p:nvPr/>
          </p:nvSpPr>
          <p:spPr>
            <a:xfrm rot="19683">
              <a:off x="8069434" y="2418413"/>
              <a:ext cx="259275" cy="310136"/>
            </a:xfrm>
            <a:custGeom>
              <a:avLst/>
              <a:gdLst>
                <a:gd name="connsiteX0" fmla="*/ 0 w 259275"/>
                <a:gd name="connsiteY0" fmla="*/ 62027 h 310136"/>
                <a:gd name="connsiteX1" fmla="*/ 129638 w 259275"/>
                <a:gd name="connsiteY1" fmla="*/ 62027 h 310136"/>
                <a:gd name="connsiteX2" fmla="*/ 129638 w 259275"/>
                <a:gd name="connsiteY2" fmla="*/ 0 h 310136"/>
                <a:gd name="connsiteX3" fmla="*/ 259275 w 259275"/>
                <a:gd name="connsiteY3" fmla="*/ 155068 h 310136"/>
                <a:gd name="connsiteX4" fmla="*/ 129638 w 259275"/>
                <a:gd name="connsiteY4" fmla="*/ 310136 h 310136"/>
                <a:gd name="connsiteX5" fmla="*/ 129638 w 259275"/>
                <a:gd name="connsiteY5" fmla="*/ 248109 h 310136"/>
                <a:gd name="connsiteX6" fmla="*/ 0 w 259275"/>
                <a:gd name="connsiteY6" fmla="*/ 248109 h 310136"/>
                <a:gd name="connsiteX7" fmla="*/ 0 w 259275"/>
                <a:gd name="connsiteY7" fmla="*/ 62027 h 31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275" h="310136">
                  <a:moveTo>
                    <a:pt x="0" y="62027"/>
                  </a:moveTo>
                  <a:lnTo>
                    <a:pt x="129638" y="62027"/>
                  </a:lnTo>
                  <a:lnTo>
                    <a:pt x="129638" y="0"/>
                  </a:lnTo>
                  <a:lnTo>
                    <a:pt x="259275" y="155068"/>
                  </a:lnTo>
                  <a:lnTo>
                    <a:pt x="129638" y="310136"/>
                  </a:lnTo>
                  <a:lnTo>
                    <a:pt x="129638" y="248109"/>
                  </a:lnTo>
                  <a:lnTo>
                    <a:pt x="0" y="248109"/>
                  </a:lnTo>
                  <a:lnTo>
                    <a:pt x="0" y="62027"/>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62026" rIns="77781" bIns="62027"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ounded Rectangle 22"/>
            <p:cNvSpPr/>
            <p:nvPr/>
          </p:nvSpPr>
          <p:spPr>
            <a:xfrm>
              <a:off x="8550939" y="1933843"/>
              <a:ext cx="1290695" cy="1290695"/>
            </a:xfrm>
            <a:prstGeom prst="roundRect">
              <a:avLst>
                <a:gd name="adj" fmla="val 10000"/>
              </a:avLst>
            </a:prstGeom>
            <a:blipFill>
              <a:blip r:embed="rId7" cstate="print">
                <a:extLst>
                  <a:ext uri="{28A0092B-C50C-407E-A947-70E740481C1C}">
                    <a14:useLocalDpi xmlns:a14="http://schemas.microsoft.com/office/drawing/2010/main" val="0"/>
                  </a:ext>
                </a:extLst>
              </a:blip>
              <a:srcRect/>
              <a:stretch>
                <a:fillRect/>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24" name="Freeform 23"/>
            <p:cNvSpPr/>
            <p:nvPr/>
          </p:nvSpPr>
          <p:spPr>
            <a:xfrm>
              <a:off x="8565266" y="3205113"/>
              <a:ext cx="1290695" cy="1290695"/>
            </a:xfrm>
            <a:custGeom>
              <a:avLst/>
              <a:gdLst>
                <a:gd name="connsiteX0" fmla="*/ 0 w 1290695"/>
                <a:gd name="connsiteY0" fmla="*/ 129070 h 1290695"/>
                <a:gd name="connsiteX1" fmla="*/ 129070 w 1290695"/>
                <a:gd name="connsiteY1" fmla="*/ 0 h 1290695"/>
                <a:gd name="connsiteX2" fmla="*/ 1161626 w 1290695"/>
                <a:gd name="connsiteY2" fmla="*/ 0 h 1290695"/>
                <a:gd name="connsiteX3" fmla="*/ 1290696 w 1290695"/>
                <a:gd name="connsiteY3" fmla="*/ 129070 h 1290695"/>
                <a:gd name="connsiteX4" fmla="*/ 1290695 w 1290695"/>
                <a:gd name="connsiteY4" fmla="*/ 1161626 h 1290695"/>
                <a:gd name="connsiteX5" fmla="*/ 1161625 w 1290695"/>
                <a:gd name="connsiteY5" fmla="*/ 1290696 h 1290695"/>
                <a:gd name="connsiteX6" fmla="*/ 129070 w 1290695"/>
                <a:gd name="connsiteY6" fmla="*/ 1290695 h 1290695"/>
                <a:gd name="connsiteX7" fmla="*/ 0 w 1290695"/>
                <a:gd name="connsiteY7" fmla="*/ 1161625 h 1290695"/>
                <a:gd name="connsiteX8" fmla="*/ 0 w 1290695"/>
                <a:gd name="connsiteY8" fmla="*/ 129070 h 129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695" h="1290695">
                  <a:moveTo>
                    <a:pt x="0" y="129070"/>
                  </a:moveTo>
                  <a:cubicBezTo>
                    <a:pt x="0" y="57787"/>
                    <a:pt x="57787" y="0"/>
                    <a:pt x="129070" y="0"/>
                  </a:cubicBezTo>
                  <a:lnTo>
                    <a:pt x="1161626" y="0"/>
                  </a:lnTo>
                  <a:cubicBezTo>
                    <a:pt x="1232909" y="0"/>
                    <a:pt x="1290696" y="57787"/>
                    <a:pt x="1290696" y="129070"/>
                  </a:cubicBezTo>
                  <a:cubicBezTo>
                    <a:pt x="1290696" y="473255"/>
                    <a:pt x="1290695" y="817441"/>
                    <a:pt x="1290695" y="1161626"/>
                  </a:cubicBezTo>
                  <a:cubicBezTo>
                    <a:pt x="1290695" y="1232909"/>
                    <a:pt x="1232908" y="1290696"/>
                    <a:pt x="1161625" y="1290696"/>
                  </a:cubicBezTo>
                  <a:lnTo>
                    <a:pt x="129070" y="1290695"/>
                  </a:lnTo>
                  <a:cubicBezTo>
                    <a:pt x="57787" y="1290695"/>
                    <a:pt x="0" y="1232908"/>
                    <a:pt x="0" y="1161625"/>
                  </a:cubicBezTo>
                  <a:lnTo>
                    <a:pt x="0" y="12907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14003" tIns="114003" rIns="114003" bIns="114003"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Workers work while in pain</a:t>
              </a:r>
            </a:p>
          </p:txBody>
        </p:sp>
        <p:sp>
          <p:nvSpPr>
            <p:cNvPr id="25" name="Freeform 24"/>
            <p:cNvSpPr/>
            <p:nvPr/>
          </p:nvSpPr>
          <p:spPr>
            <a:xfrm rot="21551195">
              <a:off x="10148740" y="2408419"/>
              <a:ext cx="307152" cy="310136"/>
            </a:xfrm>
            <a:custGeom>
              <a:avLst/>
              <a:gdLst>
                <a:gd name="connsiteX0" fmla="*/ 0 w 307152"/>
                <a:gd name="connsiteY0" fmla="*/ 62027 h 310136"/>
                <a:gd name="connsiteX1" fmla="*/ 153576 w 307152"/>
                <a:gd name="connsiteY1" fmla="*/ 62027 h 310136"/>
                <a:gd name="connsiteX2" fmla="*/ 153576 w 307152"/>
                <a:gd name="connsiteY2" fmla="*/ 0 h 310136"/>
                <a:gd name="connsiteX3" fmla="*/ 307152 w 307152"/>
                <a:gd name="connsiteY3" fmla="*/ 155068 h 310136"/>
                <a:gd name="connsiteX4" fmla="*/ 153576 w 307152"/>
                <a:gd name="connsiteY4" fmla="*/ 310136 h 310136"/>
                <a:gd name="connsiteX5" fmla="*/ 153576 w 307152"/>
                <a:gd name="connsiteY5" fmla="*/ 248109 h 310136"/>
                <a:gd name="connsiteX6" fmla="*/ 0 w 307152"/>
                <a:gd name="connsiteY6" fmla="*/ 248109 h 310136"/>
                <a:gd name="connsiteX7" fmla="*/ 0 w 307152"/>
                <a:gd name="connsiteY7" fmla="*/ 62027 h 31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152" h="310136">
                  <a:moveTo>
                    <a:pt x="0" y="62027"/>
                  </a:moveTo>
                  <a:lnTo>
                    <a:pt x="153576" y="62027"/>
                  </a:lnTo>
                  <a:lnTo>
                    <a:pt x="153576" y="0"/>
                  </a:lnTo>
                  <a:lnTo>
                    <a:pt x="307152" y="155068"/>
                  </a:lnTo>
                  <a:lnTo>
                    <a:pt x="153576" y="310136"/>
                  </a:lnTo>
                  <a:lnTo>
                    <a:pt x="153576" y="248109"/>
                  </a:lnTo>
                  <a:lnTo>
                    <a:pt x="0" y="248109"/>
                  </a:lnTo>
                  <a:lnTo>
                    <a:pt x="0" y="62027"/>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62026" rIns="92145" bIns="62027"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0719125" y="1903060"/>
              <a:ext cx="1290695" cy="1290695"/>
            </a:xfrm>
            <a:prstGeom prst="roundRect">
              <a:avLst>
                <a:gd name="adj" fmla="val 10000"/>
              </a:avLst>
            </a:prstGeom>
            <a:blipFill>
              <a:blip r:embed="rId8" cstate="print">
                <a:extLst>
                  <a:ext uri="{28A0092B-C50C-407E-A947-70E740481C1C}">
                    <a14:useLocalDpi xmlns:a14="http://schemas.microsoft.com/office/drawing/2010/main" val="0"/>
                  </a:ext>
                </a:extLst>
              </a:blip>
              <a:srcRect/>
              <a:stretch>
                <a:fillRect/>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27" name="Freeform 26"/>
            <p:cNvSpPr/>
            <p:nvPr/>
          </p:nvSpPr>
          <p:spPr>
            <a:xfrm>
              <a:off x="10716970" y="3239962"/>
              <a:ext cx="1290695" cy="1290695"/>
            </a:xfrm>
            <a:custGeom>
              <a:avLst/>
              <a:gdLst>
                <a:gd name="connsiteX0" fmla="*/ 0 w 1290695"/>
                <a:gd name="connsiteY0" fmla="*/ 129070 h 1290695"/>
                <a:gd name="connsiteX1" fmla="*/ 129070 w 1290695"/>
                <a:gd name="connsiteY1" fmla="*/ 0 h 1290695"/>
                <a:gd name="connsiteX2" fmla="*/ 1161626 w 1290695"/>
                <a:gd name="connsiteY2" fmla="*/ 0 h 1290695"/>
                <a:gd name="connsiteX3" fmla="*/ 1290696 w 1290695"/>
                <a:gd name="connsiteY3" fmla="*/ 129070 h 1290695"/>
                <a:gd name="connsiteX4" fmla="*/ 1290695 w 1290695"/>
                <a:gd name="connsiteY4" fmla="*/ 1161626 h 1290695"/>
                <a:gd name="connsiteX5" fmla="*/ 1161625 w 1290695"/>
                <a:gd name="connsiteY5" fmla="*/ 1290696 h 1290695"/>
                <a:gd name="connsiteX6" fmla="*/ 129070 w 1290695"/>
                <a:gd name="connsiteY6" fmla="*/ 1290695 h 1290695"/>
                <a:gd name="connsiteX7" fmla="*/ 0 w 1290695"/>
                <a:gd name="connsiteY7" fmla="*/ 1161625 h 1290695"/>
                <a:gd name="connsiteX8" fmla="*/ 0 w 1290695"/>
                <a:gd name="connsiteY8" fmla="*/ 129070 h 129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695" h="1290695">
                  <a:moveTo>
                    <a:pt x="0" y="129070"/>
                  </a:moveTo>
                  <a:cubicBezTo>
                    <a:pt x="0" y="57787"/>
                    <a:pt x="57787" y="0"/>
                    <a:pt x="129070" y="0"/>
                  </a:cubicBezTo>
                  <a:lnTo>
                    <a:pt x="1161626" y="0"/>
                  </a:lnTo>
                  <a:cubicBezTo>
                    <a:pt x="1232909" y="0"/>
                    <a:pt x="1290696" y="57787"/>
                    <a:pt x="1290696" y="129070"/>
                  </a:cubicBezTo>
                  <a:cubicBezTo>
                    <a:pt x="1290696" y="473255"/>
                    <a:pt x="1290695" y="817441"/>
                    <a:pt x="1290695" y="1161626"/>
                  </a:cubicBezTo>
                  <a:cubicBezTo>
                    <a:pt x="1290695" y="1232909"/>
                    <a:pt x="1232908" y="1290696"/>
                    <a:pt x="1161625" y="1290696"/>
                  </a:cubicBezTo>
                  <a:lnTo>
                    <a:pt x="129070" y="1290695"/>
                  </a:lnTo>
                  <a:cubicBezTo>
                    <a:pt x="57787" y="1290695"/>
                    <a:pt x="0" y="1232908"/>
                    <a:pt x="0" y="1161625"/>
                  </a:cubicBezTo>
                  <a:lnTo>
                    <a:pt x="0" y="12907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6383" tIns="106383" rIns="106383" bIns="10638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Work while under the influence of opioids</a:t>
              </a:r>
            </a:p>
          </p:txBody>
        </p:sp>
        <p:sp>
          <p:nvSpPr>
            <p:cNvPr id="3" name="Rectangle 2"/>
            <p:cNvSpPr/>
            <p:nvPr/>
          </p:nvSpPr>
          <p:spPr>
            <a:xfrm>
              <a:off x="713232" y="3026664"/>
              <a:ext cx="630936" cy="137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2779776" y="3026663"/>
              <a:ext cx="905256" cy="13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727448" y="3026663"/>
              <a:ext cx="1009442" cy="13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646333" y="2978506"/>
              <a:ext cx="1083734" cy="162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8567541" y="2993772"/>
              <a:ext cx="1009442" cy="13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0804329" y="3017310"/>
              <a:ext cx="1009442" cy="13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Content Placeholder 30"/>
          <p:cNvSpPr>
            <a:spLocks noGrp="1"/>
          </p:cNvSpPr>
          <p:nvPr>
            <p:ph idx="1"/>
          </p:nvPr>
        </p:nvSpPr>
        <p:spPr>
          <a:xfrm>
            <a:off x="194465" y="6113172"/>
            <a:ext cx="11813199" cy="645330"/>
          </a:xfrm>
        </p:spPr>
        <p:txBody>
          <a:bodyPr>
            <a:normAutofit lnSpcReduction="10000"/>
          </a:bodyPr>
          <a:lstStyle/>
          <a:p>
            <a:pPr>
              <a:spcBef>
                <a:spcPts val="0"/>
              </a:spcBef>
            </a:pPr>
            <a:r>
              <a:rPr lang="en-US" sz="1400" dirty="0">
                <a:solidFill>
                  <a:schemeClr val="bg1"/>
                </a:solidFill>
              </a:rPr>
              <a:t>Dale AM, Evanoff B, Macomber M, O’Reilly M, Rosen J, Schneider S. Can ergonomics programs help solve the opioid crisis? Preventing Pain Is the Key. The Synergist.  May 2019; </a:t>
            </a:r>
            <a:r>
              <a:rPr lang="en-US" sz="1400" dirty="0">
                <a:solidFill>
                  <a:srgbClr val="0000FF"/>
                </a:solidFill>
                <a:hlinkClick r:id="rId9">
                  <a:extLst>
                    <a:ext uri="{A12FA001-AC4F-418D-AE19-62706E023703}">
                      <ahyp:hlinkClr xmlns:ahyp="http://schemas.microsoft.com/office/drawing/2018/hyperlinkcolor" val="tx"/>
                    </a:ext>
                  </a:extLst>
                </a:hlinkClick>
              </a:rPr>
              <a:t>https://synergist.aiha.org/the-synergist-may-2019</a:t>
            </a:r>
            <a:r>
              <a:rPr lang="en-US" sz="1400" dirty="0">
                <a:solidFill>
                  <a:srgbClr val="0000FF"/>
                </a:solidFill>
              </a:rPr>
              <a:t> </a:t>
            </a:r>
          </a:p>
          <a:p>
            <a:pPr>
              <a:spcBef>
                <a:spcPts val="0"/>
              </a:spcBef>
            </a:pPr>
            <a:r>
              <a:rPr lang="en-US" sz="1400" dirty="0">
                <a:solidFill>
                  <a:schemeClr val="bg1"/>
                </a:solidFill>
              </a:rPr>
              <a:t>All icons are from the Noun Project, creators in order from left to right: SBTS, Adrien Coquet, Blaise Sewell, </a:t>
            </a:r>
            <a:r>
              <a:rPr lang="en-US" sz="1400" dirty="0" err="1">
                <a:solidFill>
                  <a:schemeClr val="bg1"/>
                </a:solidFill>
              </a:rPr>
              <a:t>Kamin</a:t>
            </a:r>
            <a:r>
              <a:rPr lang="en-US" sz="1400" dirty="0">
                <a:solidFill>
                  <a:schemeClr val="bg1"/>
                </a:solidFill>
              </a:rPr>
              <a:t> </a:t>
            </a:r>
            <a:r>
              <a:rPr lang="en-US" sz="1400" dirty="0" err="1">
                <a:solidFill>
                  <a:schemeClr val="bg1"/>
                </a:solidFill>
              </a:rPr>
              <a:t>Ginkae</a:t>
            </a:r>
            <a:r>
              <a:rPr lang="en-US" sz="1400" dirty="0">
                <a:solidFill>
                  <a:schemeClr val="bg1"/>
                </a:solidFill>
              </a:rPr>
              <a:t>, </a:t>
            </a:r>
            <a:r>
              <a:rPr lang="en-US" sz="1400" dirty="0" err="1">
                <a:solidFill>
                  <a:schemeClr val="bg1"/>
                </a:solidFill>
              </a:rPr>
              <a:t>Gan</a:t>
            </a:r>
            <a:r>
              <a:rPr lang="en-US" sz="1400" dirty="0">
                <a:solidFill>
                  <a:schemeClr val="bg1"/>
                </a:solidFill>
              </a:rPr>
              <a:t> </a:t>
            </a:r>
            <a:r>
              <a:rPr lang="en-US" sz="1400" dirty="0" err="1">
                <a:solidFill>
                  <a:schemeClr val="bg1"/>
                </a:solidFill>
              </a:rPr>
              <a:t>Khoon</a:t>
            </a:r>
            <a:r>
              <a:rPr lang="en-US" sz="1400" dirty="0">
                <a:solidFill>
                  <a:schemeClr val="bg1"/>
                </a:solidFill>
              </a:rPr>
              <a:t> Lay, Alex Fuller</a:t>
            </a:r>
          </a:p>
          <a:p>
            <a:pPr>
              <a:spcBef>
                <a:spcPts val="0"/>
              </a:spcBef>
            </a:pPr>
            <a:endParaRPr lang="en-US" sz="1400" dirty="0">
              <a:solidFill>
                <a:schemeClr val="bg1"/>
              </a:solidFill>
            </a:endParaRPr>
          </a:p>
          <a:p>
            <a:endParaRPr lang="en-US" sz="1400" dirty="0"/>
          </a:p>
          <a:p>
            <a:endParaRPr lang="en-US" sz="1400" dirty="0"/>
          </a:p>
        </p:txBody>
      </p:sp>
      <p:sp>
        <p:nvSpPr>
          <p:cNvPr id="30" name="Title 1"/>
          <p:cNvSpPr txBox="1">
            <a:spLocks/>
          </p:cNvSpPr>
          <p:nvPr/>
        </p:nvSpPr>
        <p:spPr>
          <a:xfrm>
            <a:off x="615141" y="439374"/>
            <a:ext cx="11392523" cy="8207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rPr>
              <a:t>Impact of physically demanding work</a:t>
            </a:r>
          </a:p>
        </p:txBody>
      </p:sp>
      <p:sp>
        <p:nvSpPr>
          <p:cNvPr id="33" name="Content Placeholder 30"/>
          <p:cNvSpPr txBox="1">
            <a:spLocks/>
          </p:cNvSpPr>
          <p:nvPr/>
        </p:nvSpPr>
        <p:spPr>
          <a:xfrm>
            <a:off x="2143037" y="4580562"/>
            <a:ext cx="3397882" cy="1357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High injury rates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Job insecurity</a:t>
            </a:r>
          </a:p>
        </p:txBody>
      </p:sp>
      <p:sp>
        <p:nvSpPr>
          <p:cNvPr id="34" name="Content Placeholder 30"/>
          <p:cNvSpPr txBox="1">
            <a:spLocks/>
          </p:cNvSpPr>
          <p:nvPr/>
        </p:nvSpPr>
        <p:spPr>
          <a:xfrm>
            <a:off x="6016969" y="4572066"/>
            <a:ext cx="5856688" cy="13570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High levels of job stress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No sick leave for treatment</a:t>
            </a:r>
          </a:p>
        </p:txBody>
      </p:sp>
    </p:spTree>
    <p:extLst>
      <p:ext uri="{BB962C8B-B14F-4D97-AF65-F5344CB8AC3E}">
        <p14:creationId xmlns:p14="http://schemas.microsoft.com/office/powerpoint/2010/main" val="1730595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737" y="461665"/>
            <a:ext cx="11085141" cy="3162540"/>
          </a:xfrm>
        </p:spPr>
        <p:txBody>
          <a:bodyPr>
            <a:normAutofit lnSpcReduction="10000"/>
          </a:bodyPr>
          <a:lstStyle/>
          <a:p>
            <a:pPr marL="0" indent="0">
              <a:lnSpc>
                <a:spcPct val="100000"/>
              </a:lnSpc>
              <a:spcBef>
                <a:spcPts val="0"/>
              </a:spcBef>
              <a:buNone/>
            </a:pPr>
            <a:r>
              <a:rPr lang="en-US" sz="3200" b="1" dirty="0">
                <a:solidFill>
                  <a:srgbClr val="C00000"/>
                </a:solidFill>
                <a:latin typeface="Calibri (Headings)"/>
              </a:rPr>
              <a:t>The risk for soft tissue injuries increases the risk </a:t>
            </a:r>
          </a:p>
          <a:p>
            <a:pPr marL="0" indent="0">
              <a:lnSpc>
                <a:spcPct val="100000"/>
              </a:lnSpc>
              <a:spcBef>
                <a:spcPts val="0"/>
              </a:spcBef>
              <a:buNone/>
            </a:pPr>
            <a:r>
              <a:rPr lang="en-US" sz="3200" b="1" dirty="0">
                <a:solidFill>
                  <a:srgbClr val="C00000"/>
                </a:solidFill>
                <a:latin typeface="Calibri (Headings)"/>
              </a:rPr>
              <a:t>of dependence on opioid prescriptions and illicit drugs:</a:t>
            </a:r>
          </a:p>
          <a:p>
            <a:pPr lvl="1"/>
            <a:r>
              <a:rPr lang="en-US" dirty="0"/>
              <a:t>These injuries</a:t>
            </a:r>
            <a:r>
              <a:rPr lang="en-US" sz="2400" dirty="0"/>
              <a:t> cause pain, which affects productivity, and are </a:t>
            </a:r>
          </a:p>
          <a:p>
            <a:pPr marL="457200" lvl="1" indent="0">
              <a:buNone/>
            </a:pPr>
            <a:r>
              <a:rPr lang="en-US" dirty="0"/>
              <a:t>   </a:t>
            </a:r>
            <a:r>
              <a:rPr lang="en-US" sz="2400" dirty="0"/>
              <a:t>often treated with addictive opioids.  </a:t>
            </a:r>
            <a:endParaRPr lang="en-US" dirty="0"/>
          </a:p>
          <a:p>
            <a:pPr lvl="1"/>
            <a:r>
              <a:rPr lang="en-US" dirty="0"/>
              <a:t>1 out of 4 people prescribed opioids for long-term pain become addicted.</a:t>
            </a:r>
            <a:r>
              <a:rPr lang="en-US" baseline="30000" dirty="0"/>
              <a:t>1</a:t>
            </a:r>
          </a:p>
          <a:p>
            <a:pPr lvl="1"/>
            <a:r>
              <a:rPr lang="en-US" dirty="0"/>
              <a:t>Many construction workers’ painful injuries are treated with prescription opioids (e.g., codeine, morphine, hydrocodone, oxycodone)</a:t>
            </a:r>
          </a:p>
          <a:p>
            <a:pPr lvl="1"/>
            <a:r>
              <a:rPr lang="en-US" sz="2400" dirty="0"/>
              <a:t>Substance use is costly to workers, employers, and the industry.</a:t>
            </a:r>
            <a:endParaRPr lang="en-US" dirty="0"/>
          </a:p>
        </p:txBody>
      </p:sp>
      <p:sp>
        <p:nvSpPr>
          <p:cNvPr id="8" name="TextBox 7"/>
          <p:cNvSpPr txBox="1"/>
          <p:nvPr/>
        </p:nvSpPr>
        <p:spPr>
          <a:xfrm>
            <a:off x="100314" y="6180881"/>
            <a:ext cx="11991372" cy="461665"/>
          </a:xfrm>
          <a:prstGeom prst="rect">
            <a:avLst/>
          </a:prstGeom>
          <a:noFill/>
          <a:ln w="25400">
            <a:solidFill>
              <a:srgbClr val="A51417"/>
            </a:solidFill>
          </a:ln>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Centers for Disease Control and Prevention. Promoting Safer and More Effective Pain Management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https://tinyurl.com/overdosefacts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indent="-228600">
              <a:buFontTx/>
              <a:buAutoNum type="arabicPeriod"/>
              <a:defRPr/>
            </a:pPr>
            <a:r>
              <a:rPr lang="en-US" sz="1200" dirty="0">
                <a:solidFill>
                  <a:schemeClr val="bg1"/>
                </a:solidFill>
              </a:rPr>
              <a:t>National Safety Council, Substance Use Calculator </a:t>
            </a:r>
            <a:r>
              <a:rPr lang="en-US" sz="1200" dirty="0"/>
              <a:t>: </a:t>
            </a:r>
            <a:r>
              <a:rPr lang="en-US" sz="1200" dirty="0">
                <a:hlinkClick r:id="rId4"/>
              </a:rPr>
              <a:t>https://www.nsc.org/forms/substance-use-employer-calculator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descr="A picture containing text, person&#10;&#10;Description automatically generated">
            <a:extLst>
              <a:ext uri="{FF2B5EF4-FFF2-40B4-BE49-F238E27FC236}">
                <a16:creationId xmlns:a16="http://schemas.microsoft.com/office/drawing/2014/main" id="{A5AF1EF3-B9BB-83C5-9F44-0ED34F405A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9796" y="167273"/>
            <a:ext cx="1325606" cy="2133902"/>
          </a:xfrm>
          <a:prstGeom prst="rect">
            <a:avLst/>
          </a:prstGeom>
        </p:spPr>
      </p:pic>
      <p:graphicFrame>
        <p:nvGraphicFramePr>
          <p:cNvPr id="4" name="Table 3">
            <a:extLst>
              <a:ext uri="{FF2B5EF4-FFF2-40B4-BE49-F238E27FC236}">
                <a16:creationId xmlns:a16="http://schemas.microsoft.com/office/drawing/2014/main" id="{254B9705-3452-4D76-F92E-C36B82FB9132}"/>
              </a:ext>
            </a:extLst>
          </p:cNvPr>
          <p:cNvGraphicFramePr>
            <a:graphicFrameLocks noGrp="1"/>
          </p:cNvGraphicFramePr>
          <p:nvPr/>
        </p:nvGraphicFramePr>
        <p:xfrm>
          <a:off x="602257" y="3624205"/>
          <a:ext cx="10903621" cy="2346960"/>
        </p:xfrm>
        <a:graphic>
          <a:graphicData uri="http://schemas.openxmlformats.org/drawingml/2006/table">
            <a:tbl>
              <a:tblPr firstRow="1" bandRow="1">
                <a:tableStyleId>{5C22544A-7EE6-4342-B048-85BDC9FD1C3A}</a:tableStyleId>
              </a:tblPr>
              <a:tblGrid>
                <a:gridCol w="3342289">
                  <a:extLst>
                    <a:ext uri="{9D8B030D-6E8A-4147-A177-3AD203B41FA5}">
                      <a16:colId xmlns:a16="http://schemas.microsoft.com/office/drawing/2014/main" val="428056889"/>
                    </a:ext>
                  </a:extLst>
                </a:gridCol>
                <a:gridCol w="2427890">
                  <a:extLst>
                    <a:ext uri="{9D8B030D-6E8A-4147-A177-3AD203B41FA5}">
                      <a16:colId xmlns:a16="http://schemas.microsoft.com/office/drawing/2014/main" val="1870329089"/>
                    </a:ext>
                  </a:extLst>
                </a:gridCol>
                <a:gridCol w="2569779">
                  <a:extLst>
                    <a:ext uri="{9D8B030D-6E8A-4147-A177-3AD203B41FA5}">
                      <a16:colId xmlns:a16="http://schemas.microsoft.com/office/drawing/2014/main" val="2295068068"/>
                    </a:ext>
                  </a:extLst>
                </a:gridCol>
                <a:gridCol w="2563663">
                  <a:extLst>
                    <a:ext uri="{9D8B030D-6E8A-4147-A177-3AD203B41FA5}">
                      <a16:colId xmlns:a16="http://schemas.microsoft.com/office/drawing/2014/main" val="2984105224"/>
                    </a:ext>
                  </a:extLst>
                </a:gridCol>
              </a:tblGrid>
              <a:tr h="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Estimated Annual Substance Use Cost for Employers with 100 Employees in  Different Industries in Missouri </a:t>
                      </a:r>
                      <a:r>
                        <a:rPr lang="en-US" baseline="30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89186973"/>
                  </a:ext>
                </a:extLst>
              </a:tr>
              <a:tr h="370840">
                <a:tc>
                  <a:txBody>
                    <a:bodyPr/>
                    <a:lstStyle/>
                    <a:p>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a:solidFill>
                            <a:srgbClr val="C00000"/>
                          </a:solidFill>
                        </a:rPr>
                        <a:t>Construction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l"/>
                      <a:r>
                        <a:rPr lang="en-US" sz="2000" b="0" dirty="0">
                          <a:solidFill>
                            <a:schemeClr val="tx1"/>
                          </a:solidFill>
                        </a:rPr>
                        <a:t>Agriculture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l"/>
                      <a:r>
                        <a:rPr lang="en-US" sz="2000" b="0" dirty="0">
                          <a:solidFill>
                            <a:schemeClr val="tx1"/>
                          </a:solidFill>
                        </a:rPr>
                        <a:t>Transportation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0612417"/>
                  </a:ext>
                </a:extLst>
              </a:tr>
              <a:tr h="370840">
                <a:tc>
                  <a:txBody>
                    <a:bodyPr/>
                    <a:lstStyle/>
                    <a:p>
                      <a:r>
                        <a:rPr lang="en-US" sz="2000" b="1" dirty="0">
                          <a:solidFill>
                            <a:schemeClr val="tx1"/>
                          </a:solidFill>
                        </a:rPr>
                        <a:t>TOTAL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l"/>
                      <a:r>
                        <a:rPr lang="en-US" sz="2000" b="1" dirty="0">
                          <a:solidFill>
                            <a:srgbClr val="C00000"/>
                          </a:solidFill>
                        </a:rPr>
                        <a:t>$143,636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$45,324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$78,123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083285"/>
                  </a:ext>
                </a:extLst>
              </a:tr>
              <a:tr h="370840">
                <a:tc>
                  <a:txBody>
                    <a:bodyPr/>
                    <a:lstStyle/>
                    <a:p>
                      <a:r>
                        <a:rPr lang="en-US" sz="2000" b="1" dirty="0">
                          <a:solidFill>
                            <a:schemeClr val="tx1"/>
                          </a:solidFill>
                        </a:rPr>
                        <a:t>Lost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1" dirty="0">
                          <a:solidFill>
                            <a:srgbClr val="C00000"/>
                          </a:solidFill>
                        </a:rPr>
                        <a:t>$  43,792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  7,328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$21,189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1664829"/>
                  </a:ext>
                </a:extLst>
              </a:tr>
              <a:tr h="370840">
                <a:tc>
                  <a:txBody>
                    <a:bodyPr/>
                    <a:lstStyle/>
                    <a:p>
                      <a:r>
                        <a:rPr lang="en-US" sz="2000" b="1" dirty="0">
                          <a:solidFill>
                            <a:schemeClr val="tx1"/>
                          </a:solidFill>
                        </a:rPr>
                        <a:t>Job turnover &amp; retraining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1" dirty="0">
                          <a:solidFill>
                            <a:srgbClr val="C00000"/>
                          </a:solidFill>
                        </a:rPr>
                        <a:t>$  63,266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$10,208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$30,611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2092809"/>
                  </a:ext>
                </a:extLst>
              </a:tr>
              <a:tr h="370840">
                <a:tc>
                  <a:txBody>
                    <a:bodyPr/>
                    <a:lstStyle/>
                    <a:p>
                      <a:r>
                        <a:rPr lang="en-US" sz="2000" b="1" dirty="0">
                          <a:solidFill>
                            <a:schemeClr val="tx1"/>
                          </a:solidFill>
                        </a:rPr>
                        <a:t>Health 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1" dirty="0">
                          <a:solidFill>
                            <a:srgbClr val="C00000"/>
                          </a:solidFill>
                        </a:rPr>
                        <a:t>$  36,578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$27,788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$26,323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5746365"/>
                  </a:ext>
                </a:extLst>
              </a:tr>
            </a:tbl>
          </a:graphicData>
        </a:graphic>
      </p:graphicFrame>
      <p:sp>
        <p:nvSpPr>
          <p:cNvPr id="7" name="Title 6">
            <a:extLst>
              <a:ext uri="{FF2B5EF4-FFF2-40B4-BE49-F238E27FC236}">
                <a16:creationId xmlns:a16="http://schemas.microsoft.com/office/drawing/2014/main" id="{8A5095BB-FC5A-7FAE-D939-7C0EFF0B504C}"/>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194503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0727" y="204039"/>
            <a:ext cx="10951128" cy="783838"/>
          </a:xfrm>
        </p:spPr>
        <p:txBody>
          <a:bodyPr>
            <a:normAutofit/>
          </a:bodyPr>
          <a:lstStyle/>
          <a:p>
            <a:r>
              <a:rPr lang="en-US" sz="4000" b="1" dirty="0">
                <a:latin typeface="Calibri (Headings)"/>
              </a:rPr>
              <a:t>The workforce is aging</a:t>
            </a:r>
          </a:p>
        </p:txBody>
      </p:sp>
      <p:sp>
        <p:nvSpPr>
          <p:cNvPr id="5" name="Content Placeholder 4"/>
          <p:cNvSpPr>
            <a:spLocks noGrp="1"/>
          </p:cNvSpPr>
          <p:nvPr>
            <p:ph sz="half" idx="1"/>
          </p:nvPr>
        </p:nvSpPr>
        <p:spPr>
          <a:xfrm>
            <a:off x="285750" y="897623"/>
            <a:ext cx="5734050" cy="4905246"/>
          </a:xfrm>
        </p:spPr>
        <p:txBody>
          <a:bodyPr>
            <a:normAutofit fontScale="92500" lnSpcReduction="10000"/>
          </a:bodyPr>
          <a:lstStyle/>
          <a:p>
            <a:r>
              <a:rPr lang="en-US" sz="2600" dirty="0">
                <a:latin typeface="+mj-lt"/>
              </a:rPr>
              <a:t>Rising workforce aged 45 to 64 years: 25% (1985) to 40% (2015).</a:t>
            </a:r>
          </a:p>
          <a:p>
            <a:r>
              <a:rPr lang="en-US" sz="2600" dirty="0">
                <a:latin typeface="+mj-lt"/>
              </a:rPr>
              <a:t>40% of construction workers 50 years or older suffer from low back pain, and it is even higher among those with longer tenure.</a:t>
            </a:r>
          </a:p>
          <a:p>
            <a:r>
              <a:rPr lang="en-US" sz="2600" dirty="0">
                <a:latin typeface="+mj-lt"/>
              </a:rPr>
              <a:t>Musculoskeletal disorders (MSDs)  -- soft tissue injuries -- are more common among older workers, particularly those with more than 5 years working in construction.</a:t>
            </a:r>
          </a:p>
          <a:p>
            <a:r>
              <a:rPr lang="en-US" sz="2600" dirty="0">
                <a:latin typeface="+mj-lt"/>
              </a:rPr>
              <a:t>Older workers suffer from more comorbidities compared to younger workers, including heart disease, hypertension, and diabetes, but fewer suffer from obesity.</a:t>
            </a:r>
          </a:p>
          <a:p>
            <a:endParaRPr lang="en-US"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1001588864"/>
              </p:ext>
            </p:extLst>
          </p:nvPr>
        </p:nvGraphicFramePr>
        <p:xfrm>
          <a:off x="6467301" y="3249108"/>
          <a:ext cx="5159840" cy="233198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1DFA64A0-0BDB-4278-A426-F7E7A7152F29}"/>
              </a:ext>
            </a:extLst>
          </p:cNvPr>
          <p:cNvSpPr txBox="1"/>
          <p:nvPr/>
        </p:nvSpPr>
        <p:spPr>
          <a:xfrm>
            <a:off x="79829" y="6298477"/>
            <a:ext cx="12184746" cy="246221"/>
          </a:xfrm>
          <a:prstGeom prst="rect">
            <a:avLst/>
          </a:prstGeom>
          <a:noFill/>
        </p:spPr>
        <p:txBody>
          <a:bodyPr wrap="none" rtlCol="0">
            <a:spAutoFit/>
          </a:bodyPr>
          <a:lstStyle/>
          <a:p>
            <a:r>
              <a:rPr lang="en-US" sz="1000" b="1" dirty="0">
                <a:solidFill>
                  <a:schemeClr val="bg1"/>
                </a:solidFill>
              </a:rPr>
              <a:t>Source: Dong XS, Wang X, Fujimoto A, et al. (2012). Chronic back pain among older construction workers in the United States: a longitudinal study. </a:t>
            </a:r>
            <a:r>
              <a:rPr lang="en-US" sz="1000" b="1" i="1" dirty="0">
                <a:solidFill>
                  <a:schemeClr val="bg1"/>
                </a:solidFill>
              </a:rPr>
              <a:t>Int J Occup Environ Health</a:t>
            </a:r>
            <a:r>
              <a:rPr lang="en-US" sz="1000" b="1" dirty="0">
                <a:solidFill>
                  <a:schemeClr val="bg1"/>
                </a:solidFill>
              </a:rPr>
              <a:t>, 18(2): 99–109; Construction Chart Book, 6</a:t>
            </a:r>
            <a:r>
              <a:rPr lang="en-US" sz="1000" b="1" baseline="30000" dirty="0">
                <a:solidFill>
                  <a:schemeClr val="bg1"/>
                </a:solidFill>
              </a:rPr>
              <a:t>th</a:t>
            </a:r>
            <a:r>
              <a:rPr lang="en-US" sz="1000" b="1" dirty="0">
                <a:solidFill>
                  <a:schemeClr val="bg1"/>
                </a:solidFill>
              </a:rPr>
              <a:t> edition </a:t>
            </a:r>
          </a:p>
        </p:txBody>
      </p:sp>
      <p:pic>
        <p:nvPicPr>
          <p:cNvPr id="6" name="Picture 5">
            <a:extLst>
              <a:ext uri="{FF2B5EF4-FFF2-40B4-BE49-F238E27FC236}">
                <a16:creationId xmlns:a16="http://schemas.microsoft.com/office/drawing/2014/main" id="{4B7AEFD5-B020-47F3-A755-3E8C5A00739C}"/>
              </a:ext>
            </a:extLst>
          </p:cNvPr>
          <p:cNvPicPr>
            <a:picLocks noChangeAspect="1"/>
          </p:cNvPicPr>
          <p:nvPr/>
        </p:nvPicPr>
        <p:blipFill>
          <a:blip r:embed="rId4"/>
          <a:stretch>
            <a:fillRect/>
          </a:stretch>
        </p:blipFill>
        <p:spPr>
          <a:xfrm>
            <a:off x="6467301" y="298349"/>
            <a:ext cx="4844554" cy="2839871"/>
          </a:xfrm>
          <a:prstGeom prst="rect">
            <a:avLst/>
          </a:prstGeom>
          <a:ln>
            <a:solidFill>
              <a:srgbClr val="C00000"/>
            </a:solidFill>
          </a:ln>
        </p:spPr>
      </p:pic>
    </p:spTree>
    <p:extLst>
      <p:ext uri="{BB962C8B-B14F-4D97-AF65-F5344CB8AC3E}">
        <p14:creationId xmlns:p14="http://schemas.microsoft.com/office/powerpoint/2010/main" val="1851399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alibri (Headings)"/>
              </a:rPr>
              <a:t>Poor work layouts are </a:t>
            </a:r>
            <a:r>
              <a:rPr lang="en-US" sz="4000" b="1" i="1" dirty="0">
                <a:latin typeface="Calibri (Headings)"/>
              </a:rPr>
              <a:t>also</a:t>
            </a:r>
            <a:r>
              <a:rPr lang="en-US" sz="4000" b="1" dirty="0">
                <a:latin typeface="Calibri (Headings)"/>
              </a:rPr>
              <a:t> costly</a:t>
            </a:r>
          </a:p>
        </p:txBody>
      </p:sp>
      <p:sp>
        <p:nvSpPr>
          <p:cNvPr id="3" name="Content Placeholder 2"/>
          <p:cNvSpPr>
            <a:spLocks noGrp="1"/>
          </p:cNvSpPr>
          <p:nvPr>
            <p:ph idx="1"/>
          </p:nvPr>
        </p:nvSpPr>
        <p:spPr>
          <a:xfrm>
            <a:off x="838200" y="1825625"/>
            <a:ext cx="4941498" cy="4156075"/>
          </a:xfrm>
        </p:spPr>
        <p:txBody>
          <a:bodyPr/>
          <a:lstStyle/>
          <a:p>
            <a:r>
              <a:rPr lang="en-US" sz="3200" dirty="0">
                <a:latin typeface="Calibri" panose="020F0502020204030204" pitchFamily="34" charset="0"/>
                <a:cs typeface="Calibri" panose="020F0502020204030204" pitchFamily="34" charset="0"/>
              </a:rPr>
              <a:t>Cause physical stress and fatigue…and waste time</a:t>
            </a:r>
          </a:p>
          <a:p>
            <a:r>
              <a:rPr lang="en-US" sz="3200" dirty="0">
                <a:latin typeface="Calibri" panose="020F0502020204030204" pitchFamily="34" charset="0"/>
                <a:cs typeface="Calibri" panose="020F0502020204030204" pitchFamily="34" charset="0"/>
              </a:rPr>
              <a:t>Spaghetti chart: visual method of showing wasted movement of your workers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2562" y="1601338"/>
            <a:ext cx="5431234" cy="4156075"/>
          </a:xfrm>
          <a:prstGeom prst="rect">
            <a:avLst/>
          </a:prstGeom>
        </p:spPr>
      </p:pic>
    </p:spTree>
    <p:extLst>
      <p:ext uri="{BB962C8B-B14F-4D97-AF65-F5344CB8AC3E}">
        <p14:creationId xmlns:p14="http://schemas.microsoft.com/office/powerpoint/2010/main" val="1835567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18243F724AB94EB137D18806F4FB88" ma:contentTypeVersion="15" ma:contentTypeDescription="Create a new document." ma:contentTypeScope="" ma:versionID="85d4b99621aae609eb7bcadc516938df">
  <xsd:schema xmlns:xsd="http://www.w3.org/2001/XMLSchema" xmlns:xs="http://www.w3.org/2001/XMLSchema" xmlns:p="http://schemas.microsoft.com/office/2006/metadata/properties" xmlns:ns3="2191d805-a647-45c2-8914-82c767278215" xmlns:ns4="4acf9e3a-5981-475e-9ed2-f2a2cc67a733" targetNamespace="http://schemas.microsoft.com/office/2006/metadata/properties" ma:root="true" ma:fieldsID="bf4f8414e7e369555511ca8cc0fbd5e2" ns3:_="" ns4:_="">
    <xsd:import namespace="2191d805-a647-45c2-8914-82c767278215"/>
    <xsd:import namespace="4acf9e3a-5981-475e-9ed2-f2a2cc67a73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91d805-a647-45c2-8914-82c7672782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cf9e3a-5981-475e-9ed2-f2a2cc67a7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191d805-a647-45c2-8914-82c767278215" xsi:nil="true"/>
  </documentManagement>
</p:properties>
</file>

<file path=customXml/itemProps1.xml><?xml version="1.0" encoding="utf-8"?>
<ds:datastoreItem xmlns:ds="http://schemas.openxmlformats.org/officeDocument/2006/customXml" ds:itemID="{BC9940F6-BA79-44AD-9BCA-55F185986D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91d805-a647-45c2-8914-82c767278215"/>
    <ds:schemaRef ds:uri="4acf9e3a-5981-475e-9ed2-f2a2cc67a7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80AAE8-AE3F-42D3-813B-D7A92DD4BC34}">
  <ds:schemaRefs>
    <ds:schemaRef ds:uri="http://schemas.microsoft.com/sharepoint/v3/contenttype/forms"/>
  </ds:schemaRefs>
</ds:datastoreItem>
</file>

<file path=customXml/itemProps3.xml><?xml version="1.0" encoding="utf-8"?>
<ds:datastoreItem xmlns:ds="http://schemas.openxmlformats.org/officeDocument/2006/customXml" ds:itemID="{B11C492B-261B-4EF3-ADBE-83065336009C}">
  <ds:schemaRefs>
    <ds:schemaRef ds:uri="http://purl.org/dc/elements/1.1/"/>
    <ds:schemaRef ds:uri="http://schemas.microsoft.com/office/infopath/2007/PartnerControls"/>
    <ds:schemaRef ds:uri="http://schemas.microsoft.com/office/2006/metadata/properties"/>
    <ds:schemaRef ds:uri="2191d805-a647-45c2-8914-82c767278215"/>
    <ds:schemaRef ds:uri="http://schemas.microsoft.com/office/2006/documentManagement/types"/>
    <ds:schemaRef ds:uri="http://purl.org/dc/dcmitype/"/>
    <ds:schemaRef ds:uri="http://www.w3.org/XML/1998/namespace"/>
    <ds:schemaRef ds:uri="4acf9e3a-5981-475e-9ed2-f2a2cc67a733"/>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13909</TotalTime>
  <Words>12430</Words>
  <Application>Microsoft Office PowerPoint</Application>
  <PresentationFormat>Widescreen</PresentationFormat>
  <Paragraphs>1013</Paragraphs>
  <Slides>50</Slides>
  <Notes>49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50</vt:i4>
      </vt:variant>
    </vt:vector>
  </HeadingPairs>
  <TitlesOfParts>
    <vt:vector size="63" baseType="lpstr">
      <vt:lpstr>Arial</vt:lpstr>
      <vt:lpstr>Calibri</vt:lpstr>
      <vt:lpstr>Calibri (Headings)</vt:lpstr>
      <vt:lpstr>Calibri Light</vt:lpstr>
      <vt:lpstr>Courier New</vt:lpstr>
      <vt:lpstr>Osaka</vt:lpstr>
      <vt:lpstr>Symbol</vt:lpstr>
      <vt:lpstr>Times New Roman</vt:lpstr>
      <vt:lpstr>Wingdings</vt:lpstr>
      <vt:lpstr>Wingdings 2</vt:lpstr>
      <vt:lpstr>Office Theme</vt:lpstr>
      <vt:lpstr>1_Office Theme</vt:lpstr>
      <vt:lpstr>2_Office Theme</vt:lpstr>
      <vt:lpstr>PowerPoint Presentation</vt:lpstr>
      <vt:lpstr>DISCLAIMER:</vt:lpstr>
      <vt:lpstr>Questions addressed:</vt:lpstr>
      <vt:lpstr>PowerPoint Presentation</vt:lpstr>
      <vt:lpstr>The business case for preventing soft tissue injuries</vt:lpstr>
      <vt:lpstr>PowerPoint Presentation</vt:lpstr>
      <vt:lpstr>PowerPoint Presentation</vt:lpstr>
      <vt:lpstr>The workforce is aging</vt:lpstr>
      <vt:lpstr>Poor work layouts are also costly</vt:lpstr>
      <vt:lpstr>Most safety programs do not address ergonomics</vt:lpstr>
      <vt:lpstr>Soft tissue injuries are:</vt:lpstr>
      <vt:lpstr>Ergonomics reduces risk of soft tissue injuries </vt:lpstr>
      <vt:lpstr>High Force: how much is too much?</vt:lpstr>
      <vt:lpstr>Risk of injury: Low back (spinal) forces and lifting Effect of load and positioning on spinal forces</vt:lpstr>
      <vt:lpstr>Awkward Postures: near floor or overhead</vt:lpstr>
      <vt:lpstr>Other Hazards</vt:lpstr>
      <vt:lpstr>Build an ergonomics program to  create an ergonomics culture</vt:lpstr>
      <vt:lpstr>What should an ergonomics program include?</vt:lpstr>
      <vt:lpstr>A. Ergonomic goals:      hazard identification processes</vt:lpstr>
      <vt:lpstr>PowerPoint Presentation</vt:lpstr>
      <vt:lpstr>PowerPoint Presentation</vt:lpstr>
      <vt:lpstr>PowerPoint Presentation</vt:lpstr>
      <vt:lpstr>Planning, Practices, and Equipment  (elements #1-3)</vt:lpstr>
      <vt:lpstr>Reduce Force: Move Materials With Lifting Equipment</vt:lpstr>
      <vt:lpstr>Planned work layouts save time, reduce injury risk, and improve productivity</vt:lpstr>
      <vt:lpstr>Hierarchy of Controls for Manual Materials Handling</vt:lpstr>
      <vt:lpstr>Hierarchy of Ergonomic Controls</vt:lpstr>
      <vt:lpstr>Ergonomic topics on safety forms and checklists Example of a site-specific safety plan</vt:lpstr>
      <vt:lpstr>Knowledge &amp; Awareness  (element #4)</vt:lpstr>
      <vt:lpstr>High Force: Make sure workers are properly trained </vt:lpstr>
      <vt:lpstr>Awkward Posture: Ground-Level WORK – “RAISE IT UP”</vt:lpstr>
      <vt:lpstr>Awkward Posture: Overhead Work – “Get Close” </vt:lpstr>
      <vt:lpstr>Other ergonomic hazards &amp; solutions</vt:lpstr>
      <vt:lpstr>Wasted Effort Moving Materials: “Plan the Route”</vt:lpstr>
      <vt:lpstr>Review (element #5)</vt:lpstr>
      <vt:lpstr>Process Improvement Method</vt:lpstr>
      <vt:lpstr>Company-level ergonomics program</vt:lpstr>
      <vt:lpstr>Hierarchy of Controls for Manual Materials Handling</vt:lpstr>
      <vt:lpstr>How does a company get started?</vt:lpstr>
      <vt:lpstr>PowerPoint Presentation</vt:lpstr>
      <vt:lpstr>PowerPoint Presentation</vt:lpstr>
      <vt:lpstr>PowerPoint Presentation</vt:lpstr>
      <vt:lpstr>Risk of opioid dependence from opioid prescriptions and illicit drugs</vt:lpstr>
      <vt:lpstr>How to protect your employees</vt:lpstr>
      <vt:lpstr>PowerPoint Presentation</vt:lpstr>
      <vt:lpstr>Summary: Reasons to develop an ergonomics program</vt:lpstr>
      <vt:lpstr>Recommendations for building a successful ergonomics program:</vt:lpstr>
      <vt:lpstr>Continuous Process Improvement</vt:lpstr>
      <vt:lpstr>Take advantage of FREE resources</vt:lpstr>
      <vt:lpstr>PowerPoint Presentation</vt:lpstr>
    </vt:vector>
  </TitlesOfParts>
  <Company>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Dale and E Betit</dc:creator>
  <cp:lastModifiedBy>Terry Swinson</cp:lastModifiedBy>
  <cp:revision>588</cp:revision>
  <cp:lastPrinted>2023-03-30T21:30:21Z</cp:lastPrinted>
  <dcterms:created xsi:type="dcterms:W3CDTF">2019-05-08T18:56:27Z</dcterms:created>
  <dcterms:modified xsi:type="dcterms:W3CDTF">2025-09-05T10:50:19Z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0x0101007318243F724AB94EB137D18806F4FB88</vt:lpwstr>
  </property>
</Properties>
</file>