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220CAF-2F9E-45D6-AE39-121CFDCE1346}" v="28" dt="2024-07-26T11:37:53.5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8" d="100"/>
          <a:sy n="108" d="100"/>
        </p:scale>
        <p:origin x="65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41129442-FA67-4874-A825-60212EEB4DD2}" type="datetimeFigureOut">
              <a:rPr lang="en-US" smtClean="0"/>
              <a:t>7/31/2024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D793D834-0214-4A86-8888-82F8A5B65F78}" type="slidenum">
              <a:rPr lang="en-US" smtClean="0"/>
              <a:t>‹#›</a:t>
            </a:fld>
            <a:endParaRPr lang="en-US"/>
          </a:p>
        </p:txBody>
      </p:sp>
    </p:spTree>
    <p:extLst>
      <p:ext uri="{BB962C8B-B14F-4D97-AF65-F5344CB8AC3E}">
        <p14:creationId xmlns:p14="http://schemas.microsoft.com/office/powerpoint/2010/main" val="28014326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D83B5-2946-0FE6-D9B5-57E85914118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3C2B35-DE42-A4C7-A5F5-6CAC90992B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F04661A2-DDE2-BCDD-2348-818597EE73E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5AA0DCF-527E-F6ED-7243-81A280419199}"/>
              </a:ext>
            </a:extLst>
          </p:cNvPr>
          <p:cNvSpPr>
            <a:spLocks noGrp="1"/>
          </p:cNvSpPr>
          <p:nvPr>
            <p:ph type="sldNum" sz="quarter" idx="12"/>
          </p:nvPr>
        </p:nvSpPr>
        <p:spPr/>
        <p:txBody>
          <a:bodyPr/>
          <a:lstStyle/>
          <a:p>
            <a:fld id="{7870045A-04C4-406B-B9B3-A338EF34D9DD}" type="slidenum">
              <a:rPr lang="en-US" smtClean="0"/>
              <a:t>‹#›</a:t>
            </a:fld>
            <a:endParaRPr lang="en-US"/>
          </a:p>
        </p:txBody>
      </p:sp>
      <p:sp>
        <p:nvSpPr>
          <p:cNvPr id="4" name="Date Placeholder 3">
            <a:extLst>
              <a:ext uri="{FF2B5EF4-FFF2-40B4-BE49-F238E27FC236}">
                <a16:creationId xmlns:a16="http://schemas.microsoft.com/office/drawing/2014/main" id="{99CF7FFA-E945-0815-8EF8-C970F3E292B9}"/>
              </a:ext>
            </a:extLst>
          </p:cNvPr>
          <p:cNvSpPr>
            <a:spLocks noGrp="1"/>
          </p:cNvSpPr>
          <p:nvPr>
            <p:ph type="dt" sz="half" idx="10"/>
          </p:nvPr>
        </p:nvSpPr>
        <p:spPr>
          <a:xfrm>
            <a:off x="838200" y="6273223"/>
            <a:ext cx="2743200" cy="365125"/>
          </a:xfrm>
          <a:prstGeom prst="rect">
            <a:avLst/>
          </a:prstGeom>
        </p:spPr>
        <p:txBody>
          <a:bodyPr/>
          <a:lstStyle/>
          <a:p>
            <a:r>
              <a:rPr lang="en-US"/>
              <a:t>7/26/2024</a:t>
            </a:r>
            <a:endParaRPr lang="en-US" dirty="0"/>
          </a:p>
        </p:txBody>
      </p:sp>
    </p:spTree>
    <p:extLst>
      <p:ext uri="{BB962C8B-B14F-4D97-AF65-F5344CB8AC3E}">
        <p14:creationId xmlns:p14="http://schemas.microsoft.com/office/powerpoint/2010/main" val="3661604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73784-C41D-D513-406D-0BEE0225551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351E894-701B-64BA-C5A3-1B2D16E882F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2F925F-B761-27BA-1590-A2A33914421E}"/>
              </a:ext>
            </a:extLst>
          </p:cNvPr>
          <p:cNvSpPr>
            <a:spLocks noGrp="1"/>
          </p:cNvSpPr>
          <p:nvPr>
            <p:ph type="dt" sz="half" idx="10"/>
          </p:nvPr>
        </p:nvSpPr>
        <p:spPr>
          <a:xfrm>
            <a:off x="838200" y="6356350"/>
            <a:ext cx="2743200" cy="365125"/>
          </a:xfrm>
          <a:prstGeom prst="rect">
            <a:avLst/>
          </a:prstGeom>
        </p:spPr>
        <p:txBody>
          <a:bodyPr/>
          <a:lstStyle/>
          <a:p>
            <a:r>
              <a:rPr lang="en-US"/>
              <a:t>7/26/2024</a:t>
            </a:r>
          </a:p>
        </p:txBody>
      </p:sp>
      <p:sp>
        <p:nvSpPr>
          <p:cNvPr id="5" name="Footer Placeholder 4">
            <a:extLst>
              <a:ext uri="{FF2B5EF4-FFF2-40B4-BE49-F238E27FC236}">
                <a16:creationId xmlns:a16="http://schemas.microsoft.com/office/drawing/2014/main" id="{F3E0CEB1-9EF6-7322-F212-AD011BD66B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4C68B6-46DD-15F6-C259-3D17B7324701}"/>
              </a:ext>
            </a:extLst>
          </p:cNvPr>
          <p:cNvSpPr>
            <a:spLocks noGrp="1"/>
          </p:cNvSpPr>
          <p:nvPr>
            <p:ph type="sldNum" sz="quarter" idx="12"/>
          </p:nvPr>
        </p:nvSpPr>
        <p:spPr/>
        <p:txBody>
          <a:bodyPr/>
          <a:lstStyle/>
          <a:p>
            <a:fld id="{7870045A-04C4-406B-B9B3-A338EF34D9DD}" type="slidenum">
              <a:rPr lang="en-US" smtClean="0"/>
              <a:t>‹#›</a:t>
            </a:fld>
            <a:endParaRPr lang="en-US"/>
          </a:p>
        </p:txBody>
      </p:sp>
    </p:spTree>
    <p:extLst>
      <p:ext uri="{BB962C8B-B14F-4D97-AF65-F5344CB8AC3E}">
        <p14:creationId xmlns:p14="http://schemas.microsoft.com/office/powerpoint/2010/main" val="4081136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20CB95B-9621-44EE-C705-AF77FE036BD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2FEA9B9-46BB-B986-4D9D-3F8F8737E19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9770C4-370F-EE47-697F-C5685B751C05}"/>
              </a:ext>
            </a:extLst>
          </p:cNvPr>
          <p:cNvSpPr>
            <a:spLocks noGrp="1"/>
          </p:cNvSpPr>
          <p:nvPr>
            <p:ph type="dt" sz="half" idx="10"/>
          </p:nvPr>
        </p:nvSpPr>
        <p:spPr>
          <a:xfrm>
            <a:off x="838200" y="6356350"/>
            <a:ext cx="2743200" cy="365125"/>
          </a:xfrm>
          <a:prstGeom prst="rect">
            <a:avLst/>
          </a:prstGeom>
        </p:spPr>
        <p:txBody>
          <a:bodyPr/>
          <a:lstStyle/>
          <a:p>
            <a:r>
              <a:rPr lang="en-US"/>
              <a:t>7/26/2024</a:t>
            </a:r>
          </a:p>
        </p:txBody>
      </p:sp>
      <p:sp>
        <p:nvSpPr>
          <p:cNvPr id="5" name="Footer Placeholder 4">
            <a:extLst>
              <a:ext uri="{FF2B5EF4-FFF2-40B4-BE49-F238E27FC236}">
                <a16:creationId xmlns:a16="http://schemas.microsoft.com/office/drawing/2014/main" id="{A33A3A39-1216-CB78-2FE7-11D99184E8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54DA36-6CD0-8F84-1676-7B3D458083B8}"/>
              </a:ext>
            </a:extLst>
          </p:cNvPr>
          <p:cNvSpPr>
            <a:spLocks noGrp="1"/>
          </p:cNvSpPr>
          <p:nvPr>
            <p:ph type="sldNum" sz="quarter" idx="12"/>
          </p:nvPr>
        </p:nvSpPr>
        <p:spPr/>
        <p:txBody>
          <a:bodyPr/>
          <a:lstStyle/>
          <a:p>
            <a:fld id="{7870045A-04C4-406B-B9B3-A338EF34D9DD}" type="slidenum">
              <a:rPr lang="en-US" smtClean="0"/>
              <a:t>‹#›</a:t>
            </a:fld>
            <a:endParaRPr lang="en-US"/>
          </a:p>
        </p:txBody>
      </p:sp>
    </p:spTree>
    <p:extLst>
      <p:ext uri="{BB962C8B-B14F-4D97-AF65-F5344CB8AC3E}">
        <p14:creationId xmlns:p14="http://schemas.microsoft.com/office/powerpoint/2010/main" val="2998393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A23F-CCCC-53EC-FEEE-A763D06A4D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B8B86E-4F45-0103-E42F-9D2DADA7DD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DB1D59-B363-1B05-22AE-4B10A0B7204E}"/>
              </a:ext>
            </a:extLst>
          </p:cNvPr>
          <p:cNvSpPr>
            <a:spLocks noGrp="1"/>
          </p:cNvSpPr>
          <p:nvPr>
            <p:ph type="dt" sz="half" idx="10"/>
          </p:nvPr>
        </p:nvSpPr>
        <p:spPr>
          <a:xfrm>
            <a:off x="838200" y="6356350"/>
            <a:ext cx="2743200" cy="365125"/>
          </a:xfrm>
          <a:prstGeom prst="rect">
            <a:avLst/>
          </a:prstGeom>
        </p:spPr>
        <p:txBody>
          <a:bodyPr/>
          <a:lstStyle/>
          <a:p>
            <a:r>
              <a:rPr lang="en-US"/>
              <a:t>7/26/2024</a:t>
            </a:r>
          </a:p>
        </p:txBody>
      </p:sp>
      <p:sp>
        <p:nvSpPr>
          <p:cNvPr id="5" name="Footer Placeholder 4">
            <a:extLst>
              <a:ext uri="{FF2B5EF4-FFF2-40B4-BE49-F238E27FC236}">
                <a16:creationId xmlns:a16="http://schemas.microsoft.com/office/drawing/2014/main" id="{A9DF656A-8F51-B516-617A-F5CE9DC7F4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055F11-825C-5B84-F16D-017BC8C35B6B}"/>
              </a:ext>
            </a:extLst>
          </p:cNvPr>
          <p:cNvSpPr>
            <a:spLocks noGrp="1"/>
          </p:cNvSpPr>
          <p:nvPr>
            <p:ph type="sldNum" sz="quarter" idx="12"/>
          </p:nvPr>
        </p:nvSpPr>
        <p:spPr/>
        <p:txBody>
          <a:bodyPr/>
          <a:lstStyle/>
          <a:p>
            <a:fld id="{7870045A-04C4-406B-B9B3-A338EF34D9DD}" type="slidenum">
              <a:rPr lang="en-US" smtClean="0"/>
              <a:t>‹#›</a:t>
            </a:fld>
            <a:endParaRPr lang="en-US"/>
          </a:p>
        </p:txBody>
      </p:sp>
    </p:spTree>
    <p:extLst>
      <p:ext uri="{BB962C8B-B14F-4D97-AF65-F5344CB8AC3E}">
        <p14:creationId xmlns:p14="http://schemas.microsoft.com/office/powerpoint/2010/main" val="3541708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D6F07-1FA8-4D84-8F12-5D0B0AA0B2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F92582-9DB8-5B49-25EF-4FD481DFFB1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29D5EC-2286-1924-E922-48469048B431}"/>
              </a:ext>
            </a:extLst>
          </p:cNvPr>
          <p:cNvSpPr>
            <a:spLocks noGrp="1"/>
          </p:cNvSpPr>
          <p:nvPr>
            <p:ph type="dt" sz="half" idx="10"/>
          </p:nvPr>
        </p:nvSpPr>
        <p:spPr>
          <a:xfrm>
            <a:off x="838200" y="6356350"/>
            <a:ext cx="2743200" cy="365125"/>
          </a:xfrm>
          <a:prstGeom prst="rect">
            <a:avLst/>
          </a:prstGeom>
        </p:spPr>
        <p:txBody>
          <a:bodyPr/>
          <a:lstStyle/>
          <a:p>
            <a:r>
              <a:rPr lang="en-US"/>
              <a:t>7/26/2024</a:t>
            </a:r>
          </a:p>
        </p:txBody>
      </p:sp>
      <p:sp>
        <p:nvSpPr>
          <p:cNvPr id="5" name="Footer Placeholder 4">
            <a:extLst>
              <a:ext uri="{FF2B5EF4-FFF2-40B4-BE49-F238E27FC236}">
                <a16:creationId xmlns:a16="http://schemas.microsoft.com/office/drawing/2014/main" id="{8830B33C-E79C-EA86-691F-002F94CC21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1C4B9E-75C8-C386-A220-8FBA53A7C08A}"/>
              </a:ext>
            </a:extLst>
          </p:cNvPr>
          <p:cNvSpPr>
            <a:spLocks noGrp="1"/>
          </p:cNvSpPr>
          <p:nvPr>
            <p:ph type="sldNum" sz="quarter" idx="12"/>
          </p:nvPr>
        </p:nvSpPr>
        <p:spPr/>
        <p:txBody>
          <a:bodyPr/>
          <a:lstStyle/>
          <a:p>
            <a:fld id="{7870045A-04C4-406B-B9B3-A338EF34D9DD}" type="slidenum">
              <a:rPr lang="en-US" smtClean="0"/>
              <a:t>‹#›</a:t>
            </a:fld>
            <a:endParaRPr lang="en-US"/>
          </a:p>
        </p:txBody>
      </p:sp>
    </p:spTree>
    <p:extLst>
      <p:ext uri="{BB962C8B-B14F-4D97-AF65-F5344CB8AC3E}">
        <p14:creationId xmlns:p14="http://schemas.microsoft.com/office/powerpoint/2010/main" val="2820853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2E150-7E5E-4EFF-8949-48D71F1BA1B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4F7681-5E60-236E-B5C7-067C77CA0B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5D2B7A8-74CC-DD43-337F-4B4FE41C29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C46BB55-3AD5-C093-0BD1-627649CA9C5B}"/>
              </a:ext>
            </a:extLst>
          </p:cNvPr>
          <p:cNvSpPr>
            <a:spLocks noGrp="1"/>
          </p:cNvSpPr>
          <p:nvPr>
            <p:ph type="dt" sz="half" idx="10"/>
          </p:nvPr>
        </p:nvSpPr>
        <p:spPr>
          <a:xfrm>
            <a:off x="838200" y="6356350"/>
            <a:ext cx="2743200" cy="365125"/>
          </a:xfrm>
          <a:prstGeom prst="rect">
            <a:avLst/>
          </a:prstGeom>
        </p:spPr>
        <p:txBody>
          <a:bodyPr/>
          <a:lstStyle/>
          <a:p>
            <a:r>
              <a:rPr lang="en-US"/>
              <a:t>7/26/2024</a:t>
            </a:r>
          </a:p>
        </p:txBody>
      </p:sp>
      <p:sp>
        <p:nvSpPr>
          <p:cNvPr id="6" name="Footer Placeholder 5">
            <a:extLst>
              <a:ext uri="{FF2B5EF4-FFF2-40B4-BE49-F238E27FC236}">
                <a16:creationId xmlns:a16="http://schemas.microsoft.com/office/drawing/2014/main" id="{414185A2-E71E-1135-3EFF-31AF236938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6486F8-1088-21A8-F369-F22427FEF5FA}"/>
              </a:ext>
            </a:extLst>
          </p:cNvPr>
          <p:cNvSpPr>
            <a:spLocks noGrp="1"/>
          </p:cNvSpPr>
          <p:nvPr>
            <p:ph type="sldNum" sz="quarter" idx="12"/>
          </p:nvPr>
        </p:nvSpPr>
        <p:spPr/>
        <p:txBody>
          <a:bodyPr/>
          <a:lstStyle/>
          <a:p>
            <a:fld id="{7870045A-04C4-406B-B9B3-A338EF34D9DD}" type="slidenum">
              <a:rPr lang="en-US" smtClean="0"/>
              <a:t>‹#›</a:t>
            </a:fld>
            <a:endParaRPr lang="en-US"/>
          </a:p>
        </p:txBody>
      </p:sp>
    </p:spTree>
    <p:extLst>
      <p:ext uri="{BB962C8B-B14F-4D97-AF65-F5344CB8AC3E}">
        <p14:creationId xmlns:p14="http://schemas.microsoft.com/office/powerpoint/2010/main" val="2722115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F3EA8-CF3C-AA69-39B6-02EF40B0760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AE1D5E1-4E1B-D602-2EF0-A8B56FF408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59D40F4-1E02-B24A-4E35-79CAC8E5B9B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780115A-DD27-6FA5-6EC2-CAE678165E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3B3860-A355-BC16-02E2-64DD6B572A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4199AFC-25D5-B6FF-164D-67B9320F922B}"/>
              </a:ext>
            </a:extLst>
          </p:cNvPr>
          <p:cNvSpPr>
            <a:spLocks noGrp="1"/>
          </p:cNvSpPr>
          <p:nvPr>
            <p:ph type="dt" sz="half" idx="10"/>
          </p:nvPr>
        </p:nvSpPr>
        <p:spPr>
          <a:xfrm>
            <a:off x="838200" y="6356350"/>
            <a:ext cx="2743200" cy="365125"/>
          </a:xfrm>
          <a:prstGeom prst="rect">
            <a:avLst/>
          </a:prstGeom>
        </p:spPr>
        <p:txBody>
          <a:bodyPr/>
          <a:lstStyle/>
          <a:p>
            <a:r>
              <a:rPr lang="en-US"/>
              <a:t>7/26/2024</a:t>
            </a:r>
          </a:p>
        </p:txBody>
      </p:sp>
      <p:sp>
        <p:nvSpPr>
          <p:cNvPr id="8" name="Footer Placeholder 7">
            <a:extLst>
              <a:ext uri="{FF2B5EF4-FFF2-40B4-BE49-F238E27FC236}">
                <a16:creationId xmlns:a16="http://schemas.microsoft.com/office/drawing/2014/main" id="{0A07574F-B922-7AC8-7C00-34ADE2CD7BF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6F9F95-E3CA-0F42-DD19-489FA55352BC}"/>
              </a:ext>
            </a:extLst>
          </p:cNvPr>
          <p:cNvSpPr>
            <a:spLocks noGrp="1"/>
          </p:cNvSpPr>
          <p:nvPr>
            <p:ph type="sldNum" sz="quarter" idx="12"/>
          </p:nvPr>
        </p:nvSpPr>
        <p:spPr/>
        <p:txBody>
          <a:bodyPr/>
          <a:lstStyle/>
          <a:p>
            <a:fld id="{7870045A-04C4-406B-B9B3-A338EF34D9DD}" type="slidenum">
              <a:rPr lang="en-US" smtClean="0"/>
              <a:t>‹#›</a:t>
            </a:fld>
            <a:endParaRPr lang="en-US"/>
          </a:p>
        </p:txBody>
      </p:sp>
    </p:spTree>
    <p:extLst>
      <p:ext uri="{BB962C8B-B14F-4D97-AF65-F5344CB8AC3E}">
        <p14:creationId xmlns:p14="http://schemas.microsoft.com/office/powerpoint/2010/main" val="3337634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29F7C-A26C-9B23-2B18-6C8EE2DB8F5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497C587-9CA9-2E3A-3A9A-8F1E4B98F3A1}"/>
              </a:ext>
            </a:extLst>
          </p:cNvPr>
          <p:cNvSpPr>
            <a:spLocks noGrp="1"/>
          </p:cNvSpPr>
          <p:nvPr>
            <p:ph type="dt" sz="half" idx="10"/>
          </p:nvPr>
        </p:nvSpPr>
        <p:spPr>
          <a:xfrm>
            <a:off x="838200" y="6356350"/>
            <a:ext cx="2743200" cy="365125"/>
          </a:xfrm>
          <a:prstGeom prst="rect">
            <a:avLst/>
          </a:prstGeom>
        </p:spPr>
        <p:txBody>
          <a:bodyPr/>
          <a:lstStyle/>
          <a:p>
            <a:r>
              <a:rPr lang="en-US"/>
              <a:t>7/26/2024</a:t>
            </a:r>
          </a:p>
        </p:txBody>
      </p:sp>
      <p:sp>
        <p:nvSpPr>
          <p:cNvPr id="4" name="Footer Placeholder 3">
            <a:extLst>
              <a:ext uri="{FF2B5EF4-FFF2-40B4-BE49-F238E27FC236}">
                <a16:creationId xmlns:a16="http://schemas.microsoft.com/office/drawing/2014/main" id="{2DC5094E-6411-7564-097E-82D135D3905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D69D69F-C873-179A-48B9-5654CC326A77}"/>
              </a:ext>
            </a:extLst>
          </p:cNvPr>
          <p:cNvSpPr>
            <a:spLocks noGrp="1"/>
          </p:cNvSpPr>
          <p:nvPr>
            <p:ph type="sldNum" sz="quarter" idx="12"/>
          </p:nvPr>
        </p:nvSpPr>
        <p:spPr/>
        <p:txBody>
          <a:bodyPr/>
          <a:lstStyle/>
          <a:p>
            <a:fld id="{7870045A-04C4-406B-B9B3-A338EF34D9DD}" type="slidenum">
              <a:rPr lang="en-US" smtClean="0"/>
              <a:t>‹#›</a:t>
            </a:fld>
            <a:endParaRPr lang="en-US"/>
          </a:p>
        </p:txBody>
      </p:sp>
    </p:spTree>
    <p:extLst>
      <p:ext uri="{BB962C8B-B14F-4D97-AF65-F5344CB8AC3E}">
        <p14:creationId xmlns:p14="http://schemas.microsoft.com/office/powerpoint/2010/main" val="241879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4B23B1-6430-A19D-7843-BC0CF3A8FB9E}"/>
              </a:ext>
            </a:extLst>
          </p:cNvPr>
          <p:cNvSpPr>
            <a:spLocks noGrp="1"/>
          </p:cNvSpPr>
          <p:nvPr>
            <p:ph type="dt" sz="half" idx="10"/>
          </p:nvPr>
        </p:nvSpPr>
        <p:spPr>
          <a:xfrm>
            <a:off x="838200" y="6356350"/>
            <a:ext cx="2743200" cy="365125"/>
          </a:xfrm>
          <a:prstGeom prst="rect">
            <a:avLst/>
          </a:prstGeom>
        </p:spPr>
        <p:txBody>
          <a:bodyPr/>
          <a:lstStyle/>
          <a:p>
            <a:r>
              <a:rPr lang="en-US"/>
              <a:t>7/26/2024</a:t>
            </a:r>
          </a:p>
        </p:txBody>
      </p:sp>
      <p:sp>
        <p:nvSpPr>
          <p:cNvPr id="3" name="Footer Placeholder 2">
            <a:extLst>
              <a:ext uri="{FF2B5EF4-FFF2-40B4-BE49-F238E27FC236}">
                <a16:creationId xmlns:a16="http://schemas.microsoft.com/office/drawing/2014/main" id="{F0E2841F-E7FE-1637-E5AB-47C7B3AC1C2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DD47954-04BB-8EC7-6FAE-3FCEFD84F0DC}"/>
              </a:ext>
            </a:extLst>
          </p:cNvPr>
          <p:cNvSpPr>
            <a:spLocks noGrp="1"/>
          </p:cNvSpPr>
          <p:nvPr>
            <p:ph type="sldNum" sz="quarter" idx="12"/>
          </p:nvPr>
        </p:nvSpPr>
        <p:spPr/>
        <p:txBody>
          <a:bodyPr/>
          <a:lstStyle/>
          <a:p>
            <a:fld id="{7870045A-04C4-406B-B9B3-A338EF34D9DD}" type="slidenum">
              <a:rPr lang="en-US" smtClean="0"/>
              <a:t>‹#›</a:t>
            </a:fld>
            <a:endParaRPr lang="en-US"/>
          </a:p>
        </p:txBody>
      </p:sp>
    </p:spTree>
    <p:extLst>
      <p:ext uri="{BB962C8B-B14F-4D97-AF65-F5344CB8AC3E}">
        <p14:creationId xmlns:p14="http://schemas.microsoft.com/office/powerpoint/2010/main" val="3640515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DD2CC-40E0-70A6-C771-5FC75F3746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E2ADB20-B5C5-04F9-903F-B6A5970782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0806CCB-73A6-E8C4-6E18-7C9AF0F829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4334BA-2DED-5A2F-3796-4723BDEB3C8C}"/>
              </a:ext>
            </a:extLst>
          </p:cNvPr>
          <p:cNvSpPr>
            <a:spLocks noGrp="1"/>
          </p:cNvSpPr>
          <p:nvPr>
            <p:ph type="dt" sz="half" idx="10"/>
          </p:nvPr>
        </p:nvSpPr>
        <p:spPr>
          <a:xfrm>
            <a:off x="838200" y="6356350"/>
            <a:ext cx="2743200" cy="365125"/>
          </a:xfrm>
          <a:prstGeom prst="rect">
            <a:avLst/>
          </a:prstGeom>
        </p:spPr>
        <p:txBody>
          <a:bodyPr/>
          <a:lstStyle/>
          <a:p>
            <a:r>
              <a:rPr lang="en-US"/>
              <a:t>7/26/2024</a:t>
            </a:r>
          </a:p>
        </p:txBody>
      </p:sp>
      <p:sp>
        <p:nvSpPr>
          <p:cNvPr id="6" name="Footer Placeholder 5">
            <a:extLst>
              <a:ext uri="{FF2B5EF4-FFF2-40B4-BE49-F238E27FC236}">
                <a16:creationId xmlns:a16="http://schemas.microsoft.com/office/drawing/2014/main" id="{D0CB4B76-3249-B4F9-315C-854B7D21E8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C56DE3-824A-DBAE-467D-F10915131E3F}"/>
              </a:ext>
            </a:extLst>
          </p:cNvPr>
          <p:cNvSpPr>
            <a:spLocks noGrp="1"/>
          </p:cNvSpPr>
          <p:nvPr>
            <p:ph type="sldNum" sz="quarter" idx="12"/>
          </p:nvPr>
        </p:nvSpPr>
        <p:spPr/>
        <p:txBody>
          <a:bodyPr/>
          <a:lstStyle/>
          <a:p>
            <a:fld id="{7870045A-04C4-406B-B9B3-A338EF34D9DD}" type="slidenum">
              <a:rPr lang="en-US" smtClean="0"/>
              <a:t>‹#›</a:t>
            </a:fld>
            <a:endParaRPr lang="en-US"/>
          </a:p>
        </p:txBody>
      </p:sp>
    </p:spTree>
    <p:extLst>
      <p:ext uri="{BB962C8B-B14F-4D97-AF65-F5344CB8AC3E}">
        <p14:creationId xmlns:p14="http://schemas.microsoft.com/office/powerpoint/2010/main" val="200378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C455B-3BD3-4E91-D34D-3A1A467136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76BBC40-2FAD-D5EB-1F0E-2EFBF9B435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666AD03-23D7-5907-A84F-522FF93869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4B5B21-F2EC-BFF2-F87D-6371CD0F3C72}"/>
              </a:ext>
            </a:extLst>
          </p:cNvPr>
          <p:cNvSpPr>
            <a:spLocks noGrp="1"/>
          </p:cNvSpPr>
          <p:nvPr>
            <p:ph type="dt" sz="half" idx="10"/>
          </p:nvPr>
        </p:nvSpPr>
        <p:spPr>
          <a:xfrm>
            <a:off x="838200" y="6356350"/>
            <a:ext cx="2743200" cy="365125"/>
          </a:xfrm>
          <a:prstGeom prst="rect">
            <a:avLst/>
          </a:prstGeom>
        </p:spPr>
        <p:txBody>
          <a:bodyPr/>
          <a:lstStyle/>
          <a:p>
            <a:r>
              <a:rPr lang="en-US"/>
              <a:t>7/26/2024</a:t>
            </a:r>
          </a:p>
        </p:txBody>
      </p:sp>
      <p:sp>
        <p:nvSpPr>
          <p:cNvPr id="6" name="Footer Placeholder 5">
            <a:extLst>
              <a:ext uri="{FF2B5EF4-FFF2-40B4-BE49-F238E27FC236}">
                <a16:creationId xmlns:a16="http://schemas.microsoft.com/office/drawing/2014/main" id="{16B567C3-3375-692E-2D4E-306A202F44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C7CC3E-FDAB-2326-37DC-A07C1830FBA9}"/>
              </a:ext>
            </a:extLst>
          </p:cNvPr>
          <p:cNvSpPr>
            <a:spLocks noGrp="1"/>
          </p:cNvSpPr>
          <p:nvPr>
            <p:ph type="sldNum" sz="quarter" idx="12"/>
          </p:nvPr>
        </p:nvSpPr>
        <p:spPr/>
        <p:txBody>
          <a:bodyPr/>
          <a:lstStyle/>
          <a:p>
            <a:fld id="{7870045A-04C4-406B-B9B3-A338EF34D9DD}" type="slidenum">
              <a:rPr lang="en-US" smtClean="0"/>
              <a:t>‹#›</a:t>
            </a:fld>
            <a:endParaRPr lang="en-US"/>
          </a:p>
        </p:txBody>
      </p:sp>
    </p:spTree>
    <p:extLst>
      <p:ext uri="{BB962C8B-B14F-4D97-AF65-F5344CB8AC3E}">
        <p14:creationId xmlns:p14="http://schemas.microsoft.com/office/powerpoint/2010/main" val="756934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D118C6-B890-4E3F-03A8-EE93AF4A3CAB}"/>
              </a:ext>
            </a:extLst>
          </p:cNvPr>
          <p:cNvSpPr/>
          <p:nvPr userDrawn="1"/>
        </p:nvSpPr>
        <p:spPr>
          <a:xfrm>
            <a:off x="0" y="6120868"/>
            <a:ext cx="12192000" cy="777240"/>
          </a:xfrm>
          <a:prstGeom prst="rect">
            <a:avLst/>
          </a:prstGeom>
          <a:solidFill>
            <a:srgbClr val="002060"/>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B1C01279-78E8-182A-CEDB-7A2242E06F3C}"/>
              </a:ext>
            </a:extLst>
          </p:cNvPr>
          <p:cNvSpPr>
            <a:spLocks noGrp="1"/>
          </p:cNvSpPr>
          <p:nvPr>
            <p:ph type="title"/>
          </p:nvPr>
        </p:nvSpPr>
        <p:spPr>
          <a:xfrm>
            <a:off x="755073" y="802267"/>
            <a:ext cx="10515600" cy="95989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40EB9F72-F3C8-6248-81DD-D823894735E6}"/>
              </a:ext>
            </a:extLst>
          </p:cNvPr>
          <p:cNvSpPr>
            <a:spLocks noGrp="1"/>
          </p:cNvSpPr>
          <p:nvPr>
            <p:ph type="body" idx="1"/>
          </p:nvPr>
        </p:nvSpPr>
        <p:spPr>
          <a:xfrm>
            <a:off x="838200" y="1933690"/>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B8512015-2525-300A-B03A-4614FE7123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56BB0C86-D65E-FFED-0EA4-A790F38CCE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endParaRPr lang="en-US" dirty="0"/>
          </a:p>
        </p:txBody>
      </p:sp>
      <p:pic>
        <p:nvPicPr>
          <p:cNvPr id="8" name="Picture 7" descr="A blue and white logo&#10;&#10;Description automatically generated">
            <a:extLst>
              <a:ext uri="{FF2B5EF4-FFF2-40B4-BE49-F238E27FC236}">
                <a16:creationId xmlns:a16="http://schemas.microsoft.com/office/drawing/2014/main" id="{A55F7483-561D-EF25-83FD-4D59C4F705DC}"/>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39100" y="99868"/>
            <a:ext cx="2279903" cy="656135"/>
          </a:xfrm>
          <a:prstGeom prst="rect">
            <a:avLst/>
          </a:prstGeom>
        </p:spPr>
      </p:pic>
      <p:pic>
        <p:nvPicPr>
          <p:cNvPr id="11" name="Picture 10" descr="A family with dogs and a house&#10;&#10;Description automatically generated">
            <a:extLst>
              <a:ext uri="{FF2B5EF4-FFF2-40B4-BE49-F238E27FC236}">
                <a16:creationId xmlns:a16="http://schemas.microsoft.com/office/drawing/2014/main" id="{6BE8E0B9-A516-354F-7AA9-19A2C8BC162F}"/>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850880" y="6166521"/>
            <a:ext cx="1005840" cy="618306"/>
          </a:xfrm>
          <a:prstGeom prst="rect">
            <a:avLst/>
          </a:prstGeom>
        </p:spPr>
      </p:pic>
      <p:pic>
        <p:nvPicPr>
          <p:cNvPr id="4" name="Picture 3" descr="A white text on a black background&#10;&#10;Description automatically generated">
            <a:extLst>
              <a:ext uri="{FF2B5EF4-FFF2-40B4-BE49-F238E27FC236}">
                <a16:creationId xmlns:a16="http://schemas.microsoft.com/office/drawing/2014/main" id="{FF5742C9-55B7-1B98-3D6B-A368A4E176AB}"/>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291010" y="6204754"/>
            <a:ext cx="2195118" cy="580073"/>
          </a:xfrm>
          <a:prstGeom prst="rect">
            <a:avLst/>
          </a:prstGeom>
        </p:spPr>
      </p:pic>
    </p:spTree>
    <p:extLst>
      <p:ext uri="{BB962C8B-B14F-4D97-AF65-F5344CB8AC3E}">
        <p14:creationId xmlns:p14="http://schemas.microsoft.com/office/powerpoint/2010/main" val="14427639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9A6E5-BA26-8EFF-C985-8EA0CD775018}"/>
              </a:ext>
            </a:extLst>
          </p:cNvPr>
          <p:cNvSpPr>
            <a:spLocks noGrp="1"/>
          </p:cNvSpPr>
          <p:nvPr>
            <p:ph type="ctrTitle"/>
          </p:nvPr>
        </p:nvSpPr>
        <p:spPr/>
        <p:txBody>
          <a:bodyPr/>
          <a:lstStyle/>
          <a:p>
            <a:r>
              <a:rPr lang="en-US" sz="6000" b="1" dirty="0"/>
              <a:t>Risk Assessment Process</a:t>
            </a:r>
            <a:endParaRPr lang="en-US" dirty="0"/>
          </a:p>
        </p:txBody>
      </p:sp>
      <p:sp>
        <p:nvSpPr>
          <p:cNvPr id="3" name="Subtitle 2">
            <a:extLst>
              <a:ext uri="{FF2B5EF4-FFF2-40B4-BE49-F238E27FC236}">
                <a16:creationId xmlns:a16="http://schemas.microsoft.com/office/drawing/2014/main" id="{62956CC9-B9C1-D19F-F73F-80E9AFBFDBB4}"/>
              </a:ext>
            </a:extLst>
          </p:cNvPr>
          <p:cNvSpPr>
            <a:spLocks noGrp="1"/>
          </p:cNvSpPr>
          <p:nvPr>
            <p:ph type="subTitle" idx="1"/>
          </p:nvPr>
        </p:nvSpPr>
        <p:spPr/>
        <p:txBody>
          <a:bodyPr/>
          <a:lstStyle/>
          <a:p>
            <a:endParaRPr lang="en-US"/>
          </a:p>
        </p:txBody>
      </p:sp>
      <p:sp>
        <p:nvSpPr>
          <p:cNvPr id="5" name="TextBox 4">
            <a:extLst>
              <a:ext uri="{FF2B5EF4-FFF2-40B4-BE49-F238E27FC236}">
                <a16:creationId xmlns:a16="http://schemas.microsoft.com/office/drawing/2014/main" id="{03B04C37-B3B8-E8F5-4527-E6FF9FA5555E}"/>
              </a:ext>
            </a:extLst>
          </p:cNvPr>
          <p:cNvSpPr txBox="1"/>
          <p:nvPr/>
        </p:nvSpPr>
        <p:spPr>
          <a:xfrm>
            <a:off x="5230427" y="6360488"/>
            <a:ext cx="1731146" cy="276999"/>
          </a:xfrm>
          <a:prstGeom prst="rect">
            <a:avLst/>
          </a:prstGeom>
          <a:noFill/>
          <a:ln>
            <a:noFill/>
          </a:ln>
        </p:spPr>
        <p:txBody>
          <a:bodyPr wrap="square" rtlCol="0">
            <a:spAutoFit/>
          </a:bodyPr>
          <a:lstStyle/>
          <a:p>
            <a:pPr algn="ctr"/>
            <a:r>
              <a:rPr lang="en-US" sz="1200" dirty="0">
                <a:solidFill>
                  <a:schemeClr val="bg1"/>
                </a:solidFill>
              </a:rPr>
              <a:t>7/26/2024</a:t>
            </a:r>
          </a:p>
        </p:txBody>
      </p:sp>
    </p:spTree>
    <p:extLst>
      <p:ext uri="{BB962C8B-B14F-4D97-AF65-F5344CB8AC3E}">
        <p14:creationId xmlns:p14="http://schemas.microsoft.com/office/powerpoint/2010/main" val="10279022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220D6-EA50-0B26-9303-C187A410870A}"/>
              </a:ext>
            </a:extLst>
          </p:cNvPr>
          <p:cNvSpPr>
            <a:spLocks noGrp="1"/>
          </p:cNvSpPr>
          <p:nvPr>
            <p:ph type="title"/>
          </p:nvPr>
        </p:nvSpPr>
        <p:spPr/>
        <p:txBody>
          <a:bodyPr/>
          <a:lstStyle/>
          <a:p>
            <a:r>
              <a:rPr lang="en-US" sz="3600" b="1" dirty="0"/>
              <a:t>Risk Assessment </a:t>
            </a:r>
          </a:p>
        </p:txBody>
      </p:sp>
      <p:sp>
        <p:nvSpPr>
          <p:cNvPr id="3" name="Content Placeholder 2">
            <a:extLst>
              <a:ext uri="{FF2B5EF4-FFF2-40B4-BE49-F238E27FC236}">
                <a16:creationId xmlns:a16="http://schemas.microsoft.com/office/drawing/2014/main" id="{69089512-5DE6-D074-07FF-83EA07E41E73}"/>
              </a:ext>
            </a:extLst>
          </p:cNvPr>
          <p:cNvSpPr>
            <a:spLocks noGrp="1"/>
          </p:cNvSpPr>
          <p:nvPr>
            <p:ph idx="1"/>
          </p:nvPr>
        </p:nvSpPr>
        <p:spPr>
          <a:xfrm>
            <a:off x="838200" y="1762160"/>
            <a:ext cx="10515600" cy="4293573"/>
          </a:xfrm>
        </p:spPr>
        <p:txBody>
          <a:bodyPr>
            <a:normAutofit fontScale="85000" lnSpcReduction="20000"/>
          </a:bodyPr>
          <a:lstStyle/>
          <a:p>
            <a:pPr marL="0" indent="0">
              <a:buNone/>
            </a:pPr>
            <a:r>
              <a:rPr lang="en-US" sz="2400" dirty="0"/>
              <a:t>What can we do to lay the groundwork?</a:t>
            </a:r>
          </a:p>
          <a:p>
            <a:pPr marL="857250" lvl="1" indent="-400050">
              <a:buFont typeface="+mj-lt"/>
              <a:buAutoNum type="romanUcPeriod"/>
            </a:pPr>
            <a:r>
              <a:rPr lang="en-US" sz="2400" dirty="0"/>
              <a:t>Review of past data</a:t>
            </a:r>
          </a:p>
          <a:p>
            <a:pPr marL="857250" lvl="1" indent="-400050">
              <a:buFont typeface="+mj-lt"/>
              <a:buAutoNum type="romanUcPeriod"/>
            </a:pPr>
            <a:r>
              <a:rPr lang="en-US" sz="2400" dirty="0"/>
              <a:t>Forms</a:t>
            </a:r>
          </a:p>
          <a:p>
            <a:pPr marL="857250" lvl="1" indent="-400050">
              <a:buFont typeface="+mj-lt"/>
              <a:buAutoNum type="romanUcPeriod"/>
            </a:pPr>
            <a:r>
              <a:rPr lang="en-US" sz="2400" dirty="0"/>
              <a:t>Identification of initial locations to assess </a:t>
            </a:r>
          </a:p>
          <a:p>
            <a:pPr marL="857250" lvl="1" indent="-400050">
              <a:buFont typeface="+mj-lt"/>
              <a:buAutoNum type="romanUcPeriod"/>
            </a:pPr>
            <a:r>
              <a:rPr lang="en-US" sz="2400" dirty="0"/>
              <a:t>Worker Participation: Interviews</a:t>
            </a:r>
          </a:p>
          <a:p>
            <a:pPr marL="857250" lvl="1" indent="-400050">
              <a:buFont typeface="+mj-lt"/>
              <a:buAutoNum type="romanUcPeriod"/>
            </a:pPr>
            <a:r>
              <a:rPr lang="en-US" sz="2400" dirty="0"/>
              <a:t>Videos and pictures</a:t>
            </a:r>
          </a:p>
          <a:p>
            <a:pPr marL="857250" lvl="1" indent="-400050">
              <a:buFont typeface="+mj-lt"/>
              <a:buAutoNum type="romanUcPeriod"/>
            </a:pPr>
            <a:r>
              <a:rPr lang="en-US" sz="2400" dirty="0"/>
              <a:t>Laying out basic job steps</a:t>
            </a:r>
          </a:p>
          <a:p>
            <a:pPr marL="0" indent="0">
              <a:buNone/>
            </a:pPr>
            <a:r>
              <a:rPr lang="en-US" sz="2400" dirty="0"/>
              <a:t>Final Phase</a:t>
            </a:r>
          </a:p>
          <a:p>
            <a:pPr marL="857250" lvl="1" indent="-400050">
              <a:buFont typeface="+mj-lt"/>
              <a:buAutoNum type="romanUcPeriod"/>
            </a:pPr>
            <a:r>
              <a:rPr lang="en-US" sz="2400" dirty="0"/>
              <a:t>Joint assessments</a:t>
            </a:r>
          </a:p>
          <a:p>
            <a:pPr marL="857250" lvl="1" indent="-400050">
              <a:buFont typeface="+mj-lt"/>
              <a:buAutoNum type="romanUcPeriod"/>
            </a:pPr>
            <a:r>
              <a:rPr lang="en-US" sz="2400" dirty="0"/>
              <a:t>Quantify risk</a:t>
            </a:r>
          </a:p>
          <a:p>
            <a:pPr marL="857250" lvl="1" indent="-400050">
              <a:buFont typeface="+mj-lt"/>
              <a:buAutoNum type="romanUcPeriod"/>
            </a:pPr>
            <a:r>
              <a:rPr lang="en-US" sz="2400" dirty="0"/>
              <a:t>Review current controls</a:t>
            </a:r>
          </a:p>
          <a:p>
            <a:pPr marL="857250" lvl="1" indent="-400050">
              <a:buFont typeface="+mj-lt"/>
              <a:buAutoNum type="romanUcPeriod"/>
            </a:pPr>
            <a:r>
              <a:rPr lang="en-US" sz="2400" dirty="0"/>
              <a:t>Implementation of preventive actions under the hierarchy of controls</a:t>
            </a:r>
          </a:p>
          <a:p>
            <a:pPr marL="857250" lvl="1" indent="-400050">
              <a:buFont typeface="+mj-lt"/>
              <a:buAutoNum type="romanUcPeriod"/>
            </a:pPr>
            <a:r>
              <a:rPr lang="en-US" sz="2400" dirty="0"/>
              <a:t>Reporting</a:t>
            </a:r>
          </a:p>
          <a:p>
            <a:pPr marL="857250" lvl="1" indent="-400050">
              <a:buFont typeface="+mj-lt"/>
              <a:buAutoNum type="romanUcPeriod"/>
            </a:pPr>
            <a:r>
              <a:rPr lang="en-US" sz="2400" dirty="0"/>
              <a:t>Auditing</a:t>
            </a:r>
          </a:p>
          <a:p>
            <a:pPr marL="857250" lvl="1" indent="-400050">
              <a:buFont typeface="+mj-lt"/>
              <a:buAutoNum type="romanUcPeriod"/>
            </a:pPr>
            <a:r>
              <a:rPr lang="en-US" sz="2400" dirty="0"/>
              <a:t>Review</a:t>
            </a:r>
            <a:endParaRPr lang="en-US" dirty="0"/>
          </a:p>
        </p:txBody>
      </p:sp>
    </p:spTree>
    <p:extLst>
      <p:ext uri="{BB962C8B-B14F-4D97-AF65-F5344CB8AC3E}">
        <p14:creationId xmlns:p14="http://schemas.microsoft.com/office/powerpoint/2010/main" val="1637845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0EE3B-E3C7-73E3-746A-07ED5910E4CB}"/>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DC97D1BD-3350-83A5-39E2-17039AD38FDB}"/>
              </a:ext>
            </a:extLst>
          </p:cNvPr>
          <p:cNvSpPr>
            <a:spLocks noGrp="1"/>
          </p:cNvSpPr>
          <p:nvPr>
            <p:ph idx="1"/>
          </p:nvPr>
        </p:nvSpPr>
        <p:spPr/>
        <p:txBody>
          <a:bodyPr>
            <a:normAutofit/>
          </a:bodyPr>
          <a:lstStyle/>
          <a:p>
            <a:pPr marL="0" indent="0">
              <a:buNone/>
            </a:pPr>
            <a:r>
              <a:rPr lang="en-CA" sz="1800" dirty="0">
                <a:effectLst/>
                <a:latin typeface="Calibri" panose="020F0502020204030204" pitchFamily="34" charset="0"/>
                <a:ea typeface="Calibri" panose="020F0502020204030204" pitchFamily="34" charset="0"/>
                <a:cs typeface="Calibri" panose="020F0502020204030204" pitchFamily="34" charset="0"/>
              </a:rPr>
              <a:t>The contents of this document are intended only for the informational use of the addressee. The information contained herein is not intended as, nor does it constitute, specific legal or technical advice to the reader.  Any information or recommendations contained herein are provided to the addressee for usage at their own discretion. Neither Signal Mutual Indemnity Association Ltd., its Members, Managers, or Signal Management Services, LLC and/or their employees accept liability whether in tort, negligence, contract, or otherwise, to anyone for any lack of technical skill, completeness of recommendations, or analysis of issues associated with the discussion of topics set forth herein. No responsibility is assumed for the discovery or elimination of unsafe conditions. Compliance with any recommendations herein should not assume your compliance with any federal, state, or local law or regulation. Additionally, the information contained herein does not constitute and shall not be construed to reflect the adoption of any coverage position by Signal Mutual Indemnity Association Ltd., its Members, Managers, or Signal Management Services, LLC and/or their employees.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800" dirty="0"/>
          </a:p>
        </p:txBody>
      </p:sp>
    </p:spTree>
    <p:extLst>
      <p:ext uri="{BB962C8B-B14F-4D97-AF65-F5344CB8AC3E}">
        <p14:creationId xmlns:p14="http://schemas.microsoft.com/office/powerpoint/2010/main" val="805765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C7956-5658-E4E0-D7CA-71971B316EFF}"/>
              </a:ext>
            </a:extLst>
          </p:cNvPr>
          <p:cNvSpPr>
            <a:spLocks noGrp="1"/>
          </p:cNvSpPr>
          <p:nvPr>
            <p:ph type="title"/>
          </p:nvPr>
        </p:nvSpPr>
        <p:spPr/>
        <p:txBody>
          <a:bodyPr/>
          <a:lstStyle/>
          <a:p>
            <a:r>
              <a:rPr lang="en-US" b="1" dirty="0"/>
              <a:t>Risk Assessment</a:t>
            </a:r>
          </a:p>
        </p:txBody>
      </p:sp>
      <p:sp>
        <p:nvSpPr>
          <p:cNvPr id="3" name="Content Placeholder 2">
            <a:extLst>
              <a:ext uri="{FF2B5EF4-FFF2-40B4-BE49-F238E27FC236}">
                <a16:creationId xmlns:a16="http://schemas.microsoft.com/office/drawing/2014/main" id="{8257B161-589B-C2BD-7C6A-9FE78C78A218}"/>
              </a:ext>
            </a:extLst>
          </p:cNvPr>
          <p:cNvSpPr>
            <a:spLocks noGrp="1"/>
          </p:cNvSpPr>
          <p:nvPr>
            <p:ph idx="1"/>
          </p:nvPr>
        </p:nvSpPr>
        <p:spPr>
          <a:xfrm>
            <a:off x="838200" y="1933690"/>
            <a:ext cx="5722398" cy="4351338"/>
          </a:xfrm>
        </p:spPr>
        <p:txBody>
          <a:bodyPr/>
          <a:lstStyle/>
          <a:p>
            <a:pPr marL="0" indent="0">
              <a:buNone/>
            </a:pPr>
            <a:r>
              <a:rPr lang="en-US" sz="2400" dirty="0"/>
              <a:t>The overall process of hazard identification, risk analysis, and selection of controls.</a:t>
            </a:r>
          </a:p>
          <a:p>
            <a:pPr marL="0" indent="0">
              <a:buNone/>
            </a:pPr>
            <a:endParaRPr lang="en-US" dirty="0"/>
          </a:p>
          <a:p>
            <a:pPr lvl="1">
              <a:buFont typeface="Wingdings" panose="05000000000000000000" pitchFamily="2" charset="2"/>
              <a:buChar char="§"/>
            </a:pPr>
            <a:r>
              <a:rPr lang="en-US" dirty="0"/>
              <a:t>Identify jobs with high incident potential</a:t>
            </a:r>
          </a:p>
          <a:p>
            <a:pPr lvl="1">
              <a:buFont typeface="Wingdings" panose="05000000000000000000" pitchFamily="2" charset="2"/>
              <a:buChar char="§"/>
            </a:pPr>
            <a:endParaRPr lang="en-US" dirty="0"/>
          </a:p>
          <a:p>
            <a:pPr lvl="1">
              <a:buFont typeface="Wingdings" panose="05000000000000000000" pitchFamily="2" charset="2"/>
              <a:buChar char="§"/>
            </a:pPr>
            <a:r>
              <a:rPr lang="en-US" dirty="0"/>
              <a:t>Analyze and quantify risk</a:t>
            </a:r>
          </a:p>
          <a:p>
            <a:pPr lvl="1">
              <a:buFont typeface="Wingdings" panose="05000000000000000000" pitchFamily="2" charset="2"/>
              <a:buChar char="§"/>
            </a:pPr>
            <a:endParaRPr lang="en-US" dirty="0"/>
          </a:p>
          <a:p>
            <a:pPr lvl="1">
              <a:buFont typeface="Wingdings" panose="05000000000000000000" pitchFamily="2" charset="2"/>
              <a:buChar char="§"/>
            </a:pPr>
            <a:r>
              <a:rPr lang="en-US" dirty="0"/>
              <a:t>Select controls to eliminate or reduce risk</a:t>
            </a:r>
          </a:p>
          <a:p>
            <a:endParaRPr lang="en-US" dirty="0"/>
          </a:p>
        </p:txBody>
      </p:sp>
      <p:pic>
        <p:nvPicPr>
          <p:cNvPr id="5" name="Picture 4">
            <a:extLst>
              <a:ext uri="{FF2B5EF4-FFF2-40B4-BE49-F238E27FC236}">
                <a16:creationId xmlns:a16="http://schemas.microsoft.com/office/drawing/2014/main" id="{1C785E69-E6D8-EDCE-1DEF-0DD5DD517DCA}"/>
              </a:ext>
            </a:extLst>
          </p:cNvPr>
          <p:cNvPicPr>
            <a:picLocks noChangeAspect="1"/>
          </p:cNvPicPr>
          <p:nvPr/>
        </p:nvPicPr>
        <p:blipFill>
          <a:blip r:embed="rId2"/>
          <a:stretch>
            <a:fillRect/>
          </a:stretch>
        </p:blipFill>
        <p:spPr>
          <a:xfrm>
            <a:off x="6742797" y="1382537"/>
            <a:ext cx="4962411" cy="4266950"/>
          </a:xfrm>
          <a:prstGeom prst="rect">
            <a:avLst/>
          </a:prstGeom>
          <a:ln w="19050">
            <a:solidFill>
              <a:schemeClr val="tx1"/>
            </a:solidFill>
          </a:ln>
        </p:spPr>
      </p:pic>
    </p:spTree>
    <p:extLst>
      <p:ext uri="{BB962C8B-B14F-4D97-AF65-F5344CB8AC3E}">
        <p14:creationId xmlns:p14="http://schemas.microsoft.com/office/powerpoint/2010/main" val="2842150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45AD7-83EA-1338-9A5D-CDE7EE09179A}"/>
              </a:ext>
            </a:extLst>
          </p:cNvPr>
          <p:cNvSpPr>
            <a:spLocks noGrp="1"/>
          </p:cNvSpPr>
          <p:nvPr>
            <p:ph type="title"/>
          </p:nvPr>
        </p:nvSpPr>
        <p:spPr>
          <a:xfrm>
            <a:off x="755073" y="670867"/>
            <a:ext cx="10515600" cy="959893"/>
          </a:xfrm>
        </p:spPr>
        <p:txBody>
          <a:bodyPr/>
          <a:lstStyle/>
          <a:p>
            <a:r>
              <a:rPr lang="en-US" sz="3600" b="1" dirty="0"/>
              <a:t>Risk Assessment – Laying The Groundwork</a:t>
            </a:r>
            <a:endParaRPr lang="en-US" dirty="0"/>
          </a:p>
        </p:txBody>
      </p:sp>
      <p:sp>
        <p:nvSpPr>
          <p:cNvPr id="5" name="Content Placeholder 2">
            <a:extLst>
              <a:ext uri="{FF2B5EF4-FFF2-40B4-BE49-F238E27FC236}">
                <a16:creationId xmlns:a16="http://schemas.microsoft.com/office/drawing/2014/main" id="{D82B0CC0-FC13-4A90-F0A0-2BDBAA337E24}"/>
              </a:ext>
            </a:extLst>
          </p:cNvPr>
          <p:cNvSpPr txBox="1">
            <a:spLocks/>
          </p:cNvSpPr>
          <p:nvPr/>
        </p:nvSpPr>
        <p:spPr>
          <a:xfrm>
            <a:off x="1139424" y="1452991"/>
            <a:ext cx="3374767" cy="5108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t>Forms and Process</a:t>
            </a:r>
          </a:p>
          <a:p>
            <a:pPr marL="0" indent="0">
              <a:buFont typeface="Arial" panose="020B0604020202020204" pitchFamily="34" charset="0"/>
              <a:buNone/>
            </a:pPr>
            <a:endParaRPr lang="en-US" dirty="0"/>
          </a:p>
        </p:txBody>
      </p:sp>
      <p:pic>
        <p:nvPicPr>
          <p:cNvPr id="6" name="Picture 5">
            <a:extLst>
              <a:ext uri="{FF2B5EF4-FFF2-40B4-BE49-F238E27FC236}">
                <a16:creationId xmlns:a16="http://schemas.microsoft.com/office/drawing/2014/main" id="{7ABA944E-46A6-1CF1-5BBC-0C06E79A1FC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23068" y="1950277"/>
            <a:ext cx="2615943" cy="2108978"/>
          </a:xfrm>
          <a:prstGeom prst="rect">
            <a:avLst/>
          </a:prstGeom>
          <a:ln w="19050">
            <a:solidFill>
              <a:schemeClr val="tx1"/>
            </a:solidFill>
          </a:ln>
        </p:spPr>
      </p:pic>
      <p:sp>
        <p:nvSpPr>
          <p:cNvPr id="7" name="Content Placeholder 2">
            <a:extLst>
              <a:ext uri="{FF2B5EF4-FFF2-40B4-BE49-F238E27FC236}">
                <a16:creationId xmlns:a16="http://schemas.microsoft.com/office/drawing/2014/main" id="{429440F5-25E8-400D-4406-76A1C0143867}"/>
              </a:ext>
            </a:extLst>
          </p:cNvPr>
          <p:cNvSpPr txBox="1">
            <a:spLocks/>
          </p:cNvSpPr>
          <p:nvPr/>
        </p:nvSpPr>
        <p:spPr>
          <a:xfrm>
            <a:off x="838200" y="4087712"/>
            <a:ext cx="3739603" cy="5108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t>Workforce Interviews</a:t>
            </a:r>
          </a:p>
        </p:txBody>
      </p:sp>
      <p:pic>
        <p:nvPicPr>
          <p:cNvPr id="9" name="Picture 8">
            <a:extLst>
              <a:ext uri="{FF2B5EF4-FFF2-40B4-BE49-F238E27FC236}">
                <a16:creationId xmlns:a16="http://schemas.microsoft.com/office/drawing/2014/main" id="{A909FD2D-1AA0-F7EC-F72A-778FD353E8AF}"/>
              </a:ext>
            </a:extLst>
          </p:cNvPr>
          <p:cNvPicPr>
            <a:picLocks noChangeAspect="1"/>
          </p:cNvPicPr>
          <p:nvPr/>
        </p:nvPicPr>
        <p:blipFill>
          <a:blip r:embed="rId3">
            <a:duotone>
              <a:schemeClr val="accent4">
                <a:shade val="45000"/>
                <a:satMod val="135000"/>
              </a:schemeClr>
              <a:prstClr val="white"/>
            </a:duotone>
            <a:extLst>
              <a:ext uri="{BEBA8EAE-BF5A-486C-A8C5-ECC9F3942E4B}">
                <a14:imgProps xmlns:a14="http://schemas.microsoft.com/office/drawing/2010/main">
                  <a14:imgLayer r:embed="rId4">
                    <a14:imgEffect>
                      <a14:backgroundRemoval t="10000" b="90000" l="10000" r="90000">
                        <a14:foregroundMark x1="49405" y1="12682" x2="49405" y2="12682"/>
                        <a14:foregroundMark x1="44405" y1="20582" x2="44405" y2="20582"/>
                        <a14:foregroundMark x1="49762" y1="44906" x2="49762" y2="44906"/>
                        <a14:foregroundMark x1="48810" y1="57173" x2="48810" y2="57173"/>
                        <a14:foregroundMark x1="36429" y1="63202" x2="36429" y2="63202"/>
                        <a14:foregroundMark x1="63810" y1="68815" x2="63810" y2="68815"/>
                      </a14:backgroundRemoval>
                    </a14:imgEffect>
                  </a14:imgLayer>
                </a14:imgProps>
              </a:ext>
            </a:extLst>
          </a:blip>
          <a:stretch>
            <a:fillRect/>
          </a:stretch>
        </p:blipFill>
        <p:spPr>
          <a:xfrm>
            <a:off x="1015481" y="4501643"/>
            <a:ext cx="2743200" cy="1570808"/>
          </a:xfrm>
          <a:prstGeom prst="rect">
            <a:avLst/>
          </a:prstGeom>
        </p:spPr>
      </p:pic>
      <p:pic>
        <p:nvPicPr>
          <p:cNvPr id="10" name="Picture 4" descr="Movie, video, film icon">
            <a:extLst>
              <a:ext uri="{FF2B5EF4-FFF2-40B4-BE49-F238E27FC236}">
                <a16:creationId xmlns:a16="http://schemas.microsoft.com/office/drawing/2014/main" id="{44FBE8AC-D157-A90A-B478-D78A97956FA0}"/>
              </a:ext>
            </a:extLst>
          </p:cNvPr>
          <p:cNvPicPr>
            <a:picLocks noChangeAspect="1" noChangeArrowheads="1"/>
          </p:cNvPicPr>
          <p:nvPr/>
        </p:nvPicPr>
        <p:blipFill rotWithShape="1">
          <a:blip r:embed="rId5">
            <a:duotone>
              <a:schemeClr val="accent4">
                <a:shade val="45000"/>
                <a:satMod val="135000"/>
              </a:schemeClr>
              <a:prstClr val="white"/>
            </a:duotone>
            <a:extLst>
              <a:ext uri="{28A0092B-C50C-407E-A947-70E740481C1C}">
                <a14:useLocalDpi xmlns:a14="http://schemas.microsoft.com/office/drawing/2010/main" val="0"/>
              </a:ext>
            </a:extLst>
          </a:blip>
          <a:srcRect l="8232" t="15825" r="9222" b="15588"/>
          <a:stretch/>
        </p:blipFill>
        <p:spPr bwMode="auto">
          <a:xfrm>
            <a:off x="8112194" y="4498505"/>
            <a:ext cx="1766162" cy="1467502"/>
          </a:xfrm>
          <a:prstGeom prst="rect">
            <a:avLst/>
          </a:prstGeom>
          <a:noFill/>
          <a:extLst>
            <a:ext uri="{909E8E84-426E-40DD-AFC4-6F175D3DCCD1}">
              <a14:hiddenFill xmlns:a14="http://schemas.microsoft.com/office/drawing/2010/main">
                <a:solidFill>
                  <a:srgbClr val="FFFFFF"/>
                </a:solidFill>
              </a14:hiddenFill>
            </a:ext>
          </a:extLst>
        </p:spPr>
      </p:pic>
      <p:sp>
        <p:nvSpPr>
          <p:cNvPr id="11" name="Content Placeholder 2">
            <a:extLst>
              <a:ext uri="{FF2B5EF4-FFF2-40B4-BE49-F238E27FC236}">
                <a16:creationId xmlns:a16="http://schemas.microsoft.com/office/drawing/2014/main" id="{911320E0-FFBE-E6D3-196F-E917AC2AA85A}"/>
              </a:ext>
            </a:extLst>
          </p:cNvPr>
          <p:cNvSpPr txBox="1">
            <a:spLocks/>
          </p:cNvSpPr>
          <p:nvPr/>
        </p:nvSpPr>
        <p:spPr>
          <a:xfrm>
            <a:off x="7376563" y="4051074"/>
            <a:ext cx="3488515" cy="53098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t>Pictures and Video</a:t>
            </a:r>
          </a:p>
        </p:txBody>
      </p:sp>
      <p:sp>
        <p:nvSpPr>
          <p:cNvPr id="12" name="Content Placeholder 2">
            <a:extLst>
              <a:ext uri="{FF2B5EF4-FFF2-40B4-BE49-F238E27FC236}">
                <a16:creationId xmlns:a16="http://schemas.microsoft.com/office/drawing/2014/main" id="{E6EEC31D-2764-19E9-8A78-8076249D9E87}"/>
              </a:ext>
            </a:extLst>
          </p:cNvPr>
          <p:cNvSpPr txBox="1">
            <a:spLocks/>
          </p:cNvSpPr>
          <p:nvPr/>
        </p:nvSpPr>
        <p:spPr>
          <a:xfrm>
            <a:off x="7125475" y="1439394"/>
            <a:ext cx="3739603" cy="5108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t>Review Historical Data</a:t>
            </a:r>
          </a:p>
          <a:p>
            <a:pPr marL="0" indent="0">
              <a:buFont typeface="Arial" panose="020B0604020202020204" pitchFamily="34" charset="0"/>
              <a:buNone/>
            </a:pPr>
            <a:endParaRPr lang="en-US" dirty="0"/>
          </a:p>
        </p:txBody>
      </p:sp>
      <p:pic>
        <p:nvPicPr>
          <p:cNvPr id="13" name="Picture 12">
            <a:extLst>
              <a:ext uri="{FF2B5EF4-FFF2-40B4-BE49-F238E27FC236}">
                <a16:creationId xmlns:a16="http://schemas.microsoft.com/office/drawing/2014/main" id="{D71DC8FF-DF46-6A95-8B5A-B1CB1EB435DB}"/>
              </a:ext>
            </a:extLst>
          </p:cNvPr>
          <p:cNvPicPr>
            <a:picLocks noChangeAspect="1"/>
          </p:cNvPicPr>
          <p:nvPr/>
        </p:nvPicPr>
        <p:blipFill>
          <a:blip r:embed="rId6"/>
          <a:stretch>
            <a:fillRect/>
          </a:stretch>
        </p:blipFill>
        <p:spPr>
          <a:xfrm>
            <a:off x="7548038" y="1950277"/>
            <a:ext cx="2894475" cy="1963065"/>
          </a:xfrm>
          <a:prstGeom prst="rect">
            <a:avLst/>
          </a:prstGeom>
          <a:ln w="19050">
            <a:solidFill>
              <a:schemeClr val="tx1"/>
            </a:solidFill>
          </a:ln>
        </p:spPr>
      </p:pic>
    </p:spTree>
    <p:extLst>
      <p:ext uri="{BB962C8B-B14F-4D97-AF65-F5344CB8AC3E}">
        <p14:creationId xmlns:p14="http://schemas.microsoft.com/office/powerpoint/2010/main" val="3960474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FBB31-F74D-BD29-816E-1B853222A0A0}"/>
              </a:ext>
            </a:extLst>
          </p:cNvPr>
          <p:cNvSpPr>
            <a:spLocks noGrp="1"/>
          </p:cNvSpPr>
          <p:nvPr>
            <p:ph type="title"/>
          </p:nvPr>
        </p:nvSpPr>
        <p:spPr/>
        <p:txBody>
          <a:bodyPr/>
          <a:lstStyle/>
          <a:p>
            <a:r>
              <a:rPr lang="en-US" sz="3600" b="1" dirty="0"/>
              <a:t>Risk Assessment - Execution</a:t>
            </a:r>
            <a:endParaRPr lang="en-US" dirty="0"/>
          </a:p>
        </p:txBody>
      </p:sp>
      <p:sp>
        <p:nvSpPr>
          <p:cNvPr id="3" name="Content Placeholder 2">
            <a:extLst>
              <a:ext uri="{FF2B5EF4-FFF2-40B4-BE49-F238E27FC236}">
                <a16:creationId xmlns:a16="http://schemas.microsoft.com/office/drawing/2014/main" id="{2E0C1EB9-AF46-31D5-4275-24D5D06682AF}"/>
              </a:ext>
            </a:extLst>
          </p:cNvPr>
          <p:cNvSpPr>
            <a:spLocks noGrp="1"/>
          </p:cNvSpPr>
          <p:nvPr>
            <p:ph idx="1"/>
          </p:nvPr>
        </p:nvSpPr>
        <p:spPr/>
        <p:txBody>
          <a:bodyPr/>
          <a:lstStyle/>
          <a:p>
            <a:pPr>
              <a:buFont typeface="Wingdings" panose="05000000000000000000" pitchFamily="2" charset="2"/>
              <a:buChar char="§"/>
            </a:pPr>
            <a:r>
              <a:rPr lang="en-US" sz="2800" dirty="0"/>
              <a:t>Risk Assessments will be performed in teams consisting of safety and operations staff.</a:t>
            </a:r>
          </a:p>
          <a:p>
            <a:pPr>
              <a:buFont typeface="Wingdings" panose="05000000000000000000" pitchFamily="2" charset="2"/>
              <a:buChar char="§"/>
            </a:pPr>
            <a:endParaRPr lang="en-US" sz="2800" dirty="0"/>
          </a:p>
          <a:p>
            <a:pPr>
              <a:buFont typeface="Wingdings" panose="05000000000000000000" pitchFamily="2" charset="2"/>
              <a:buChar char="§"/>
            </a:pPr>
            <a:r>
              <a:rPr lang="en-US" sz="2800" dirty="0"/>
              <a:t>Video conferencing will be utilized for team members unable to be on location due to travel restrictions.</a:t>
            </a:r>
          </a:p>
          <a:p>
            <a:pPr>
              <a:buFont typeface="Wingdings" panose="05000000000000000000" pitchFamily="2" charset="2"/>
              <a:buChar char="§"/>
            </a:pPr>
            <a:endParaRPr lang="en-US" sz="2800" dirty="0"/>
          </a:p>
          <a:p>
            <a:pPr>
              <a:buFont typeface="Wingdings" panose="05000000000000000000" pitchFamily="2" charset="2"/>
              <a:buChar char="§"/>
            </a:pPr>
            <a:r>
              <a:rPr lang="en-US" sz="2800" dirty="0"/>
              <a:t>Each Risk Assessment will begin with a task educational component for those unfamiliar with the job processes, gear, equipment, or location.</a:t>
            </a:r>
            <a:endParaRPr lang="en-US" dirty="0"/>
          </a:p>
        </p:txBody>
      </p:sp>
    </p:spTree>
    <p:extLst>
      <p:ext uri="{BB962C8B-B14F-4D97-AF65-F5344CB8AC3E}">
        <p14:creationId xmlns:p14="http://schemas.microsoft.com/office/powerpoint/2010/main" val="1712679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979C9-C07C-E623-EABD-8571F1100FEE}"/>
              </a:ext>
            </a:extLst>
          </p:cNvPr>
          <p:cNvSpPr>
            <a:spLocks noGrp="1"/>
          </p:cNvSpPr>
          <p:nvPr>
            <p:ph type="title"/>
          </p:nvPr>
        </p:nvSpPr>
        <p:spPr/>
        <p:txBody>
          <a:bodyPr/>
          <a:lstStyle/>
          <a:p>
            <a:r>
              <a:rPr lang="en-US" sz="3600" b="1" dirty="0"/>
              <a:t>Risk Assessment - Execution</a:t>
            </a:r>
            <a:endParaRPr lang="en-US" dirty="0"/>
          </a:p>
        </p:txBody>
      </p:sp>
      <p:sp>
        <p:nvSpPr>
          <p:cNvPr id="3" name="Content Placeholder 2">
            <a:extLst>
              <a:ext uri="{FF2B5EF4-FFF2-40B4-BE49-F238E27FC236}">
                <a16:creationId xmlns:a16="http://schemas.microsoft.com/office/drawing/2014/main" id="{6390C3F5-F3C1-BD4E-FE59-72D05CCA833E}"/>
              </a:ext>
            </a:extLst>
          </p:cNvPr>
          <p:cNvSpPr>
            <a:spLocks noGrp="1"/>
          </p:cNvSpPr>
          <p:nvPr>
            <p:ph idx="1"/>
          </p:nvPr>
        </p:nvSpPr>
        <p:spPr>
          <a:xfrm>
            <a:off x="838200" y="1933690"/>
            <a:ext cx="5609253" cy="4351338"/>
          </a:xfrm>
        </p:spPr>
        <p:txBody>
          <a:bodyPr>
            <a:normAutofit fontScale="92500" lnSpcReduction="10000"/>
          </a:bodyPr>
          <a:lstStyle/>
          <a:p>
            <a:r>
              <a:rPr lang="en-US" sz="2800" dirty="0"/>
              <a:t>Processes will be broken down into steps. Risk will be quantified by probability, severity, and frequency.</a:t>
            </a:r>
          </a:p>
          <a:p>
            <a:endParaRPr lang="en-US" sz="2800" dirty="0"/>
          </a:p>
          <a:p>
            <a:r>
              <a:rPr lang="en-US" sz="2800" dirty="0"/>
              <a:t>Work practices and controls will be reviewed to reduce risk as low as reasonably practicable (ALARP).</a:t>
            </a:r>
          </a:p>
          <a:p>
            <a:endParaRPr lang="en-US" sz="2800" dirty="0"/>
          </a:p>
          <a:p>
            <a:r>
              <a:rPr lang="en-US" sz="2800" dirty="0"/>
              <a:t>The team will consider preventive measures using the Hierarchy of Controls.</a:t>
            </a:r>
          </a:p>
        </p:txBody>
      </p:sp>
      <p:pic>
        <p:nvPicPr>
          <p:cNvPr id="5" name="Picture 4">
            <a:extLst>
              <a:ext uri="{FF2B5EF4-FFF2-40B4-BE49-F238E27FC236}">
                <a16:creationId xmlns:a16="http://schemas.microsoft.com/office/drawing/2014/main" id="{2BEF914D-B273-E1B7-DF50-25F3341D7CE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895322" y="1459525"/>
            <a:ext cx="5093291" cy="4106219"/>
          </a:xfrm>
          <a:prstGeom prst="rect">
            <a:avLst/>
          </a:prstGeom>
          <a:ln w="19050">
            <a:solidFill>
              <a:schemeClr val="tx1"/>
            </a:solidFill>
          </a:ln>
        </p:spPr>
      </p:pic>
    </p:spTree>
    <p:extLst>
      <p:ext uri="{BB962C8B-B14F-4D97-AF65-F5344CB8AC3E}">
        <p14:creationId xmlns:p14="http://schemas.microsoft.com/office/powerpoint/2010/main" val="649408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A6CE1-28C5-A918-9C5C-E1E778778AE7}"/>
              </a:ext>
            </a:extLst>
          </p:cNvPr>
          <p:cNvSpPr>
            <a:spLocks noGrp="1"/>
          </p:cNvSpPr>
          <p:nvPr>
            <p:ph type="title"/>
          </p:nvPr>
        </p:nvSpPr>
        <p:spPr/>
        <p:txBody>
          <a:bodyPr/>
          <a:lstStyle/>
          <a:p>
            <a:r>
              <a:rPr lang="en-US" sz="3600" b="1" dirty="0"/>
              <a:t>Risk Assessment - Execution</a:t>
            </a:r>
            <a:endParaRPr lang="en-US" dirty="0"/>
          </a:p>
        </p:txBody>
      </p:sp>
      <p:sp>
        <p:nvSpPr>
          <p:cNvPr id="3" name="Content Placeholder 2">
            <a:extLst>
              <a:ext uri="{FF2B5EF4-FFF2-40B4-BE49-F238E27FC236}">
                <a16:creationId xmlns:a16="http://schemas.microsoft.com/office/drawing/2014/main" id="{C12179DA-877A-074F-93A5-FB9E9409C1D8}"/>
              </a:ext>
            </a:extLst>
          </p:cNvPr>
          <p:cNvSpPr>
            <a:spLocks noGrp="1"/>
          </p:cNvSpPr>
          <p:nvPr>
            <p:ph idx="1"/>
          </p:nvPr>
        </p:nvSpPr>
        <p:spPr>
          <a:xfrm>
            <a:off x="838200" y="1847925"/>
            <a:ext cx="5935824" cy="2377053"/>
          </a:xfrm>
        </p:spPr>
        <p:txBody>
          <a:bodyPr>
            <a:normAutofit fontScale="85000" lnSpcReduction="20000"/>
          </a:bodyPr>
          <a:lstStyle/>
          <a:p>
            <a:r>
              <a:rPr lang="en-US" sz="2800" dirty="0"/>
              <a:t>The team will consider enhancing current controls or implementing more effective preventive measures using the Hierarchy of Controls.</a:t>
            </a:r>
          </a:p>
          <a:p>
            <a:endParaRPr lang="en-US" sz="2800" dirty="0"/>
          </a:p>
          <a:p>
            <a:r>
              <a:rPr lang="en-US" sz="2800" dirty="0"/>
              <a:t>Tasks will be reanalyzed taking the additional controls into account.</a:t>
            </a:r>
          </a:p>
        </p:txBody>
      </p:sp>
      <p:pic>
        <p:nvPicPr>
          <p:cNvPr id="5" name="Picture 4">
            <a:extLst>
              <a:ext uri="{FF2B5EF4-FFF2-40B4-BE49-F238E27FC236}">
                <a16:creationId xmlns:a16="http://schemas.microsoft.com/office/drawing/2014/main" id="{3F6487B8-E0E6-CCD8-4AC2-8D0BE65936FC}"/>
              </a:ext>
            </a:extLst>
          </p:cNvPr>
          <p:cNvPicPr>
            <a:picLocks noChangeAspect="1"/>
          </p:cNvPicPr>
          <p:nvPr/>
        </p:nvPicPr>
        <p:blipFill>
          <a:blip r:embed="rId2"/>
          <a:stretch>
            <a:fillRect/>
          </a:stretch>
        </p:blipFill>
        <p:spPr>
          <a:xfrm>
            <a:off x="6878117" y="1197134"/>
            <a:ext cx="4650195" cy="3113609"/>
          </a:xfrm>
          <a:prstGeom prst="rect">
            <a:avLst/>
          </a:prstGeom>
        </p:spPr>
      </p:pic>
      <p:pic>
        <p:nvPicPr>
          <p:cNvPr id="6" name="Picture 5">
            <a:extLst>
              <a:ext uri="{FF2B5EF4-FFF2-40B4-BE49-F238E27FC236}">
                <a16:creationId xmlns:a16="http://schemas.microsoft.com/office/drawing/2014/main" id="{4EF0D2D2-C7F8-CDF5-3074-6F71392089B5}"/>
              </a:ext>
            </a:extLst>
          </p:cNvPr>
          <p:cNvPicPr>
            <a:picLocks noChangeAspect="1"/>
          </p:cNvPicPr>
          <p:nvPr/>
        </p:nvPicPr>
        <p:blipFill>
          <a:blip r:embed="rId3"/>
          <a:stretch>
            <a:fillRect/>
          </a:stretch>
        </p:blipFill>
        <p:spPr>
          <a:xfrm>
            <a:off x="1628285" y="4310743"/>
            <a:ext cx="8769175" cy="1510067"/>
          </a:xfrm>
          <a:prstGeom prst="rect">
            <a:avLst/>
          </a:prstGeom>
          <a:ln w="19050">
            <a:solidFill>
              <a:schemeClr val="tx1"/>
            </a:solidFill>
          </a:ln>
        </p:spPr>
      </p:pic>
    </p:spTree>
    <p:extLst>
      <p:ext uri="{BB962C8B-B14F-4D97-AF65-F5344CB8AC3E}">
        <p14:creationId xmlns:p14="http://schemas.microsoft.com/office/powerpoint/2010/main" val="1586854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6CD92-0050-AB13-C3C0-FDF6816407E0}"/>
              </a:ext>
            </a:extLst>
          </p:cNvPr>
          <p:cNvSpPr>
            <a:spLocks noGrp="1"/>
          </p:cNvSpPr>
          <p:nvPr>
            <p:ph type="title"/>
          </p:nvPr>
        </p:nvSpPr>
        <p:spPr/>
        <p:txBody>
          <a:bodyPr/>
          <a:lstStyle/>
          <a:p>
            <a:r>
              <a:rPr lang="en-US" sz="3600" b="1" dirty="0"/>
              <a:t>Risk Assessment - Reporting</a:t>
            </a:r>
            <a:endParaRPr lang="en-US" dirty="0"/>
          </a:p>
        </p:txBody>
      </p:sp>
      <p:sp>
        <p:nvSpPr>
          <p:cNvPr id="3" name="Content Placeholder 2">
            <a:extLst>
              <a:ext uri="{FF2B5EF4-FFF2-40B4-BE49-F238E27FC236}">
                <a16:creationId xmlns:a16="http://schemas.microsoft.com/office/drawing/2014/main" id="{C92C08AC-D213-13C1-6714-2B0A587EADF0}"/>
              </a:ext>
            </a:extLst>
          </p:cNvPr>
          <p:cNvSpPr>
            <a:spLocks noGrp="1"/>
          </p:cNvSpPr>
          <p:nvPr>
            <p:ph idx="1"/>
          </p:nvPr>
        </p:nvSpPr>
        <p:spPr>
          <a:xfrm>
            <a:off x="838200" y="1933690"/>
            <a:ext cx="5786535" cy="4351338"/>
          </a:xfrm>
        </p:spPr>
        <p:txBody>
          <a:bodyPr/>
          <a:lstStyle/>
          <a:p>
            <a:pPr marL="0" indent="0">
              <a:buNone/>
            </a:pPr>
            <a:r>
              <a:rPr lang="en-US" sz="2800" dirty="0"/>
              <a:t>The local operations and corporate upper management will receive the risk assessment reports, which include the baseline risk codes, proposed controls, adjusted risk codes, and implementation plans.</a:t>
            </a:r>
          </a:p>
          <a:p>
            <a:endParaRPr lang="en-US" dirty="0"/>
          </a:p>
        </p:txBody>
      </p:sp>
      <p:pic>
        <p:nvPicPr>
          <p:cNvPr id="5" name="Picture 4">
            <a:extLst>
              <a:ext uri="{FF2B5EF4-FFF2-40B4-BE49-F238E27FC236}">
                <a16:creationId xmlns:a16="http://schemas.microsoft.com/office/drawing/2014/main" id="{97B01AD0-9D31-7DAD-DB63-997B2792B7D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475445" y="1149578"/>
            <a:ext cx="5378110" cy="4335840"/>
          </a:xfrm>
          <a:prstGeom prst="rect">
            <a:avLst/>
          </a:prstGeom>
          <a:ln w="19050">
            <a:solidFill>
              <a:schemeClr val="tx1"/>
            </a:solidFill>
          </a:ln>
        </p:spPr>
      </p:pic>
    </p:spTree>
    <p:extLst>
      <p:ext uri="{BB962C8B-B14F-4D97-AF65-F5344CB8AC3E}">
        <p14:creationId xmlns:p14="http://schemas.microsoft.com/office/powerpoint/2010/main" val="1158602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015A4-6B6C-7C18-3952-9DA920555CE4}"/>
              </a:ext>
            </a:extLst>
          </p:cNvPr>
          <p:cNvSpPr>
            <a:spLocks noGrp="1"/>
          </p:cNvSpPr>
          <p:nvPr>
            <p:ph type="title"/>
          </p:nvPr>
        </p:nvSpPr>
        <p:spPr/>
        <p:txBody>
          <a:bodyPr/>
          <a:lstStyle/>
          <a:p>
            <a:r>
              <a:rPr lang="en-US" sz="3600" b="1" dirty="0"/>
              <a:t>Risk Assessment – Review and Auditing</a:t>
            </a:r>
            <a:endParaRPr lang="en-US" dirty="0"/>
          </a:p>
        </p:txBody>
      </p:sp>
      <p:sp>
        <p:nvSpPr>
          <p:cNvPr id="3" name="Content Placeholder 2">
            <a:extLst>
              <a:ext uri="{FF2B5EF4-FFF2-40B4-BE49-F238E27FC236}">
                <a16:creationId xmlns:a16="http://schemas.microsoft.com/office/drawing/2014/main" id="{A027455B-C48E-FAE5-4ED1-2B2254E48A85}"/>
              </a:ext>
            </a:extLst>
          </p:cNvPr>
          <p:cNvSpPr>
            <a:spLocks noGrp="1"/>
          </p:cNvSpPr>
          <p:nvPr>
            <p:ph idx="1"/>
          </p:nvPr>
        </p:nvSpPr>
        <p:spPr>
          <a:xfrm>
            <a:off x="838200" y="1933690"/>
            <a:ext cx="5571931" cy="4351338"/>
          </a:xfrm>
        </p:spPr>
        <p:txBody>
          <a:bodyPr/>
          <a:lstStyle/>
          <a:p>
            <a:pPr marL="0" indent="0">
              <a:buNone/>
            </a:pPr>
            <a:r>
              <a:rPr lang="en-US" sz="2800" dirty="0"/>
              <a:t>Improvements to processes will be monitored to confirm proper implementation and measure effectiveness.</a:t>
            </a:r>
          </a:p>
          <a:p>
            <a:endParaRPr lang="en-US" dirty="0"/>
          </a:p>
        </p:txBody>
      </p:sp>
      <p:pic>
        <p:nvPicPr>
          <p:cNvPr id="5" name="Picture 4">
            <a:extLst>
              <a:ext uri="{FF2B5EF4-FFF2-40B4-BE49-F238E27FC236}">
                <a16:creationId xmlns:a16="http://schemas.microsoft.com/office/drawing/2014/main" id="{0C11103F-F3A6-F6BB-1E93-539DEBE42701}"/>
              </a:ext>
            </a:extLst>
          </p:cNvPr>
          <p:cNvPicPr>
            <a:picLocks noChangeAspect="1"/>
          </p:cNvPicPr>
          <p:nvPr/>
        </p:nvPicPr>
        <p:blipFill rotWithShape="1">
          <a:blip r:embed="rId2"/>
          <a:srcRect l="21511" t="8018" r="19645" b="5384"/>
          <a:stretch/>
        </p:blipFill>
        <p:spPr>
          <a:xfrm>
            <a:off x="6808049" y="1691101"/>
            <a:ext cx="4202545" cy="3912715"/>
          </a:xfrm>
          <a:prstGeom prst="rect">
            <a:avLst/>
          </a:prstGeom>
        </p:spPr>
      </p:pic>
    </p:spTree>
    <p:extLst>
      <p:ext uri="{BB962C8B-B14F-4D97-AF65-F5344CB8AC3E}">
        <p14:creationId xmlns:p14="http://schemas.microsoft.com/office/powerpoint/2010/main" val="38427022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21</TotalTime>
  <Words>517</Words>
  <Application>Microsoft Office PowerPoint</Application>
  <PresentationFormat>Widescreen</PresentationFormat>
  <Paragraphs>53</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Aptos</vt:lpstr>
      <vt:lpstr>Arial</vt:lpstr>
      <vt:lpstr>Calibri</vt:lpstr>
      <vt:lpstr>Wingdings</vt:lpstr>
      <vt:lpstr>Office Theme</vt:lpstr>
      <vt:lpstr>Risk Assessment Process</vt:lpstr>
      <vt:lpstr>Disclaimer</vt:lpstr>
      <vt:lpstr>Risk Assessment</vt:lpstr>
      <vt:lpstr>Risk Assessment – Laying The Groundwork</vt:lpstr>
      <vt:lpstr>Risk Assessment - Execution</vt:lpstr>
      <vt:lpstr>Risk Assessment - Execution</vt:lpstr>
      <vt:lpstr>Risk Assessment - Execution</vt:lpstr>
      <vt:lpstr>Risk Assessment - Reporting</vt:lpstr>
      <vt:lpstr>Risk Assessment – Review and Auditing</vt:lpstr>
      <vt:lpstr>Risk Assessment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Terry Swinson</dc:creator>
  <cp:lastModifiedBy>Terry Swinson</cp:lastModifiedBy>
  <cp:revision>5</cp:revision>
  <dcterms:created xsi:type="dcterms:W3CDTF">2024-07-26T11:22:06Z</dcterms:created>
  <dcterms:modified xsi:type="dcterms:W3CDTF">2024-07-31T13:20:42Z</dcterms:modified>
</cp:coreProperties>
</file>