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4"/>
  </p:notesMasterIdLst>
  <p:handoutMasterIdLst>
    <p:handoutMasterId r:id="rId65"/>
  </p:handoutMasterIdLst>
  <p:sldIdLst>
    <p:sldId id="637" r:id="rId5"/>
    <p:sldId id="643" r:id="rId6"/>
    <p:sldId id="640" r:id="rId7"/>
    <p:sldId id="641" r:id="rId8"/>
    <p:sldId id="556" r:id="rId9"/>
    <p:sldId id="586" r:id="rId10"/>
    <p:sldId id="587" r:id="rId11"/>
    <p:sldId id="616" r:id="rId12"/>
    <p:sldId id="571" r:id="rId13"/>
    <p:sldId id="569" r:id="rId14"/>
    <p:sldId id="600" r:id="rId15"/>
    <p:sldId id="604" r:id="rId16"/>
    <p:sldId id="568" r:id="rId17"/>
    <p:sldId id="577" r:id="rId18"/>
    <p:sldId id="578" r:id="rId19"/>
    <p:sldId id="567" r:id="rId20"/>
    <p:sldId id="539" r:id="rId21"/>
    <p:sldId id="580" r:id="rId22"/>
    <p:sldId id="629" r:id="rId23"/>
    <p:sldId id="553" r:id="rId24"/>
    <p:sldId id="557" r:id="rId25"/>
    <p:sldId id="573" r:id="rId26"/>
    <p:sldId id="582" r:id="rId27"/>
    <p:sldId id="574" r:id="rId28"/>
    <p:sldId id="583" r:id="rId29"/>
    <p:sldId id="585" r:id="rId30"/>
    <p:sldId id="602" r:id="rId31"/>
    <p:sldId id="575" r:id="rId32"/>
    <p:sldId id="576" r:id="rId33"/>
    <p:sldId id="622" r:id="rId34"/>
    <p:sldId id="621" r:id="rId35"/>
    <p:sldId id="612" r:id="rId36"/>
    <p:sldId id="610" r:id="rId37"/>
    <p:sldId id="642" r:id="rId38"/>
    <p:sldId id="618" r:id="rId39"/>
    <p:sldId id="627" r:id="rId40"/>
    <p:sldId id="554" r:id="rId41"/>
    <p:sldId id="639" r:id="rId42"/>
    <p:sldId id="565" r:id="rId43"/>
    <p:sldId id="581" r:id="rId44"/>
    <p:sldId id="591" r:id="rId45"/>
    <p:sldId id="631" r:id="rId46"/>
    <p:sldId id="579" r:id="rId47"/>
    <p:sldId id="267" r:id="rId48"/>
    <p:sldId id="633" r:id="rId49"/>
    <p:sldId id="632" r:id="rId50"/>
    <p:sldId id="259" r:id="rId51"/>
    <p:sldId id="634" r:id="rId52"/>
    <p:sldId id="619" r:id="rId53"/>
    <p:sldId id="636" r:id="rId54"/>
    <p:sldId id="615" r:id="rId55"/>
    <p:sldId id="614" r:id="rId56"/>
    <p:sldId id="601" r:id="rId57"/>
    <p:sldId id="628" r:id="rId58"/>
    <p:sldId id="623" r:id="rId59"/>
    <p:sldId id="624" r:id="rId60"/>
    <p:sldId id="625" r:id="rId61"/>
    <p:sldId id="630" r:id="rId62"/>
    <p:sldId id="617" r:id="rId63"/>
  </p:sldIdLst>
  <p:sldSz cx="9144000" cy="5143500" type="screen16x9"/>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C26666F-55D2-48C9-BCC7-433692ED2119}">
          <p14:sldIdLst>
            <p14:sldId id="637"/>
            <p14:sldId id="643"/>
            <p14:sldId id="640"/>
            <p14:sldId id="641"/>
            <p14:sldId id="556"/>
            <p14:sldId id="586"/>
            <p14:sldId id="587"/>
            <p14:sldId id="616"/>
            <p14:sldId id="571"/>
            <p14:sldId id="569"/>
            <p14:sldId id="600"/>
            <p14:sldId id="604"/>
            <p14:sldId id="568"/>
            <p14:sldId id="577"/>
            <p14:sldId id="578"/>
            <p14:sldId id="567"/>
            <p14:sldId id="539"/>
            <p14:sldId id="580"/>
            <p14:sldId id="629"/>
            <p14:sldId id="553"/>
            <p14:sldId id="557"/>
            <p14:sldId id="573"/>
            <p14:sldId id="582"/>
            <p14:sldId id="574"/>
            <p14:sldId id="583"/>
            <p14:sldId id="585"/>
            <p14:sldId id="602"/>
            <p14:sldId id="575"/>
            <p14:sldId id="576"/>
            <p14:sldId id="622"/>
            <p14:sldId id="621"/>
            <p14:sldId id="612"/>
            <p14:sldId id="610"/>
            <p14:sldId id="642"/>
            <p14:sldId id="618"/>
            <p14:sldId id="627"/>
            <p14:sldId id="554"/>
            <p14:sldId id="639"/>
            <p14:sldId id="565"/>
            <p14:sldId id="581"/>
            <p14:sldId id="591"/>
            <p14:sldId id="631"/>
            <p14:sldId id="579"/>
            <p14:sldId id="267"/>
            <p14:sldId id="633"/>
            <p14:sldId id="632"/>
            <p14:sldId id="259"/>
            <p14:sldId id="634"/>
            <p14:sldId id="619"/>
            <p14:sldId id="636"/>
            <p14:sldId id="615"/>
            <p14:sldId id="614"/>
            <p14:sldId id="601"/>
            <p14:sldId id="628"/>
            <p14:sldId id="623"/>
            <p14:sldId id="624"/>
            <p14:sldId id="625"/>
            <p14:sldId id="630"/>
            <p14:sldId id="61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 Schellhorn" initials="PS" lastIdx="1" clrIdx="0">
    <p:extLst>
      <p:ext uri="{19B8F6BF-5375-455C-9EA6-DF929625EA0E}">
        <p15:presenceInfo xmlns:p15="http://schemas.microsoft.com/office/powerpoint/2012/main" userId="S::Phillip.Schellhorn@ctplc.com::ffb0718e-5d2f-4c75-9de9-2dc21e9ca0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555"/>
    <a:srgbClr val="003464"/>
    <a:srgbClr val="DFA6A4"/>
    <a:srgbClr val="FFCCFF"/>
    <a:srgbClr val="99CCFF"/>
    <a:srgbClr val="FFFF99"/>
    <a:srgbClr val="8064A2"/>
    <a:srgbClr val="4BACC6"/>
    <a:srgbClr val="E46C0A"/>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5" autoAdjust="0"/>
    <p:restoredTop sz="94633"/>
  </p:normalViewPr>
  <p:slideViewPr>
    <p:cSldViewPr snapToGrid="0" snapToObjects="1">
      <p:cViewPr varScale="1">
        <p:scale>
          <a:sx n="137" d="100"/>
          <a:sy n="137" d="100"/>
        </p:scale>
        <p:origin x="804" y="126"/>
      </p:cViewPr>
      <p:guideLst>
        <p:guide orient="horz" pos="1620"/>
        <p:guide pos="2880"/>
      </p:guideLst>
    </p:cSldViewPr>
  </p:slideViewPr>
  <p:notesTextViewPr>
    <p:cViewPr>
      <p:scale>
        <a:sx n="100" d="100"/>
        <a:sy n="100" d="100"/>
      </p:scale>
      <p:origin x="0" y="0"/>
    </p:cViewPr>
  </p:notesTextViewPr>
  <p:sorterViewPr>
    <p:cViewPr>
      <p:scale>
        <a:sx n="150" d="100"/>
        <a:sy n="150" d="100"/>
      </p:scale>
      <p:origin x="0" y="-107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5" tIns="46968" rIns="93935" bIns="46968" rtlCol="0"/>
          <a:lstStyle>
            <a:lvl1pPr algn="l">
              <a:defRPr sz="1300"/>
            </a:lvl1pPr>
          </a:lstStyle>
          <a:p>
            <a:endParaRPr lang="en-US" dirty="0"/>
          </a:p>
        </p:txBody>
      </p:sp>
      <p:sp>
        <p:nvSpPr>
          <p:cNvPr id="3" name="Date Placeholder 2"/>
          <p:cNvSpPr>
            <a:spLocks noGrp="1"/>
          </p:cNvSpPr>
          <p:nvPr>
            <p:ph type="dt" sz="quarter" idx="1"/>
          </p:nvPr>
        </p:nvSpPr>
        <p:spPr>
          <a:xfrm>
            <a:off x="4008704" y="0"/>
            <a:ext cx="3066733" cy="468154"/>
          </a:xfrm>
          <a:prstGeom prst="rect">
            <a:avLst/>
          </a:prstGeom>
        </p:spPr>
        <p:txBody>
          <a:bodyPr vert="horz" lIns="93935" tIns="46968" rIns="93935" bIns="46968" rtlCol="0"/>
          <a:lstStyle>
            <a:lvl1pPr algn="r">
              <a:defRPr sz="1300"/>
            </a:lvl1pPr>
          </a:lstStyle>
          <a:p>
            <a:fld id="{7A96A783-A51D-3B4E-9042-D04C931B1E94}" type="datetimeFigureOut">
              <a:rPr lang="en-US" smtClean="0"/>
              <a:t>1/19/2022</a:t>
            </a:fld>
            <a:endParaRPr lang="en-US" dirty="0"/>
          </a:p>
        </p:txBody>
      </p:sp>
      <p:sp>
        <p:nvSpPr>
          <p:cNvPr id="4" name="Footer Placeholder 3"/>
          <p:cNvSpPr>
            <a:spLocks noGrp="1"/>
          </p:cNvSpPr>
          <p:nvPr>
            <p:ph type="ftr" sz="quarter" idx="2"/>
          </p:nvPr>
        </p:nvSpPr>
        <p:spPr>
          <a:xfrm>
            <a:off x="0" y="8893296"/>
            <a:ext cx="3066733" cy="468154"/>
          </a:xfrm>
          <a:prstGeom prst="rect">
            <a:avLst/>
          </a:prstGeom>
        </p:spPr>
        <p:txBody>
          <a:bodyPr vert="horz" lIns="93935" tIns="46968" rIns="93935" bIns="46968" rtlCol="0" anchor="b"/>
          <a:lstStyle>
            <a:lvl1pPr algn="l">
              <a:defRPr sz="1300"/>
            </a:lvl1pPr>
          </a:lstStyle>
          <a:p>
            <a:endParaRPr lang="en-US" dirty="0"/>
          </a:p>
        </p:txBody>
      </p:sp>
      <p:sp>
        <p:nvSpPr>
          <p:cNvPr id="5" name="Slide Number Placeholder 4"/>
          <p:cNvSpPr>
            <a:spLocks noGrp="1"/>
          </p:cNvSpPr>
          <p:nvPr>
            <p:ph type="sldNum" sz="quarter" idx="3"/>
          </p:nvPr>
        </p:nvSpPr>
        <p:spPr>
          <a:xfrm>
            <a:off x="4008704" y="8893296"/>
            <a:ext cx="3066733" cy="468154"/>
          </a:xfrm>
          <a:prstGeom prst="rect">
            <a:avLst/>
          </a:prstGeom>
        </p:spPr>
        <p:txBody>
          <a:bodyPr vert="horz" lIns="93935" tIns="46968" rIns="93935" bIns="46968" rtlCol="0" anchor="b"/>
          <a:lstStyle>
            <a:lvl1pPr algn="r">
              <a:defRPr sz="1300"/>
            </a:lvl1pPr>
          </a:lstStyle>
          <a:p>
            <a:fld id="{9F41C0F4-4D34-2746-9E51-755D641AFA24}" type="slidenum">
              <a:rPr lang="en-US" smtClean="0"/>
              <a:t>‹#›</a:t>
            </a:fld>
            <a:endParaRPr lang="en-US" dirty="0"/>
          </a:p>
        </p:txBody>
      </p:sp>
    </p:spTree>
    <p:extLst>
      <p:ext uri="{BB962C8B-B14F-4D97-AF65-F5344CB8AC3E}">
        <p14:creationId xmlns:p14="http://schemas.microsoft.com/office/powerpoint/2010/main" val="6932096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5" tIns="46968" rIns="93935" bIns="46968" rtlCol="0"/>
          <a:lstStyle>
            <a:lvl1pPr algn="l">
              <a:defRPr sz="1300"/>
            </a:lvl1pPr>
          </a:lstStyle>
          <a:p>
            <a:endParaRPr lang="en-US" dirty="0"/>
          </a:p>
        </p:txBody>
      </p:sp>
      <p:sp>
        <p:nvSpPr>
          <p:cNvPr id="3" name="Date Placeholder 2"/>
          <p:cNvSpPr>
            <a:spLocks noGrp="1"/>
          </p:cNvSpPr>
          <p:nvPr>
            <p:ph type="dt" idx="1"/>
          </p:nvPr>
        </p:nvSpPr>
        <p:spPr>
          <a:xfrm>
            <a:off x="4008704" y="0"/>
            <a:ext cx="3066733" cy="468154"/>
          </a:xfrm>
          <a:prstGeom prst="rect">
            <a:avLst/>
          </a:prstGeom>
        </p:spPr>
        <p:txBody>
          <a:bodyPr vert="horz" lIns="93935" tIns="46968" rIns="93935" bIns="46968" rtlCol="0"/>
          <a:lstStyle>
            <a:lvl1pPr algn="r">
              <a:defRPr sz="1300"/>
            </a:lvl1pPr>
          </a:lstStyle>
          <a:p>
            <a:fld id="{6434BA69-83C1-1040-B221-41BA9256EFC1}" type="datetimeFigureOut">
              <a:rPr lang="en-US" smtClean="0"/>
              <a:t>1/19/2022</a:t>
            </a:fld>
            <a:endParaRPr lang="en-US" dirty="0"/>
          </a:p>
        </p:txBody>
      </p:sp>
      <p:sp>
        <p:nvSpPr>
          <p:cNvPr id="4" name="Slide Image Placeholder 3"/>
          <p:cNvSpPr>
            <a:spLocks noGrp="1" noRot="1" noChangeAspect="1"/>
          </p:cNvSpPr>
          <p:nvPr>
            <p:ph type="sldImg" idx="2"/>
          </p:nvPr>
        </p:nvSpPr>
        <p:spPr>
          <a:xfrm>
            <a:off x="419100" y="703263"/>
            <a:ext cx="6238875" cy="3509962"/>
          </a:xfrm>
          <a:prstGeom prst="rect">
            <a:avLst/>
          </a:prstGeom>
          <a:noFill/>
          <a:ln w="12700">
            <a:solidFill>
              <a:prstClr val="black"/>
            </a:solidFill>
          </a:ln>
        </p:spPr>
        <p:txBody>
          <a:bodyPr vert="horz" lIns="93935" tIns="46968" rIns="93935" bIns="46968"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5" tIns="46968" rIns="93935" bIns="4696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5" tIns="46968" rIns="93935" bIns="46968"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08704" y="8893296"/>
            <a:ext cx="3066733" cy="468154"/>
          </a:xfrm>
          <a:prstGeom prst="rect">
            <a:avLst/>
          </a:prstGeom>
        </p:spPr>
        <p:txBody>
          <a:bodyPr vert="horz" lIns="93935" tIns="46968" rIns="93935" bIns="46968" rtlCol="0" anchor="b"/>
          <a:lstStyle>
            <a:lvl1pPr algn="r">
              <a:defRPr sz="1300"/>
            </a:lvl1pPr>
          </a:lstStyle>
          <a:p>
            <a:fld id="{8BF6D3DC-50CA-1E45-B931-C574A67DF378}" type="slidenum">
              <a:rPr lang="en-US" smtClean="0"/>
              <a:t>‹#›</a:t>
            </a:fld>
            <a:endParaRPr lang="en-US" dirty="0"/>
          </a:p>
        </p:txBody>
      </p:sp>
    </p:spTree>
    <p:extLst>
      <p:ext uri="{BB962C8B-B14F-4D97-AF65-F5344CB8AC3E}">
        <p14:creationId xmlns:p14="http://schemas.microsoft.com/office/powerpoint/2010/main" val="342884250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9">
            <a:extLst>
              <a:ext uri="{FF2B5EF4-FFF2-40B4-BE49-F238E27FC236}">
                <a16:creationId xmlns:a16="http://schemas.microsoft.com/office/drawing/2014/main" id="{BDC63ADD-F87E-4C0B-9F38-F1B52DB306C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905584">
              <a:spcBef>
                <a:spcPct val="30000"/>
              </a:spcBef>
              <a:defRPr kumimoji="1" sz="1200">
                <a:solidFill>
                  <a:schemeClr val="tx1"/>
                </a:solidFill>
                <a:latin typeface="Times New Roman" panose="02020603050405020304" pitchFamily="18" charset="0"/>
              </a:defRPr>
            </a:lvl1pPr>
            <a:lvl2pPr marL="721999" indent="-277692" defTabSz="905584">
              <a:spcBef>
                <a:spcPct val="30000"/>
              </a:spcBef>
              <a:defRPr kumimoji="1" sz="1200">
                <a:solidFill>
                  <a:schemeClr val="tx1"/>
                </a:solidFill>
                <a:latin typeface="Times New Roman" panose="02020603050405020304" pitchFamily="18" charset="0"/>
              </a:defRPr>
            </a:lvl2pPr>
            <a:lvl3pPr marL="1110767" indent="-222153" defTabSz="905584">
              <a:spcBef>
                <a:spcPct val="30000"/>
              </a:spcBef>
              <a:defRPr kumimoji="1" sz="1200">
                <a:solidFill>
                  <a:schemeClr val="tx1"/>
                </a:solidFill>
                <a:latin typeface="Times New Roman" panose="02020603050405020304" pitchFamily="18" charset="0"/>
              </a:defRPr>
            </a:lvl3pPr>
            <a:lvl4pPr marL="1555074" indent="-222153" defTabSz="905584">
              <a:spcBef>
                <a:spcPct val="30000"/>
              </a:spcBef>
              <a:defRPr kumimoji="1" sz="1200">
                <a:solidFill>
                  <a:schemeClr val="tx1"/>
                </a:solidFill>
                <a:latin typeface="Times New Roman" panose="02020603050405020304" pitchFamily="18" charset="0"/>
              </a:defRPr>
            </a:lvl4pPr>
            <a:lvl5pPr marL="1999381" indent="-222153" defTabSz="905584">
              <a:spcBef>
                <a:spcPct val="30000"/>
              </a:spcBef>
              <a:defRPr kumimoji="1" sz="1200">
                <a:solidFill>
                  <a:schemeClr val="tx1"/>
                </a:solidFill>
                <a:latin typeface="Times New Roman" panose="02020603050405020304" pitchFamily="18" charset="0"/>
              </a:defRPr>
            </a:lvl5pPr>
            <a:lvl6pPr marL="2443688"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6pPr>
            <a:lvl7pPr marL="2887995"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7pPr>
            <a:lvl8pPr marL="3332302"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8pPr>
            <a:lvl9pPr marL="3776609"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20000"/>
              </a:spcBef>
            </a:pPr>
            <a:fld id="{4875FF20-BC6A-4F07-B9EF-F125951445EC}" type="slidenum">
              <a:rPr kumimoji="0" lang="en-US" altLang="en-US" smtClean="0">
                <a:latin typeface="Tahoma" panose="020B0604030504040204" pitchFamily="34" charset="0"/>
              </a:rPr>
              <a:pPr>
                <a:spcBef>
                  <a:spcPct val="20000"/>
                </a:spcBef>
              </a:pPr>
              <a:t>9</a:t>
            </a:fld>
            <a:endParaRPr kumimoji="0" lang="en-US" altLang="en-US" dirty="0">
              <a:latin typeface="Tahoma" panose="020B0604030504040204" pitchFamily="34" charset="0"/>
            </a:endParaRPr>
          </a:p>
        </p:txBody>
      </p:sp>
      <p:sp>
        <p:nvSpPr>
          <p:cNvPr id="26627" name="Rectangle 2">
            <a:extLst>
              <a:ext uri="{FF2B5EF4-FFF2-40B4-BE49-F238E27FC236}">
                <a16:creationId xmlns:a16="http://schemas.microsoft.com/office/drawing/2014/main" id="{61206AE9-917F-46FA-A97F-8EE8EBCFB27E}"/>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A4C575FD-E495-42CF-BB66-19E17DA9964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9">
            <a:extLst>
              <a:ext uri="{FF2B5EF4-FFF2-40B4-BE49-F238E27FC236}">
                <a16:creationId xmlns:a16="http://schemas.microsoft.com/office/drawing/2014/main" id="{F3F6C5F6-7D1A-4CD6-B7A3-CD495B2D72F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905584">
              <a:spcBef>
                <a:spcPct val="30000"/>
              </a:spcBef>
              <a:defRPr kumimoji="1" sz="1200">
                <a:solidFill>
                  <a:schemeClr val="tx1"/>
                </a:solidFill>
                <a:latin typeface="Times New Roman" panose="02020603050405020304" pitchFamily="18" charset="0"/>
              </a:defRPr>
            </a:lvl1pPr>
            <a:lvl2pPr marL="721999" indent="-277692" defTabSz="905584">
              <a:spcBef>
                <a:spcPct val="30000"/>
              </a:spcBef>
              <a:defRPr kumimoji="1" sz="1200">
                <a:solidFill>
                  <a:schemeClr val="tx1"/>
                </a:solidFill>
                <a:latin typeface="Times New Roman" panose="02020603050405020304" pitchFamily="18" charset="0"/>
              </a:defRPr>
            </a:lvl2pPr>
            <a:lvl3pPr marL="1110767" indent="-222153" defTabSz="905584">
              <a:spcBef>
                <a:spcPct val="30000"/>
              </a:spcBef>
              <a:defRPr kumimoji="1" sz="1200">
                <a:solidFill>
                  <a:schemeClr val="tx1"/>
                </a:solidFill>
                <a:latin typeface="Times New Roman" panose="02020603050405020304" pitchFamily="18" charset="0"/>
              </a:defRPr>
            </a:lvl3pPr>
            <a:lvl4pPr marL="1555074" indent="-222153" defTabSz="905584">
              <a:spcBef>
                <a:spcPct val="30000"/>
              </a:spcBef>
              <a:defRPr kumimoji="1" sz="1200">
                <a:solidFill>
                  <a:schemeClr val="tx1"/>
                </a:solidFill>
                <a:latin typeface="Times New Roman" panose="02020603050405020304" pitchFamily="18" charset="0"/>
              </a:defRPr>
            </a:lvl4pPr>
            <a:lvl5pPr marL="1999381" indent="-222153" defTabSz="905584">
              <a:spcBef>
                <a:spcPct val="30000"/>
              </a:spcBef>
              <a:defRPr kumimoji="1" sz="1200">
                <a:solidFill>
                  <a:schemeClr val="tx1"/>
                </a:solidFill>
                <a:latin typeface="Times New Roman" panose="02020603050405020304" pitchFamily="18" charset="0"/>
              </a:defRPr>
            </a:lvl5pPr>
            <a:lvl6pPr marL="2443688"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6pPr>
            <a:lvl7pPr marL="2887995"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7pPr>
            <a:lvl8pPr marL="3332302"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8pPr>
            <a:lvl9pPr marL="3776609"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20000"/>
              </a:spcBef>
            </a:pPr>
            <a:fld id="{6F75A2E4-29D9-4773-A8E7-106902F57D39}" type="slidenum">
              <a:rPr kumimoji="0" lang="en-US" altLang="en-US" smtClean="0">
                <a:latin typeface="Tahoma" panose="020B0604030504040204" pitchFamily="34" charset="0"/>
              </a:rPr>
              <a:pPr>
                <a:spcBef>
                  <a:spcPct val="20000"/>
                </a:spcBef>
              </a:pPr>
              <a:t>28</a:t>
            </a:fld>
            <a:endParaRPr kumimoji="0" lang="en-US" altLang="en-US" dirty="0">
              <a:latin typeface="Tahoma" panose="020B0604030504040204" pitchFamily="34" charset="0"/>
            </a:endParaRPr>
          </a:p>
        </p:txBody>
      </p:sp>
      <p:sp>
        <p:nvSpPr>
          <p:cNvPr id="57347" name="Rectangle 2">
            <a:extLst>
              <a:ext uri="{FF2B5EF4-FFF2-40B4-BE49-F238E27FC236}">
                <a16:creationId xmlns:a16="http://schemas.microsoft.com/office/drawing/2014/main" id="{FA609182-555F-4DF4-98BC-BD2005D9962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708BE305-2BFA-489A-AEAE-7A863DCBCEC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9">
            <a:extLst>
              <a:ext uri="{FF2B5EF4-FFF2-40B4-BE49-F238E27FC236}">
                <a16:creationId xmlns:a16="http://schemas.microsoft.com/office/drawing/2014/main" id="{37109B6F-F791-4B42-9C00-DBC67DFF9D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905584">
              <a:spcBef>
                <a:spcPct val="30000"/>
              </a:spcBef>
              <a:defRPr kumimoji="1" sz="1200">
                <a:solidFill>
                  <a:schemeClr val="tx1"/>
                </a:solidFill>
                <a:latin typeface="Times New Roman" panose="02020603050405020304" pitchFamily="18" charset="0"/>
              </a:defRPr>
            </a:lvl1pPr>
            <a:lvl2pPr marL="721999" indent="-277692" defTabSz="905584">
              <a:spcBef>
                <a:spcPct val="30000"/>
              </a:spcBef>
              <a:defRPr kumimoji="1" sz="1200">
                <a:solidFill>
                  <a:schemeClr val="tx1"/>
                </a:solidFill>
                <a:latin typeface="Times New Roman" panose="02020603050405020304" pitchFamily="18" charset="0"/>
              </a:defRPr>
            </a:lvl2pPr>
            <a:lvl3pPr marL="1110767" indent="-222153" defTabSz="905584">
              <a:spcBef>
                <a:spcPct val="30000"/>
              </a:spcBef>
              <a:defRPr kumimoji="1" sz="1200">
                <a:solidFill>
                  <a:schemeClr val="tx1"/>
                </a:solidFill>
                <a:latin typeface="Times New Roman" panose="02020603050405020304" pitchFamily="18" charset="0"/>
              </a:defRPr>
            </a:lvl3pPr>
            <a:lvl4pPr marL="1555074" indent="-222153" defTabSz="905584">
              <a:spcBef>
                <a:spcPct val="30000"/>
              </a:spcBef>
              <a:defRPr kumimoji="1" sz="1200">
                <a:solidFill>
                  <a:schemeClr val="tx1"/>
                </a:solidFill>
                <a:latin typeface="Times New Roman" panose="02020603050405020304" pitchFamily="18" charset="0"/>
              </a:defRPr>
            </a:lvl4pPr>
            <a:lvl5pPr marL="1999381" indent="-222153" defTabSz="905584">
              <a:spcBef>
                <a:spcPct val="30000"/>
              </a:spcBef>
              <a:defRPr kumimoji="1" sz="1200">
                <a:solidFill>
                  <a:schemeClr val="tx1"/>
                </a:solidFill>
                <a:latin typeface="Times New Roman" panose="02020603050405020304" pitchFamily="18" charset="0"/>
              </a:defRPr>
            </a:lvl5pPr>
            <a:lvl6pPr marL="2443688"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6pPr>
            <a:lvl7pPr marL="2887995"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7pPr>
            <a:lvl8pPr marL="3332302"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8pPr>
            <a:lvl9pPr marL="3776609"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20000"/>
              </a:spcBef>
            </a:pPr>
            <a:fld id="{6B713DC5-00BB-449E-AA95-4A0029BA73C9}" type="slidenum">
              <a:rPr kumimoji="0" lang="en-US" altLang="en-US" smtClean="0">
                <a:latin typeface="Tahoma" panose="020B0604030504040204" pitchFamily="34" charset="0"/>
              </a:rPr>
              <a:pPr>
                <a:spcBef>
                  <a:spcPct val="20000"/>
                </a:spcBef>
              </a:pPr>
              <a:t>29</a:t>
            </a:fld>
            <a:endParaRPr kumimoji="0" lang="en-US" altLang="en-US" dirty="0">
              <a:latin typeface="Tahoma" panose="020B0604030504040204" pitchFamily="34" charset="0"/>
            </a:endParaRPr>
          </a:p>
        </p:txBody>
      </p:sp>
      <p:sp>
        <p:nvSpPr>
          <p:cNvPr id="59395" name="Rectangle 2">
            <a:extLst>
              <a:ext uri="{FF2B5EF4-FFF2-40B4-BE49-F238E27FC236}">
                <a16:creationId xmlns:a16="http://schemas.microsoft.com/office/drawing/2014/main" id="{0EC17453-8102-40CE-AF7B-F7555350C5B3}"/>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AED6F548-8095-458A-8B29-B942601089F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flintstones</a:t>
            </a:r>
          </a:p>
        </p:txBody>
      </p:sp>
      <p:sp>
        <p:nvSpPr>
          <p:cNvPr id="4" name="Slide Number Placeholder 3"/>
          <p:cNvSpPr>
            <a:spLocks noGrp="1"/>
          </p:cNvSpPr>
          <p:nvPr>
            <p:ph type="sldNum" sz="quarter" idx="5"/>
          </p:nvPr>
        </p:nvSpPr>
        <p:spPr/>
        <p:txBody>
          <a:bodyPr/>
          <a:lstStyle/>
          <a:p>
            <a:fld id="{8BF6D3DC-50CA-1E45-B931-C574A67DF378}" type="slidenum">
              <a:rPr lang="en-US" smtClean="0"/>
              <a:t>32</a:t>
            </a:fld>
            <a:endParaRPr lang="en-US" dirty="0"/>
          </a:p>
        </p:txBody>
      </p:sp>
    </p:spTree>
    <p:extLst>
      <p:ext uri="{BB962C8B-B14F-4D97-AF65-F5344CB8AC3E}">
        <p14:creationId xmlns:p14="http://schemas.microsoft.com/office/powerpoint/2010/main" val="3192462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rPr>
              <a:t>and some of these are Security concerns, flooding, and fire</a:t>
            </a:r>
            <a:endParaRPr lang="en-US" dirty="0"/>
          </a:p>
        </p:txBody>
      </p:sp>
      <p:sp>
        <p:nvSpPr>
          <p:cNvPr id="4" name="Slide Number Placeholder 3"/>
          <p:cNvSpPr>
            <a:spLocks noGrp="1"/>
          </p:cNvSpPr>
          <p:nvPr>
            <p:ph type="sldNum" sz="quarter" idx="5"/>
          </p:nvPr>
        </p:nvSpPr>
        <p:spPr/>
        <p:txBody>
          <a:bodyPr/>
          <a:lstStyle/>
          <a:p>
            <a:fld id="{8BF6D3DC-50CA-1E45-B931-C574A67DF378}" type="slidenum">
              <a:rPr lang="en-US" smtClean="0"/>
              <a:t>35</a:t>
            </a:fld>
            <a:endParaRPr lang="en-US" dirty="0"/>
          </a:p>
        </p:txBody>
      </p:sp>
    </p:spTree>
    <p:extLst>
      <p:ext uri="{BB962C8B-B14F-4D97-AF65-F5344CB8AC3E}">
        <p14:creationId xmlns:p14="http://schemas.microsoft.com/office/powerpoint/2010/main" val="3925702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9">
            <a:extLst>
              <a:ext uri="{FF2B5EF4-FFF2-40B4-BE49-F238E27FC236}">
                <a16:creationId xmlns:a16="http://schemas.microsoft.com/office/drawing/2014/main" id="{D7D41A15-2EBE-4198-B2E5-EFE00E9073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905584">
              <a:spcBef>
                <a:spcPct val="30000"/>
              </a:spcBef>
              <a:defRPr kumimoji="1" sz="1200">
                <a:solidFill>
                  <a:schemeClr val="tx1"/>
                </a:solidFill>
                <a:latin typeface="Times New Roman" panose="02020603050405020304" pitchFamily="18" charset="0"/>
              </a:defRPr>
            </a:lvl1pPr>
            <a:lvl2pPr marL="721999" indent="-277692" defTabSz="905584">
              <a:spcBef>
                <a:spcPct val="30000"/>
              </a:spcBef>
              <a:defRPr kumimoji="1" sz="1200">
                <a:solidFill>
                  <a:schemeClr val="tx1"/>
                </a:solidFill>
                <a:latin typeface="Times New Roman" panose="02020603050405020304" pitchFamily="18" charset="0"/>
              </a:defRPr>
            </a:lvl2pPr>
            <a:lvl3pPr marL="1110767" indent="-222153" defTabSz="905584">
              <a:spcBef>
                <a:spcPct val="30000"/>
              </a:spcBef>
              <a:defRPr kumimoji="1" sz="1200">
                <a:solidFill>
                  <a:schemeClr val="tx1"/>
                </a:solidFill>
                <a:latin typeface="Times New Roman" panose="02020603050405020304" pitchFamily="18" charset="0"/>
              </a:defRPr>
            </a:lvl3pPr>
            <a:lvl4pPr marL="1555074" indent="-222153" defTabSz="905584">
              <a:spcBef>
                <a:spcPct val="30000"/>
              </a:spcBef>
              <a:defRPr kumimoji="1" sz="1200">
                <a:solidFill>
                  <a:schemeClr val="tx1"/>
                </a:solidFill>
                <a:latin typeface="Times New Roman" panose="02020603050405020304" pitchFamily="18" charset="0"/>
              </a:defRPr>
            </a:lvl4pPr>
            <a:lvl5pPr marL="1999381" indent="-222153" defTabSz="905584">
              <a:spcBef>
                <a:spcPct val="30000"/>
              </a:spcBef>
              <a:defRPr kumimoji="1" sz="1200">
                <a:solidFill>
                  <a:schemeClr val="tx1"/>
                </a:solidFill>
                <a:latin typeface="Times New Roman" panose="02020603050405020304" pitchFamily="18" charset="0"/>
              </a:defRPr>
            </a:lvl5pPr>
            <a:lvl6pPr marL="2443688"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6pPr>
            <a:lvl7pPr marL="2887995"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7pPr>
            <a:lvl8pPr marL="3332302"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8pPr>
            <a:lvl9pPr marL="3776609"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20000"/>
              </a:spcBef>
            </a:pPr>
            <a:fld id="{1049F7B1-942F-4CC0-AB2B-9E475D7D14A8}" type="slidenum">
              <a:rPr kumimoji="0" lang="en-US" altLang="en-US" smtClean="0">
                <a:latin typeface="Tahoma" panose="020B0604030504040204" pitchFamily="34" charset="0"/>
              </a:rPr>
              <a:pPr>
                <a:spcBef>
                  <a:spcPct val="20000"/>
                </a:spcBef>
              </a:pPr>
              <a:t>10</a:t>
            </a:fld>
            <a:endParaRPr kumimoji="0" lang="en-US" altLang="en-US" dirty="0">
              <a:latin typeface="Tahoma" panose="020B0604030504040204" pitchFamily="34" charset="0"/>
            </a:endParaRPr>
          </a:p>
        </p:txBody>
      </p:sp>
      <p:sp>
        <p:nvSpPr>
          <p:cNvPr id="28675" name="Rectangle 2">
            <a:extLst>
              <a:ext uri="{FF2B5EF4-FFF2-40B4-BE49-F238E27FC236}">
                <a16:creationId xmlns:a16="http://schemas.microsoft.com/office/drawing/2014/main" id="{58927F61-C6C7-4CFE-ADE5-7F863880F288}"/>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96416D2B-2F0A-4C90-84E2-2D8EC1C39D7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9">
            <a:extLst>
              <a:ext uri="{FF2B5EF4-FFF2-40B4-BE49-F238E27FC236}">
                <a16:creationId xmlns:a16="http://schemas.microsoft.com/office/drawing/2014/main" id="{CD1B2F15-C34B-4B1F-9489-646AD60FB1C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905584">
              <a:spcBef>
                <a:spcPct val="30000"/>
              </a:spcBef>
              <a:defRPr kumimoji="1" sz="1200">
                <a:solidFill>
                  <a:schemeClr val="tx1"/>
                </a:solidFill>
                <a:latin typeface="Times New Roman" panose="02020603050405020304" pitchFamily="18" charset="0"/>
              </a:defRPr>
            </a:lvl1pPr>
            <a:lvl2pPr marL="721999" indent="-277692" defTabSz="905584">
              <a:spcBef>
                <a:spcPct val="30000"/>
              </a:spcBef>
              <a:defRPr kumimoji="1" sz="1200">
                <a:solidFill>
                  <a:schemeClr val="tx1"/>
                </a:solidFill>
                <a:latin typeface="Times New Roman" panose="02020603050405020304" pitchFamily="18" charset="0"/>
              </a:defRPr>
            </a:lvl2pPr>
            <a:lvl3pPr marL="1110767" indent="-222153" defTabSz="905584">
              <a:spcBef>
                <a:spcPct val="30000"/>
              </a:spcBef>
              <a:defRPr kumimoji="1" sz="1200">
                <a:solidFill>
                  <a:schemeClr val="tx1"/>
                </a:solidFill>
                <a:latin typeface="Times New Roman" panose="02020603050405020304" pitchFamily="18" charset="0"/>
              </a:defRPr>
            </a:lvl3pPr>
            <a:lvl4pPr marL="1555074" indent="-222153" defTabSz="905584">
              <a:spcBef>
                <a:spcPct val="30000"/>
              </a:spcBef>
              <a:defRPr kumimoji="1" sz="1200">
                <a:solidFill>
                  <a:schemeClr val="tx1"/>
                </a:solidFill>
                <a:latin typeface="Times New Roman" panose="02020603050405020304" pitchFamily="18" charset="0"/>
              </a:defRPr>
            </a:lvl4pPr>
            <a:lvl5pPr marL="1999381" indent="-222153" defTabSz="905584">
              <a:spcBef>
                <a:spcPct val="30000"/>
              </a:spcBef>
              <a:defRPr kumimoji="1" sz="1200">
                <a:solidFill>
                  <a:schemeClr val="tx1"/>
                </a:solidFill>
                <a:latin typeface="Times New Roman" panose="02020603050405020304" pitchFamily="18" charset="0"/>
              </a:defRPr>
            </a:lvl5pPr>
            <a:lvl6pPr marL="2443688"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6pPr>
            <a:lvl7pPr marL="2887995"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7pPr>
            <a:lvl8pPr marL="3332302"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8pPr>
            <a:lvl9pPr marL="3776609"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20000"/>
              </a:spcBef>
            </a:pPr>
            <a:fld id="{934B3468-B8D4-4078-AE9A-15809E80FC1D}" type="slidenum">
              <a:rPr kumimoji="0" lang="en-US" altLang="en-US" smtClean="0">
                <a:latin typeface="Tahoma" panose="020B0604030504040204" pitchFamily="34" charset="0"/>
              </a:rPr>
              <a:pPr>
                <a:spcBef>
                  <a:spcPct val="20000"/>
                </a:spcBef>
              </a:pPr>
              <a:t>14</a:t>
            </a:fld>
            <a:endParaRPr kumimoji="0" lang="en-US" altLang="en-US" dirty="0">
              <a:latin typeface="Tahoma" panose="020B0604030504040204" pitchFamily="34" charset="0"/>
            </a:endParaRPr>
          </a:p>
        </p:txBody>
      </p:sp>
      <p:sp>
        <p:nvSpPr>
          <p:cNvPr id="31747" name="Rectangle 2">
            <a:extLst>
              <a:ext uri="{FF2B5EF4-FFF2-40B4-BE49-F238E27FC236}">
                <a16:creationId xmlns:a16="http://schemas.microsoft.com/office/drawing/2014/main" id="{204D626E-E5D0-49B7-BBA6-F0F2F85DCF9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744F86DF-8EDF-452F-8574-F5BF1102D6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9">
            <a:extLst>
              <a:ext uri="{FF2B5EF4-FFF2-40B4-BE49-F238E27FC236}">
                <a16:creationId xmlns:a16="http://schemas.microsoft.com/office/drawing/2014/main" id="{A5B715B1-931D-4331-B622-107D11EBAB0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905584">
              <a:spcBef>
                <a:spcPct val="30000"/>
              </a:spcBef>
              <a:defRPr kumimoji="1" sz="1200">
                <a:solidFill>
                  <a:schemeClr val="tx1"/>
                </a:solidFill>
                <a:latin typeface="Times New Roman" panose="02020603050405020304" pitchFamily="18" charset="0"/>
              </a:defRPr>
            </a:lvl1pPr>
            <a:lvl2pPr marL="721999" indent="-277692" defTabSz="905584">
              <a:spcBef>
                <a:spcPct val="30000"/>
              </a:spcBef>
              <a:defRPr kumimoji="1" sz="1200">
                <a:solidFill>
                  <a:schemeClr val="tx1"/>
                </a:solidFill>
                <a:latin typeface="Times New Roman" panose="02020603050405020304" pitchFamily="18" charset="0"/>
              </a:defRPr>
            </a:lvl2pPr>
            <a:lvl3pPr marL="1110767" indent="-222153" defTabSz="905584">
              <a:spcBef>
                <a:spcPct val="30000"/>
              </a:spcBef>
              <a:defRPr kumimoji="1" sz="1200">
                <a:solidFill>
                  <a:schemeClr val="tx1"/>
                </a:solidFill>
                <a:latin typeface="Times New Roman" panose="02020603050405020304" pitchFamily="18" charset="0"/>
              </a:defRPr>
            </a:lvl3pPr>
            <a:lvl4pPr marL="1555074" indent="-222153" defTabSz="905584">
              <a:spcBef>
                <a:spcPct val="30000"/>
              </a:spcBef>
              <a:defRPr kumimoji="1" sz="1200">
                <a:solidFill>
                  <a:schemeClr val="tx1"/>
                </a:solidFill>
                <a:latin typeface="Times New Roman" panose="02020603050405020304" pitchFamily="18" charset="0"/>
              </a:defRPr>
            </a:lvl4pPr>
            <a:lvl5pPr marL="1999381" indent="-222153" defTabSz="905584">
              <a:spcBef>
                <a:spcPct val="30000"/>
              </a:spcBef>
              <a:defRPr kumimoji="1" sz="1200">
                <a:solidFill>
                  <a:schemeClr val="tx1"/>
                </a:solidFill>
                <a:latin typeface="Times New Roman" panose="02020603050405020304" pitchFamily="18" charset="0"/>
              </a:defRPr>
            </a:lvl5pPr>
            <a:lvl6pPr marL="2443688"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6pPr>
            <a:lvl7pPr marL="2887995"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7pPr>
            <a:lvl8pPr marL="3332302"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8pPr>
            <a:lvl9pPr marL="3776609"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20000"/>
              </a:spcBef>
            </a:pPr>
            <a:fld id="{290367EE-8C13-4D26-BF45-AD84A542DEC5}" type="slidenum">
              <a:rPr kumimoji="0" lang="en-US" altLang="en-US" smtClean="0">
                <a:latin typeface="Tahoma" panose="020B0604030504040204" pitchFamily="34" charset="0"/>
              </a:rPr>
              <a:pPr>
                <a:spcBef>
                  <a:spcPct val="20000"/>
                </a:spcBef>
              </a:pPr>
              <a:t>15</a:t>
            </a:fld>
            <a:endParaRPr kumimoji="0" lang="en-US" altLang="en-US" dirty="0">
              <a:latin typeface="Tahoma" panose="020B0604030504040204" pitchFamily="34" charset="0"/>
            </a:endParaRPr>
          </a:p>
        </p:txBody>
      </p:sp>
      <p:sp>
        <p:nvSpPr>
          <p:cNvPr id="67587" name="Rectangle 2">
            <a:extLst>
              <a:ext uri="{FF2B5EF4-FFF2-40B4-BE49-F238E27FC236}">
                <a16:creationId xmlns:a16="http://schemas.microsoft.com/office/drawing/2014/main" id="{BF4BEF6D-1477-4FD0-A948-AAB3E565ED2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0764BB19-FFC7-4BF2-A6AD-238E3CDC8D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9">
            <a:extLst>
              <a:ext uri="{FF2B5EF4-FFF2-40B4-BE49-F238E27FC236}">
                <a16:creationId xmlns:a16="http://schemas.microsoft.com/office/drawing/2014/main" id="{B51E32FE-EC8B-4D05-990F-77483D311E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905584">
              <a:spcBef>
                <a:spcPct val="30000"/>
              </a:spcBef>
              <a:defRPr kumimoji="1" sz="1200">
                <a:solidFill>
                  <a:schemeClr val="tx1"/>
                </a:solidFill>
                <a:latin typeface="Times New Roman" panose="02020603050405020304" pitchFamily="18" charset="0"/>
              </a:defRPr>
            </a:lvl1pPr>
            <a:lvl2pPr marL="721999" indent="-277692" defTabSz="905584">
              <a:spcBef>
                <a:spcPct val="30000"/>
              </a:spcBef>
              <a:defRPr kumimoji="1" sz="1200">
                <a:solidFill>
                  <a:schemeClr val="tx1"/>
                </a:solidFill>
                <a:latin typeface="Times New Roman" panose="02020603050405020304" pitchFamily="18" charset="0"/>
              </a:defRPr>
            </a:lvl2pPr>
            <a:lvl3pPr marL="1110767" indent="-222153" defTabSz="905584">
              <a:spcBef>
                <a:spcPct val="30000"/>
              </a:spcBef>
              <a:defRPr kumimoji="1" sz="1200">
                <a:solidFill>
                  <a:schemeClr val="tx1"/>
                </a:solidFill>
                <a:latin typeface="Times New Roman" panose="02020603050405020304" pitchFamily="18" charset="0"/>
              </a:defRPr>
            </a:lvl3pPr>
            <a:lvl4pPr marL="1555074" indent="-222153" defTabSz="905584">
              <a:spcBef>
                <a:spcPct val="30000"/>
              </a:spcBef>
              <a:defRPr kumimoji="1" sz="1200">
                <a:solidFill>
                  <a:schemeClr val="tx1"/>
                </a:solidFill>
                <a:latin typeface="Times New Roman" panose="02020603050405020304" pitchFamily="18" charset="0"/>
              </a:defRPr>
            </a:lvl4pPr>
            <a:lvl5pPr marL="1999381" indent="-222153" defTabSz="905584">
              <a:spcBef>
                <a:spcPct val="30000"/>
              </a:spcBef>
              <a:defRPr kumimoji="1" sz="1200">
                <a:solidFill>
                  <a:schemeClr val="tx1"/>
                </a:solidFill>
                <a:latin typeface="Times New Roman" panose="02020603050405020304" pitchFamily="18" charset="0"/>
              </a:defRPr>
            </a:lvl5pPr>
            <a:lvl6pPr marL="2443688"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6pPr>
            <a:lvl7pPr marL="2887995"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7pPr>
            <a:lvl8pPr marL="3332302"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8pPr>
            <a:lvl9pPr marL="3776609"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20000"/>
              </a:spcBef>
            </a:pPr>
            <a:fld id="{A601BA3B-9C51-4CB7-A3EF-B6856A5750DA}" type="slidenum">
              <a:rPr kumimoji="0" lang="en-US" altLang="en-US" smtClean="0">
                <a:latin typeface="Tahoma" panose="020B0604030504040204" pitchFamily="34" charset="0"/>
              </a:rPr>
              <a:pPr>
                <a:spcBef>
                  <a:spcPct val="20000"/>
                </a:spcBef>
              </a:pPr>
              <a:t>17</a:t>
            </a:fld>
            <a:endParaRPr kumimoji="0" lang="en-US" altLang="en-US" dirty="0">
              <a:latin typeface="Tahoma" panose="020B0604030504040204" pitchFamily="34" charset="0"/>
            </a:endParaRPr>
          </a:p>
        </p:txBody>
      </p:sp>
      <p:sp>
        <p:nvSpPr>
          <p:cNvPr id="70659" name="Rectangle 2">
            <a:extLst>
              <a:ext uri="{FF2B5EF4-FFF2-40B4-BE49-F238E27FC236}">
                <a16:creationId xmlns:a16="http://schemas.microsoft.com/office/drawing/2014/main" id="{CB7BEA4F-395F-4375-8375-27754068641F}"/>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93BD218F-040E-4C67-BB16-A323CB2CAF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9">
            <a:extLst>
              <a:ext uri="{FF2B5EF4-FFF2-40B4-BE49-F238E27FC236}">
                <a16:creationId xmlns:a16="http://schemas.microsoft.com/office/drawing/2014/main" id="{C9883C62-34EE-4DC1-A859-B8635EC0902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905584">
              <a:spcBef>
                <a:spcPct val="30000"/>
              </a:spcBef>
              <a:defRPr kumimoji="1" sz="1200">
                <a:solidFill>
                  <a:schemeClr val="tx1"/>
                </a:solidFill>
                <a:latin typeface="Times New Roman" panose="02020603050405020304" pitchFamily="18" charset="0"/>
              </a:defRPr>
            </a:lvl1pPr>
            <a:lvl2pPr marL="721999" indent="-277692" defTabSz="905584">
              <a:spcBef>
                <a:spcPct val="30000"/>
              </a:spcBef>
              <a:defRPr kumimoji="1" sz="1200">
                <a:solidFill>
                  <a:schemeClr val="tx1"/>
                </a:solidFill>
                <a:latin typeface="Times New Roman" panose="02020603050405020304" pitchFamily="18" charset="0"/>
              </a:defRPr>
            </a:lvl2pPr>
            <a:lvl3pPr marL="1110767" indent="-222153" defTabSz="905584">
              <a:spcBef>
                <a:spcPct val="30000"/>
              </a:spcBef>
              <a:defRPr kumimoji="1" sz="1200">
                <a:solidFill>
                  <a:schemeClr val="tx1"/>
                </a:solidFill>
                <a:latin typeface="Times New Roman" panose="02020603050405020304" pitchFamily="18" charset="0"/>
              </a:defRPr>
            </a:lvl3pPr>
            <a:lvl4pPr marL="1555074" indent="-222153" defTabSz="905584">
              <a:spcBef>
                <a:spcPct val="30000"/>
              </a:spcBef>
              <a:defRPr kumimoji="1" sz="1200">
                <a:solidFill>
                  <a:schemeClr val="tx1"/>
                </a:solidFill>
                <a:latin typeface="Times New Roman" panose="02020603050405020304" pitchFamily="18" charset="0"/>
              </a:defRPr>
            </a:lvl4pPr>
            <a:lvl5pPr marL="1999381" indent="-222153" defTabSz="905584">
              <a:spcBef>
                <a:spcPct val="30000"/>
              </a:spcBef>
              <a:defRPr kumimoji="1" sz="1200">
                <a:solidFill>
                  <a:schemeClr val="tx1"/>
                </a:solidFill>
                <a:latin typeface="Times New Roman" panose="02020603050405020304" pitchFamily="18" charset="0"/>
              </a:defRPr>
            </a:lvl5pPr>
            <a:lvl6pPr marL="2443688"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6pPr>
            <a:lvl7pPr marL="2887995"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7pPr>
            <a:lvl8pPr marL="3332302"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8pPr>
            <a:lvl9pPr marL="3776609"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20000"/>
              </a:spcBef>
            </a:pPr>
            <a:fld id="{235F8821-8264-4423-8C9C-F13F48F9C70A}" type="slidenum">
              <a:rPr kumimoji="0" lang="en-US" altLang="en-US" smtClean="0">
                <a:latin typeface="Tahoma" panose="020B0604030504040204" pitchFamily="34" charset="0"/>
              </a:rPr>
              <a:pPr>
                <a:spcBef>
                  <a:spcPct val="20000"/>
                </a:spcBef>
              </a:pPr>
              <a:t>18</a:t>
            </a:fld>
            <a:endParaRPr kumimoji="0" lang="en-US" altLang="en-US" dirty="0">
              <a:latin typeface="Tahoma" panose="020B0604030504040204" pitchFamily="34" charset="0"/>
            </a:endParaRPr>
          </a:p>
        </p:txBody>
      </p:sp>
      <p:sp>
        <p:nvSpPr>
          <p:cNvPr id="72707" name="Rectangle 2">
            <a:extLst>
              <a:ext uri="{FF2B5EF4-FFF2-40B4-BE49-F238E27FC236}">
                <a16:creationId xmlns:a16="http://schemas.microsoft.com/office/drawing/2014/main" id="{6BEB8568-9BDD-4FC5-8814-0EB899DBD97D}"/>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25384893-B6B8-4E8D-B1BA-3A51053713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9">
            <a:extLst>
              <a:ext uri="{FF2B5EF4-FFF2-40B4-BE49-F238E27FC236}">
                <a16:creationId xmlns:a16="http://schemas.microsoft.com/office/drawing/2014/main" id="{9F68A44A-14E0-47E7-8CF7-19472C9710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905584">
              <a:spcBef>
                <a:spcPct val="30000"/>
              </a:spcBef>
              <a:defRPr kumimoji="1" sz="1200">
                <a:solidFill>
                  <a:schemeClr val="tx1"/>
                </a:solidFill>
                <a:latin typeface="Times New Roman" panose="02020603050405020304" pitchFamily="18" charset="0"/>
              </a:defRPr>
            </a:lvl1pPr>
            <a:lvl2pPr marL="721999" indent="-277692" defTabSz="905584">
              <a:spcBef>
                <a:spcPct val="30000"/>
              </a:spcBef>
              <a:defRPr kumimoji="1" sz="1200">
                <a:solidFill>
                  <a:schemeClr val="tx1"/>
                </a:solidFill>
                <a:latin typeface="Times New Roman" panose="02020603050405020304" pitchFamily="18" charset="0"/>
              </a:defRPr>
            </a:lvl2pPr>
            <a:lvl3pPr marL="1110767" indent="-222153" defTabSz="905584">
              <a:spcBef>
                <a:spcPct val="30000"/>
              </a:spcBef>
              <a:defRPr kumimoji="1" sz="1200">
                <a:solidFill>
                  <a:schemeClr val="tx1"/>
                </a:solidFill>
                <a:latin typeface="Times New Roman" panose="02020603050405020304" pitchFamily="18" charset="0"/>
              </a:defRPr>
            </a:lvl3pPr>
            <a:lvl4pPr marL="1555074" indent="-222153" defTabSz="905584">
              <a:spcBef>
                <a:spcPct val="30000"/>
              </a:spcBef>
              <a:defRPr kumimoji="1" sz="1200">
                <a:solidFill>
                  <a:schemeClr val="tx1"/>
                </a:solidFill>
                <a:latin typeface="Times New Roman" panose="02020603050405020304" pitchFamily="18" charset="0"/>
              </a:defRPr>
            </a:lvl4pPr>
            <a:lvl5pPr marL="1999381" indent="-222153" defTabSz="905584">
              <a:spcBef>
                <a:spcPct val="30000"/>
              </a:spcBef>
              <a:defRPr kumimoji="1" sz="1200">
                <a:solidFill>
                  <a:schemeClr val="tx1"/>
                </a:solidFill>
                <a:latin typeface="Times New Roman" panose="02020603050405020304" pitchFamily="18" charset="0"/>
              </a:defRPr>
            </a:lvl5pPr>
            <a:lvl6pPr marL="2443688"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6pPr>
            <a:lvl7pPr marL="2887995"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7pPr>
            <a:lvl8pPr marL="3332302"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8pPr>
            <a:lvl9pPr marL="3776609"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20000"/>
              </a:spcBef>
            </a:pPr>
            <a:fld id="{1824B2AC-B539-4FEF-A45B-F33698E1EDE3}" type="slidenum">
              <a:rPr kumimoji="0" lang="en-US" altLang="en-US" smtClean="0">
                <a:latin typeface="Tahoma" panose="020B0604030504040204" pitchFamily="34" charset="0"/>
              </a:rPr>
              <a:pPr>
                <a:spcBef>
                  <a:spcPct val="20000"/>
                </a:spcBef>
              </a:pPr>
              <a:t>21</a:t>
            </a:fld>
            <a:endParaRPr kumimoji="0" lang="en-US" altLang="en-US" dirty="0">
              <a:latin typeface="Tahoma" panose="020B0604030504040204" pitchFamily="34" charset="0"/>
            </a:endParaRPr>
          </a:p>
        </p:txBody>
      </p:sp>
      <p:sp>
        <p:nvSpPr>
          <p:cNvPr id="40963" name="Rectangle 2">
            <a:extLst>
              <a:ext uri="{FF2B5EF4-FFF2-40B4-BE49-F238E27FC236}">
                <a16:creationId xmlns:a16="http://schemas.microsoft.com/office/drawing/2014/main" id="{F57FEE5B-7050-4833-9542-3BD46F20FC12}"/>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C4B11F8E-C581-448F-AD16-6A6CEF9791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9">
            <a:extLst>
              <a:ext uri="{FF2B5EF4-FFF2-40B4-BE49-F238E27FC236}">
                <a16:creationId xmlns:a16="http://schemas.microsoft.com/office/drawing/2014/main" id="{E26685AC-AA67-4460-B58B-8F1DBA54A6A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905584">
              <a:spcBef>
                <a:spcPct val="30000"/>
              </a:spcBef>
              <a:defRPr kumimoji="1" sz="1200">
                <a:solidFill>
                  <a:schemeClr val="tx1"/>
                </a:solidFill>
                <a:latin typeface="Times New Roman" panose="02020603050405020304" pitchFamily="18" charset="0"/>
              </a:defRPr>
            </a:lvl1pPr>
            <a:lvl2pPr marL="721999" indent="-277692" defTabSz="905584">
              <a:spcBef>
                <a:spcPct val="30000"/>
              </a:spcBef>
              <a:defRPr kumimoji="1" sz="1200">
                <a:solidFill>
                  <a:schemeClr val="tx1"/>
                </a:solidFill>
                <a:latin typeface="Times New Roman" panose="02020603050405020304" pitchFamily="18" charset="0"/>
              </a:defRPr>
            </a:lvl2pPr>
            <a:lvl3pPr marL="1110767" indent="-222153" defTabSz="905584">
              <a:spcBef>
                <a:spcPct val="30000"/>
              </a:spcBef>
              <a:defRPr kumimoji="1" sz="1200">
                <a:solidFill>
                  <a:schemeClr val="tx1"/>
                </a:solidFill>
                <a:latin typeface="Times New Roman" panose="02020603050405020304" pitchFamily="18" charset="0"/>
              </a:defRPr>
            </a:lvl3pPr>
            <a:lvl4pPr marL="1555074" indent="-222153" defTabSz="905584">
              <a:spcBef>
                <a:spcPct val="30000"/>
              </a:spcBef>
              <a:defRPr kumimoji="1" sz="1200">
                <a:solidFill>
                  <a:schemeClr val="tx1"/>
                </a:solidFill>
                <a:latin typeface="Times New Roman" panose="02020603050405020304" pitchFamily="18" charset="0"/>
              </a:defRPr>
            </a:lvl4pPr>
            <a:lvl5pPr marL="1999381" indent="-222153" defTabSz="905584">
              <a:spcBef>
                <a:spcPct val="30000"/>
              </a:spcBef>
              <a:defRPr kumimoji="1" sz="1200">
                <a:solidFill>
                  <a:schemeClr val="tx1"/>
                </a:solidFill>
                <a:latin typeface="Times New Roman" panose="02020603050405020304" pitchFamily="18" charset="0"/>
              </a:defRPr>
            </a:lvl5pPr>
            <a:lvl6pPr marL="2443688"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6pPr>
            <a:lvl7pPr marL="2887995"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7pPr>
            <a:lvl8pPr marL="3332302"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8pPr>
            <a:lvl9pPr marL="3776609"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20000"/>
              </a:spcBef>
            </a:pPr>
            <a:fld id="{E026B690-5C77-4421-A3AE-86522BE09748}" type="slidenum">
              <a:rPr kumimoji="0" lang="en-US" altLang="en-US" smtClean="0">
                <a:latin typeface="Tahoma" panose="020B0604030504040204" pitchFamily="34" charset="0"/>
              </a:rPr>
              <a:pPr>
                <a:spcBef>
                  <a:spcPct val="20000"/>
                </a:spcBef>
              </a:pPr>
              <a:t>22</a:t>
            </a:fld>
            <a:endParaRPr kumimoji="0" lang="en-US" altLang="en-US" dirty="0">
              <a:latin typeface="Tahoma" panose="020B0604030504040204" pitchFamily="34" charset="0"/>
            </a:endParaRPr>
          </a:p>
        </p:txBody>
      </p:sp>
      <p:sp>
        <p:nvSpPr>
          <p:cNvPr id="43011" name="Rectangle 2">
            <a:extLst>
              <a:ext uri="{FF2B5EF4-FFF2-40B4-BE49-F238E27FC236}">
                <a16:creationId xmlns:a16="http://schemas.microsoft.com/office/drawing/2014/main" id="{9DD755B0-4E0F-4D51-862E-DBB6FF3A7777}"/>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D2E660B8-12DC-42F2-A692-EE5B1BD2F2B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9">
            <a:extLst>
              <a:ext uri="{FF2B5EF4-FFF2-40B4-BE49-F238E27FC236}">
                <a16:creationId xmlns:a16="http://schemas.microsoft.com/office/drawing/2014/main" id="{99E8D0D4-CCC3-4AF3-AFB8-E05CD81040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905584">
              <a:spcBef>
                <a:spcPct val="30000"/>
              </a:spcBef>
              <a:defRPr kumimoji="1" sz="1200">
                <a:solidFill>
                  <a:schemeClr val="tx1"/>
                </a:solidFill>
                <a:latin typeface="Times New Roman" panose="02020603050405020304" pitchFamily="18" charset="0"/>
              </a:defRPr>
            </a:lvl1pPr>
            <a:lvl2pPr marL="721999" indent="-277692" defTabSz="905584">
              <a:spcBef>
                <a:spcPct val="30000"/>
              </a:spcBef>
              <a:defRPr kumimoji="1" sz="1200">
                <a:solidFill>
                  <a:schemeClr val="tx1"/>
                </a:solidFill>
                <a:latin typeface="Times New Roman" panose="02020603050405020304" pitchFamily="18" charset="0"/>
              </a:defRPr>
            </a:lvl2pPr>
            <a:lvl3pPr marL="1110767" indent="-222153" defTabSz="905584">
              <a:spcBef>
                <a:spcPct val="30000"/>
              </a:spcBef>
              <a:defRPr kumimoji="1" sz="1200">
                <a:solidFill>
                  <a:schemeClr val="tx1"/>
                </a:solidFill>
                <a:latin typeface="Times New Roman" panose="02020603050405020304" pitchFamily="18" charset="0"/>
              </a:defRPr>
            </a:lvl3pPr>
            <a:lvl4pPr marL="1555074" indent="-222153" defTabSz="905584">
              <a:spcBef>
                <a:spcPct val="30000"/>
              </a:spcBef>
              <a:defRPr kumimoji="1" sz="1200">
                <a:solidFill>
                  <a:schemeClr val="tx1"/>
                </a:solidFill>
                <a:latin typeface="Times New Roman" panose="02020603050405020304" pitchFamily="18" charset="0"/>
              </a:defRPr>
            </a:lvl4pPr>
            <a:lvl5pPr marL="1999381" indent="-222153" defTabSz="905584">
              <a:spcBef>
                <a:spcPct val="30000"/>
              </a:spcBef>
              <a:defRPr kumimoji="1" sz="1200">
                <a:solidFill>
                  <a:schemeClr val="tx1"/>
                </a:solidFill>
                <a:latin typeface="Times New Roman" panose="02020603050405020304" pitchFamily="18" charset="0"/>
              </a:defRPr>
            </a:lvl5pPr>
            <a:lvl6pPr marL="2443688"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6pPr>
            <a:lvl7pPr marL="2887995"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7pPr>
            <a:lvl8pPr marL="3332302"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8pPr>
            <a:lvl9pPr marL="3776609" indent="-222153" defTabSz="905584"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20000"/>
              </a:spcBef>
            </a:pPr>
            <a:fld id="{ED6AFA0D-796E-45F8-A855-4D8A12253B97}" type="slidenum">
              <a:rPr kumimoji="0" lang="en-US" altLang="en-US" smtClean="0">
                <a:latin typeface="Tahoma" panose="020B0604030504040204" pitchFamily="34" charset="0"/>
              </a:rPr>
              <a:pPr>
                <a:spcBef>
                  <a:spcPct val="20000"/>
                </a:spcBef>
              </a:pPr>
              <a:t>24</a:t>
            </a:fld>
            <a:endParaRPr kumimoji="0" lang="en-US" altLang="en-US" dirty="0">
              <a:latin typeface="Tahoma" panose="020B0604030504040204" pitchFamily="34" charset="0"/>
            </a:endParaRPr>
          </a:p>
        </p:txBody>
      </p:sp>
      <p:sp>
        <p:nvSpPr>
          <p:cNvPr id="47107" name="Rectangle 2">
            <a:extLst>
              <a:ext uri="{FF2B5EF4-FFF2-40B4-BE49-F238E27FC236}">
                <a16:creationId xmlns:a16="http://schemas.microsoft.com/office/drawing/2014/main" id="{989710B7-5997-4179-856C-C39C677027EE}"/>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FA2E9319-96A3-4F32-BEC9-C424EBFC153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dirty="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A picture containing car, truck, street, green&#10;&#10;Description automatically generated">
            <a:extLst>
              <a:ext uri="{FF2B5EF4-FFF2-40B4-BE49-F238E27FC236}">
                <a16:creationId xmlns:a16="http://schemas.microsoft.com/office/drawing/2014/main" id="{1409C731-0E05-41A1-B0B3-FBF9DED0E1FD}"/>
              </a:ext>
            </a:extLst>
          </p:cNvPr>
          <p:cNvPicPr>
            <a:picLocks noChangeAspect="1"/>
          </p:cNvPicPr>
          <p:nvPr userDrawn="1"/>
        </p:nvPicPr>
        <p:blipFill>
          <a:blip r:embed="rId2"/>
          <a:stretch>
            <a:fillRect/>
          </a:stretch>
        </p:blipFill>
        <p:spPr>
          <a:xfrm>
            <a:off x="0" y="0"/>
            <a:ext cx="9143999" cy="5143500"/>
          </a:xfrm>
          <a:prstGeom prst="rect">
            <a:avLst/>
          </a:prstGeom>
        </p:spPr>
      </p:pic>
      <p:sp>
        <p:nvSpPr>
          <p:cNvPr id="16" name="Picture Placeholder 15">
            <a:extLst>
              <a:ext uri="{FF2B5EF4-FFF2-40B4-BE49-F238E27FC236}">
                <a16:creationId xmlns:a16="http://schemas.microsoft.com/office/drawing/2014/main" id="{6B13A725-7C6F-4001-9F9A-0BDBA46CA73F}"/>
              </a:ext>
            </a:extLst>
          </p:cNvPr>
          <p:cNvSpPr>
            <a:spLocks noGrp="1"/>
          </p:cNvSpPr>
          <p:nvPr>
            <p:ph type="pic" sz="quarter" idx="12"/>
          </p:nvPr>
        </p:nvSpPr>
        <p:spPr>
          <a:xfrm>
            <a:off x="0" y="0"/>
            <a:ext cx="9144000" cy="5143500"/>
          </a:xfrm>
          <a:solidFill>
            <a:schemeClr val="tx1">
              <a:alpha val="22000"/>
            </a:schemeClr>
          </a:solidFill>
        </p:spPr>
        <p:txBody>
          <a:bodyPr/>
          <a:lstStyle>
            <a:lvl1pPr marL="0" indent="0">
              <a:buNone/>
              <a:defRPr/>
            </a:lvl1pPr>
          </a:lstStyle>
          <a:p>
            <a:endParaRPr lang="en-US" dirty="0"/>
          </a:p>
        </p:txBody>
      </p:sp>
      <p:sp>
        <p:nvSpPr>
          <p:cNvPr id="10" name="Text Placeholder 9">
            <a:extLst>
              <a:ext uri="{FF2B5EF4-FFF2-40B4-BE49-F238E27FC236}">
                <a16:creationId xmlns:a16="http://schemas.microsoft.com/office/drawing/2014/main" id="{4CEDB6AF-EFA9-4341-A08D-4DF526225564}"/>
              </a:ext>
            </a:extLst>
          </p:cNvPr>
          <p:cNvSpPr>
            <a:spLocks noGrp="1"/>
          </p:cNvSpPr>
          <p:nvPr>
            <p:ph type="body" sz="quarter" idx="10"/>
          </p:nvPr>
        </p:nvSpPr>
        <p:spPr>
          <a:xfrm>
            <a:off x="323850" y="583932"/>
            <a:ext cx="2970213" cy="530313"/>
          </a:xfrm>
        </p:spPr>
        <p:txBody>
          <a:bodyPr/>
          <a:lstStyle>
            <a:lvl1pPr marL="0" indent="0">
              <a:buNone/>
              <a:defRPr b="1">
                <a:solidFill>
                  <a:schemeClr val="bg1"/>
                </a:solidFill>
              </a:defRPr>
            </a:lvl1pPr>
          </a:lstStyle>
          <a:p>
            <a:pPr lvl="0"/>
            <a:r>
              <a:rPr lang="en-US" dirty="0"/>
              <a:t>Click to edit Master text styles</a:t>
            </a:r>
          </a:p>
        </p:txBody>
      </p:sp>
      <p:sp>
        <p:nvSpPr>
          <p:cNvPr id="17" name="Text Placeholder 16">
            <a:extLst>
              <a:ext uri="{FF2B5EF4-FFF2-40B4-BE49-F238E27FC236}">
                <a16:creationId xmlns:a16="http://schemas.microsoft.com/office/drawing/2014/main" id="{3417F0CE-8FC3-4704-99FC-330E42E651BE}"/>
              </a:ext>
            </a:extLst>
          </p:cNvPr>
          <p:cNvSpPr>
            <a:spLocks noGrp="1"/>
          </p:cNvSpPr>
          <p:nvPr>
            <p:ph type="body" sz="quarter" idx="13"/>
          </p:nvPr>
        </p:nvSpPr>
        <p:spPr>
          <a:xfrm>
            <a:off x="323850" y="1264493"/>
            <a:ext cx="2807970" cy="1350963"/>
          </a:xfrm>
        </p:spPr>
        <p:txBody>
          <a:bodyPr/>
          <a:lstStyle>
            <a:lvl1pPr marL="114300" indent="0">
              <a:buNone/>
              <a:defRPr sz="1600" i="1">
                <a:solidFill>
                  <a:schemeClr val="bg1"/>
                </a:solidFill>
              </a:defRPr>
            </a:lvl1pPr>
          </a:lstStyle>
          <a:p>
            <a:pPr lvl="0"/>
            <a:r>
              <a:rPr lang="en-US" dirty="0"/>
              <a:t>Click to edit Master text styles</a:t>
            </a:r>
          </a:p>
        </p:txBody>
      </p:sp>
      <p:pic>
        <p:nvPicPr>
          <p:cNvPr id="20" name="Picture 19" descr="Signal_white.pdf">
            <a:extLst>
              <a:ext uri="{FF2B5EF4-FFF2-40B4-BE49-F238E27FC236}">
                <a16:creationId xmlns:a16="http://schemas.microsoft.com/office/drawing/2014/main" id="{C523C778-643B-44A9-BB56-64D4983BC3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650" y="4789756"/>
            <a:ext cx="947765" cy="256032"/>
          </a:xfrm>
          <a:prstGeom prst="rect">
            <a:avLst/>
          </a:prstGeom>
        </p:spPr>
      </p:pic>
    </p:spTree>
    <p:extLst>
      <p:ext uri="{BB962C8B-B14F-4D97-AF65-F5344CB8AC3E}">
        <p14:creationId xmlns:p14="http://schemas.microsoft.com/office/powerpoint/2010/main" val="1039944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18215" y="1531620"/>
            <a:ext cx="3980748" cy="2865360"/>
          </a:xfrm>
        </p:spPr>
        <p:txBody>
          <a:bodyPr/>
          <a:lstStyle>
            <a:lvl1pPr marL="180975" indent="-180975">
              <a:lnSpc>
                <a:spcPct val="100000"/>
              </a:lnSpc>
              <a:spcBef>
                <a:spcPts val="0"/>
              </a:spcBef>
              <a:spcAft>
                <a:spcPts val="600"/>
              </a:spcAft>
              <a:buFont typeface="Arial"/>
              <a:buChar char="•"/>
              <a:defRPr sz="1400" b="0">
                <a:solidFill>
                  <a:srgbClr val="555555"/>
                </a:solidFill>
              </a:defRPr>
            </a:lvl1pPr>
            <a:lvl2pPr marL="363538" indent="-182563">
              <a:lnSpc>
                <a:spcPct val="100000"/>
              </a:lnSpc>
              <a:spcBef>
                <a:spcPts val="0"/>
              </a:spcBef>
              <a:spcAft>
                <a:spcPts val="600"/>
              </a:spcAft>
              <a:buFont typeface="Lucida Grande"/>
              <a:buChar char="-"/>
              <a:defRPr sz="1400" b="0">
                <a:solidFill>
                  <a:srgbClr val="555555"/>
                </a:solidFill>
              </a:defRPr>
            </a:lvl2pPr>
            <a:lvl3pPr marL="533400" indent="-169863">
              <a:lnSpc>
                <a:spcPct val="100000"/>
              </a:lnSpc>
              <a:spcBef>
                <a:spcPts val="0"/>
              </a:spcBef>
              <a:spcAft>
                <a:spcPts val="600"/>
              </a:spcAft>
              <a:defRPr sz="1400" b="0">
                <a:solidFill>
                  <a:srgbClr val="555555"/>
                </a:solidFill>
              </a:defRPr>
            </a:lvl3pPr>
            <a:lvl4pPr marL="714375" indent="-180975">
              <a:lnSpc>
                <a:spcPct val="100000"/>
              </a:lnSpc>
              <a:spcBef>
                <a:spcPts val="0"/>
              </a:spcBef>
              <a:spcAft>
                <a:spcPts val="600"/>
              </a:spcAft>
              <a:defRPr sz="1400" b="0">
                <a:solidFill>
                  <a:srgbClr val="555555"/>
                </a:solidFill>
              </a:defRPr>
            </a:lvl4pPr>
            <a:lvl5pPr marL="895350" indent="-180975">
              <a:lnSpc>
                <a:spcPct val="100000"/>
              </a:lnSpc>
              <a:spcBef>
                <a:spcPts val="0"/>
              </a:spcBef>
              <a:spcAft>
                <a:spcPts val="600"/>
              </a:spcAft>
              <a:defRPr sz="1400" b="0">
                <a:solidFill>
                  <a:srgbClr val="555555"/>
                </a:solidFill>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a:extLst>
              <a:ext uri="{FF2B5EF4-FFF2-40B4-BE49-F238E27FC236}">
                <a16:creationId xmlns:a16="http://schemas.microsoft.com/office/drawing/2014/main" id="{194AEEF2-82BF-4C34-B349-C873F4DA1A70}"/>
              </a:ext>
            </a:extLst>
          </p:cNvPr>
          <p:cNvSpPr>
            <a:spLocks noGrp="1"/>
          </p:cNvSpPr>
          <p:nvPr>
            <p:ph sz="half" idx="10"/>
          </p:nvPr>
        </p:nvSpPr>
        <p:spPr>
          <a:xfrm>
            <a:off x="4679906" y="1531620"/>
            <a:ext cx="3980615" cy="2865360"/>
          </a:xfrm>
        </p:spPr>
        <p:txBody>
          <a:bodyPr/>
          <a:lstStyle>
            <a:lvl1pPr marL="180975" indent="-180975">
              <a:lnSpc>
                <a:spcPct val="100000"/>
              </a:lnSpc>
              <a:spcBef>
                <a:spcPts val="0"/>
              </a:spcBef>
              <a:spcAft>
                <a:spcPts val="600"/>
              </a:spcAft>
              <a:buFont typeface="Arial"/>
              <a:buChar char="•"/>
              <a:defRPr sz="1400" b="0">
                <a:solidFill>
                  <a:srgbClr val="555555"/>
                </a:solidFill>
              </a:defRPr>
            </a:lvl1pPr>
            <a:lvl2pPr marL="363538" indent="-182563">
              <a:lnSpc>
                <a:spcPct val="100000"/>
              </a:lnSpc>
              <a:spcBef>
                <a:spcPts val="0"/>
              </a:spcBef>
              <a:spcAft>
                <a:spcPts val="600"/>
              </a:spcAft>
              <a:buFont typeface="Lucida Grande"/>
              <a:buChar char="-"/>
              <a:defRPr sz="1400" b="0">
                <a:solidFill>
                  <a:srgbClr val="555555"/>
                </a:solidFill>
              </a:defRPr>
            </a:lvl2pPr>
            <a:lvl3pPr marL="533400" indent="-169863">
              <a:lnSpc>
                <a:spcPct val="100000"/>
              </a:lnSpc>
              <a:spcBef>
                <a:spcPts val="0"/>
              </a:spcBef>
              <a:spcAft>
                <a:spcPts val="600"/>
              </a:spcAft>
              <a:defRPr sz="1400" b="0">
                <a:solidFill>
                  <a:srgbClr val="555555"/>
                </a:solidFill>
              </a:defRPr>
            </a:lvl3pPr>
            <a:lvl4pPr marL="714375" indent="-180975">
              <a:lnSpc>
                <a:spcPct val="100000"/>
              </a:lnSpc>
              <a:spcBef>
                <a:spcPts val="0"/>
              </a:spcBef>
              <a:spcAft>
                <a:spcPts val="600"/>
              </a:spcAft>
              <a:defRPr sz="1400" b="0">
                <a:solidFill>
                  <a:srgbClr val="555555"/>
                </a:solidFill>
              </a:defRPr>
            </a:lvl4pPr>
            <a:lvl5pPr marL="895350" indent="-180975">
              <a:lnSpc>
                <a:spcPct val="100000"/>
              </a:lnSpc>
              <a:spcBef>
                <a:spcPts val="0"/>
              </a:spcBef>
              <a:spcAft>
                <a:spcPts val="600"/>
              </a:spcAft>
              <a:defRPr sz="1400" b="0">
                <a:solidFill>
                  <a:srgbClr val="555555"/>
                </a:solidFill>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5">
            <a:extLst>
              <a:ext uri="{FF2B5EF4-FFF2-40B4-BE49-F238E27FC236}">
                <a16:creationId xmlns:a16="http://schemas.microsoft.com/office/drawing/2014/main" id="{35CDE3E0-8F5A-4B21-9A25-860EC0428E73}"/>
              </a:ext>
            </a:extLst>
          </p:cNvPr>
          <p:cNvSpPr>
            <a:spLocks noGrp="1"/>
          </p:cNvSpPr>
          <p:nvPr>
            <p:ph type="body" sz="quarter" idx="11"/>
          </p:nvPr>
        </p:nvSpPr>
        <p:spPr>
          <a:xfrm>
            <a:off x="417513" y="864870"/>
            <a:ext cx="3981450" cy="468630"/>
          </a:xfrm>
        </p:spPr>
        <p:txBody>
          <a:bodyPr anchor="ctr"/>
          <a:lstStyle>
            <a:lvl1pPr marL="0" indent="0" algn="ctr">
              <a:buNone/>
              <a:defRPr sz="1600" i="1">
                <a:solidFill>
                  <a:schemeClr val="tx2">
                    <a:lumMod val="75000"/>
                  </a:schemeClr>
                </a:solidFill>
              </a:defRPr>
            </a:lvl1pPr>
          </a:lstStyle>
          <a:p>
            <a:pPr lvl="0"/>
            <a:endParaRPr lang="en-US" dirty="0"/>
          </a:p>
        </p:txBody>
      </p:sp>
      <p:sp>
        <p:nvSpPr>
          <p:cNvPr id="7" name="Text Placeholder 5">
            <a:extLst>
              <a:ext uri="{FF2B5EF4-FFF2-40B4-BE49-F238E27FC236}">
                <a16:creationId xmlns:a16="http://schemas.microsoft.com/office/drawing/2014/main" id="{CB2C77F3-1DCB-4E84-A915-0AFCA1C0AA45}"/>
              </a:ext>
            </a:extLst>
          </p:cNvPr>
          <p:cNvSpPr>
            <a:spLocks noGrp="1"/>
          </p:cNvSpPr>
          <p:nvPr>
            <p:ph type="body" sz="quarter" idx="12"/>
          </p:nvPr>
        </p:nvSpPr>
        <p:spPr>
          <a:xfrm>
            <a:off x="4679071" y="864870"/>
            <a:ext cx="3981450" cy="468630"/>
          </a:xfrm>
        </p:spPr>
        <p:txBody>
          <a:bodyPr anchor="ctr"/>
          <a:lstStyle>
            <a:lvl1pPr marL="0" indent="0" algn="ctr">
              <a:buNone/>
              <a:defRPr sz="1600" i="1">
                <a:solidFill>
                  <a:schemeClr val="tx2">
                    <a:lumMod val="75000"/>
                  </a:schemeClr>
                </a:solidFill>
              </a:defRPr>
            </a:lvl1pPr>
          </a:lstStyle>
          <a:p>
            <a:pPr lvl="0"/>
            <a:endParaRPr lang="en-US" dirty="0"/>
          </a:p>
        </p:txBody>
      </p:sp>
      <p:cxnSp>
        <p:nvCxnSpPr>
          <p:cNvPr id="14" name="Straight Connector 13">
            <a:extLst>
              <a:ext uri="{FF2B5EF4-FFF2-40B4-BE49-F238E27FC236}">
                <a16:creationId xmlns:a16="http://schemas.microsoft.com/office/drawing/2014/main" id="{F0A559BF-51AA-4488-861C-3910BCF9E604}"/>
              </a:ext>
            </a:extLst>
          </p:cNvPr>
          <p:cNvCxnSpPr/>
          <p:nvPr userDrawn="1"/>
        </p:nvCxnSpPr>
        <p:spPr>
          <a:xfrm>
            <a:off x="387033" y="1440180"/>
            <a:ext cx="4055427" cy="0"/>
          </a:xfrm>
          <a:prstGeom prst="line">
            <a:avLst/>
          </a:prstGeom>
          <a:ln w="15875" cap="rnd">
            <a:solidFill>
              <a:schemeClr val="accent1"/>
            </a:solidFill>
            <a:prstDash val="sysDot"/>
            <a:roun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40D3D58-8B94-4A39-BD9D-32B9E9F7DBED}"/>
              </a:ext>
            </a:extLst>
          </p:cNvPr>
          <p:cNvCxnSpPr/>
          <p:nvPr userDrawn="1"/>
        </p:nvCxnSpPr>
        <p:spPr>
          <a:xfrm>
            <a:off x="4655820" y="1440180"/>
            <a:ext cx="4055427" cy="0"/>
          </a:xfrm>
          <a:prstGeom prst="line">
            <a:avLst/>
          </a:prstGeom>
          <a:ln w="15875" cap="rnd">
            <a:solidFill>
              <a:schemeClr val="accent1"/>
            </a:solidFill>
            <a:prstDash val="sysDot"/>
            <a:roun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189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F8406-8367-4B2A-8583-1149CAC7C163}"/>
              </a:ext>
            </a:extLst>
          </p:cNvPr>
          <p:cNvSpPr>
            <a:spLocks noGrp="1"/>
          </p:cNvSpPr>
          <p:nvPr>
            <p:ph type="title"/>
          </p:nvPr>
        </p:nvSpPr>
        <p:spPr/>
        <p:txBody>
          <a:bodyPr/>
          <a:lstStyle/>
          <a:p>
            <a:r>
              <a:rPr lang="en-US"/>
              <a:t>Click to edit Master title style</a:t>
            </a:r>
          </a:p>
        </p:txBody>
      </p:sp>
      <p:graphicFrame>
        <p:nvGraphicFramePr>
          <p:cNvPr id="3" name="Table 3">
            <a:extLst>
              <a:ext uri="{FF2B5EF4-FFF2-40B4-BE49-F238E27FC236}">
                <a16:creationId xmlns:a16="http://schemas.microsoft.com/office/drawing/2014/main" id="{B7220570-262C-47B8-8014-8A8C8118AE93}"/>
              </a:ext>
            </a:extLst>
          </p:cNvPr>
          <p:cNvGraphicFramePr>
            <a:graphicFrameLocks noGrp="1"/>
          </p:cNvGraphicFramePr>
          <p:nvPr userDrawn="1">
            <p:extLst>
              <p:ext uri="{D42A27DB-BD31-4B8C-83A1-F6EECF244321}">
                <p14:modId xmlns:p14="http://schemas.microsoft.com/office/powerpoint/2010/main" val="1608343621"/>
              </p:ext>
            </p:extLst>
          </p:nvPr>
        </p:nvGraphicFramePr>
        <p:xfrm>
          <a:off x="418214" y="935990"/>
          <a:ext cx="6485508" cy="2545842"/>
        </p:xfrm>
        <a:graphic>
          <a:graphicData uri="http://schemas.openxmlformats.org/drawingml/2006/table">
            <a:tbl>
              <a:tblPr firstRow="1" bandRow="1">
                <a:tableStyleId>{5C22544A-7EE6-4342-B048-85BDC9FD1C3A}</a:tableStyleId>
              </a:tblPr>
              <a:tblGrid>
                <a:gridCol w="1621377">
                  <a:extLst>
                    <a:ext uri="{9D8B030D-6E8A-4147-A177-3AD203B41FA5}">
                      <a16:colId xmlns:a16="http://schemas.microsoft.com/office/drawing/2014/main" val="900807788"/>
                    </a:ext>
                  </a:extLst>
                </a:gridCol>
                <a:gridCol w="1621377">
                  <a:extLst>
                    <a:ext uri="{9D8B030D-6E8A-4147-A177-3AD203B41FA5}">
                      <a16:colId xmlns:a16="http://schemas.microsoft.com/office/drawing/2014/main" val="4212890460"/>
                    </a:ext>
                  </a:extLst>
                </a:gridCol>
                <a:gridCol w="1621377">
                  <a:extLst>
                    <a:ext uri="{9D8B030D-6E8A-4147-A177-3AD203B41FA5}">
                      <a16:colId xmlns:a16="http://schemas.microsoft.com/office/drawing/2014/main" val="3075644120"/>
                    </a:ext>
                  </a:extLst>
                </a:gridCol>
                <a:gridCol w="1621377">
                  <a:extLst>
                    <a:ext uri="{9D8B030D-6E8A-4147-A177-3AD203B41FA5}">
                      <a16:colId xmlns:a16="http://schemas.microsoft.com/office/drawing/2014/main" val="410899350"/>
                    </a:ext>
                  </a:extLst>
                </a:gridCol>
              </a:tblGrid>
              <a:tr h="405130">
                <a:tc>
                  <a:txBody>
                    <a:bodyPr/>
                    <a:lstStyle/>
                    <a:p>
                      <a:endParaRPr 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75000"/>
                      </a:schemeClr>
                    </a:solidFill>
                  </a:tcPr>
                </a:tc>
                <a:tc>
                  <a:txBody>
                    <a:bodyPr/>
                    <a:lstStyle/>
                    <a:p>
                      <a:endParaRPr 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75000"/>
                      </a:schemeClr>
                    </a:solidFill>
                  </a:tcPr>
                </a:tc>
                <a:tc>
                  <a:txBody>
                    <a:bodyPr/>
                    <a:lstStyle/>
                    <a:p>
                      <a:endParaRPr 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75000"/>
                      </a:schemeClr>
                    </a:solidFill>
                  </a:tcPr>
                </a:tc>
                <a:tc>
                  <a:txBody>
                    <a:bodyPr/>
                    <a:lstStyle/>
                    <a:p>
                      <a:endParaRPr lang="en-US" sz="16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902094832"/>
                  </a:ext>
                </a:extLst>
              </a:tr>
              <a:tr h="535178">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22285486"/>
                  </a:ext>
                </a:extLst>
              </a:tr>
              <a:tr h="535178">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33824924"/>
                  </a:ext>
                </a:extLst>
              </a:tr>
              <a:tr h="535178">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12517148"/>
                  </a:ext>
                </a:extLst>
              </a:tr>
              <a:tr h="535178">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20392724"/>
                  </a:ext>
                </a:extLst>
              </a:tr>
            </a:tbl>
          </a:graphicData>
        </a:graphic>
      </p:graphicFrame>
    </p:spTree>
    <p:extLst>
      <p:ext uri="{BB962C8B-B14F-4D97-AF65-F5344CB8AC3E}">
        <p14:creationId xmlns:p14="http://schemas.microsoft.com/office/powerpoint/2010/main" val="3855145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descr="A picture containing water, red, sitting, rope&#10;&#10;Description automatically generated">
            <a:extLst>
              <a:ext uri="{FF2B5EF4-FFF2-40B4-BE49-F238E27FC236}">
                <a16:creationId xmlns:a16="http://schemas.microsoft.com/office/drawing/2014/main" id="{9B929176-65AF-45F4-A1DB-C1290572C5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Text Placeholder 7">
            <a:extLst>
              <a:ext uri="{FF2B5EF4-FFF2-40B4-BE49-F238E27FC236}">
                <a16:creationId xmlns:a16="http://schemas.microsoft.com/office/drawing/2014/main" id="{A4E3AA83-CE4F-479A-A643-7010C08215D3}"/>
              </a:ext>
            </a:extLst>
          </p:cNvPr>
          <p:cNvSpPr>
            <a:spLocks noGrp="1"/>
          </p:cNvSpPr>
          <p:nvPr>
            <p:ph type="body" sz="quarter" idx="10"/>
          </p:nvPr>
        </p:nvSpPr>
        <p:spPr>
          <a:xfrm>
            <a:off x="235246" y="3005797"/>
            <a:ext cx="2141538" cy="623888"/>
          </a:xfrm>
        </p:spPr>
        <p:txBody>
          <a:bodyPr/>
          <a:lstStyle>
            <a:lvl1pPr marL="0" indent="0">
              <a:buNone/>
              <a:defRPr sz="2400" b="1" i="1">
                <a:solidFill>
                  <a:schemeClr val="bg1"/>
                </a:solidFill>
              </a:defRPr>
            </a:lvl1pPr>
          </a:lstStyle>
          <a:p>
            <a:pPr lvl="0"/>
            <a:endParaRPr lang="en-US" dirty="0"/>
          </a:p>
        </p:txBody>
      </p:sp>
      <p:pic>
        <p:nvPicPr>
          <p:cNvPr id="9" name="Picture 8" descr="A close up of a sign&#10;&#10;Description automatically generated">
            <a:extLst>
              <a:ext uri="{FF2B5EF4-FFF2-40B4-BE49-F238E27FC236}">
                <a16:creationId xmlns:a16="http://schemas.microsoft.com/office/drawing/2014/main" id="{A676A83B-6B88-471F-8EE8-2E27BE6027A9}"/>
              </a:ext>
            </a:extLst>
          </p:cNvPr>
          <p:cNvPicPr>
            <a:picLocks noChangeAspect="1"/>
          </p:cNvPicPr>
          <p:nvPr userDrawn="1"/>
        </p:nvPicPr>
        <p:blipFill>
          <a:blip r:embed="rId3"/>
          <a:stretch>
            <a:fillRect/>
          </a:stretch>
        </p:blipFill>
        <p:spPr>
          <a:xfrm>
            <a:off x="7946445" y="4814056"/>
            <a:ext cx="1083255" cy="200477"/>
          </a:xfrm>
          <a:prstGeom prst="rect">
            <a:avLst/>
          </a:prstGeom>
        </p:spPr>
      </p:pic>
      <p:pic>
        <p:nvPicPr>
          <p:cNvPr id="11" name="Picture 10" descr="Signal_white.pdf">
            <a:extLst>
              <a:ext uri="{FF2B5EF4-FFF2-40B4-BE49-F238E27FC236}">
                <a16:creationId xmlns:a16="http://schemas.microsoft.com/office/drawing/2014/main" id="{4CD0D833-52AA-42D2-8F0B-290387F7110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650" y="4789756"/>
            <a:ext cx="947765" cy="256032"/>
          </a:xfrm>
          <a:prstGeom prst="rect">
            <a:avLst/>
          </a:prstGeom>
        </p:spPr>
      </p:pic>
    </p:spTree>
    <p:extLst>
      <p:ext uri="{BB962C8B-B14F-4D97-AF65-F5344CB8AC3E}">
        <p14:creationId xmlns:p14="http://schemas.microsoft.com/office/powerpoint/2010/main" val="1304361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E5BA52-C9AB-4CCE-95B2-DE806676AF75}"/>
              </a:ext>
            </a:extLst>
          </p:cNvPr>
          <p:cNvSpPr/>
          <p:nvPr userDrawn="1"/>
        </p:nvSpPr>
        <p:spPr>
          <a:xfrm>
            <a:off x="0" y="0"/>
            <a:ext cx="9144000" cy="5143500"/>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9FBDE61B-74CF-4B54-ABC5-CE2192450BAA}"/>
              </a:ext>
            </a:extLst>
          </p:cNvPr>
          <p:cNvCxnSpPr/>
          <p:nvPr userDrawn="1"/>
        </p:nvCxnSpPr>
        <p:spPr>
          <a:xfrm>
            <a:off x="0" y="3489960"/>
            <a:ext cx="9144000" cy="0"/>
          </a:xfrm>
          <a:prstGeom prst="line">
            <a:avLst/>
          </a:prstGeom>
          <a:ln w="1270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DDF9CFB9-F30F-493D-9E86-3CAF8FBD48DA}"/>
              </a:ext>
            </a:extLst>
          </p:cNvPr>
          <p:cNvSpPr/>
          <p:nvPr userDrawn="1"/>
        </p:nvSpPr>
        <p:spPr>
          <a:xfrm>
            <a:off x="3760470" y="4213860"/>
            <a:ext cx="1623060" cy="6248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i="1" dirty="0">
                <a:solidFill>
                  <a:schemeClr val="bg1"/>
                </a:solidFill>
                <a:latin typeface="Calibri" panose="020F0502020204030204" pitchFamily="34" charset="0"/>
                <a:cs typeface="Calibri" panose="020F0502020204030204" pitchFamily="34" charset="0"/>
              </a:rPr>
              <a:t>Wilton</a:t>
            </a:r>
          </a:p>
        </p:txBody>
      </p:sp>
      <p:sp>
        <p:nvSpPr>
          <p:cNvPr id="9" name="Rectangle 8">
            <a:extLst>
              <a:ext uri="{FF2B5EF4-FFF2-40B4-BE49-F238E27FC236}">
                <a16:creationId xmlns:a16="http://schemas.microsoft.com/office/drawing/2014/main" id="{F77D26AE-A9DF-439A-8F51-396E63A2EC71}"/>
              </a:ext>
            </a:extLst>
          </p:cNvPr>
          <p:cNvSpPr/>
          <p:nvPr userDrawn="1"/>
        </p:nvSpPr>
        <p:spPr>
          <a:xfrm>
            <a:off x="1068705" y="4213860"/>
            <a:ext cx="1623060" cy="6248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sz="2200" b="1" i="1" dirty="0">
                <a:solidFill>
                  <a:schemeClr val="bg1"/>
                </a:solidFill>
                <a:latin typeface="Calibri" panose="020F0502020204030204" pitchFamily="34" charset="0"/>
                <a:cs typeface="Calibri" panose="020F0502020204030204" pitchFamily="34" charset="0"/>
              </a:rPr>
              <a:t>Dallas</a:t>
            </a:r>
          </a:p>
        </p:txBody>
      </p:sp>
      <p:sp>
        <p:nvSpPr>
          <p:cNvPr id="10" name="Rectangle 9">
            <a:extLst>
              <a:ext uri="{FF2B5EF4-FFF2-40B4-BE49-F238E27FC236}">
                <a16:creationId xmlns:a16="http://schemas.microsoft.com/office/drawing/2014/main" id="{39D45836-0B59-4826-B0FA-72ECA9D4E24D}"/>
              </a:ext>
            </a:extLst>
          </p:cNvPr>
          <p:cNvSpPr/>
          <p:nvPr userDrawn="1"/>
        </p:nvSpPr>
        <p:spPr>
          <a:xfrm>
            <a:off x="6482715" y="4213860"/>
            <a:ext cx="1623060" cy="6248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2200" b="1" i="1" dirty="0">
                <a:solidFill>
                  <a:schemeClr val="bg1"/>
                </a:solidFill>
                <a:latin typeface="Calibri" panose="020F0502020204030204" pitchFamily="34" charset="0"/>
                <a:cs typeface="Calibri" panose="020F0502020204030204" pitchFamily="34" charset="0"/>
              </a:rPr>
              <a:t>Long Beach</a:t>
            </a:r>
          </a:p>
        </p:txBody>
      </p:sp>
      <p:pic>
        <p:nvPicPr>
          <p:cNvPr id="11" name="Picture 10">
            <a:extLst>
              <a:ext uri="{FF2B5EF4-FFF2-40B4-BE49-F238E27FC236}">
                <a16:creationId xmlns:a16="http://schemas.microsoft.com/office/drawing/2014/main" id="{E7667E63-760B-4B84-8344-B0533B10C767}"/>
              </a:ext>
            </a:extLst>
          </p:cNvPr>
          <p:cNvPicPr>
            <a:picLocks noChangeAspect="1"/>
          </p:cNvPicPr>
          <p:nvPr userDrawn="1"/>
        </p:nvPicPr>
        <p:blipFill>
          <a:blip r:embed="rId2"/>
          <a:stretch>
            <a:fillRect/>
          </a:stretch>
        </p:blipFill>
        <p:spPr>
          <a:xfrm>
            <a:off x="-53340" y="-53340"/>
            <a:ext cx="9204960" cy="3907214"/>
          </a:xfrm>
          <a:prstGeom prst="rect">
            <a:avLst/>
          </a:prstGeom>
        </p:spPr>
      </p:pic>
      <p:pic>
        <p:nvPicPr>
          <p:cNvPr id="16" name="Picture 15">
            <a:extLst>
              <a:ext uri="{FF2B5EF4-FFF2-40B4-BE49-F238E27FC236}">
                <a16:creationId xmlns:a16="http://schemas.microsoft.com/office/drawing/2014/main" id="{D4E4407D-90D7-4CBC-81E3-CB1303A307B8}"/>
              </a:ext>
            </a:extLst>
          </p:cNvPr>
          <p:cNvPicPr>
            <a:picLocks noChangeAspect="1"/>
          </p:cNvPicPr>
          <p:nvPr userDrawn="1"/>
        </p:nvPicPr>
        <p:blipFill rotWithShape="1">
          <a:blip r:embed="rId3"/>
          <a:srcRect b="-7559"/>
          <a:stretch/>
        </p:blipFill>
        <p:spPr>
          <a:xfrm>
            <a:off x="183409" y="156148"/>
            <a:ext cx="699186" cy="745549"/>
          </a:xfrm>
          <a:prstGeom prst="rect">
            <a:avLst/>
          </a:prstGeom>
        </p:spPr>
      </p:pic>
    </p:spTree>
    <p:extLst>
      <p:ext uri="{BB962C8B-B14F-4D97-AF65-F5344CB8AC3E}">
        <p14:creationId xmlns:p14="http://schemas.microsoft.com/office/powerpoint/2010/main" val="3139445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71125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9C53C587-B122-48A6-A742-AEFA1C31000D}"/>
              </a:ext>
            </a:extLst>
          </p:cNvPr>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3608328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BD9E6C4E-F51E-43EA-A37B-52060576C597}"/>
              </a:ext>
            </a:extLst>
          </p:cNvPr>
          <p:cNvSpPr>
            <a:spLocks noGrp="1" noChangeArrowheads="1"/>
          </p:cNvSpPr>
          <p:nvPr>
            <p:ph type="sldNum" sz="quarter" idx="10"/>
          </p:nvPr>
        </p:nvSpPr>
        <p:spPr/>
        <p:txBody>
          <a:bodyPr/>
          <a:lstStyle>
            <a:lvl1pPr>
              <a:defRPr/>
            </a:lvl1pPr>
          </a:lstStyle>
          <a:p>
            <a:pPr>
              <a:defRPr/>
            </a:pPr>
            <a:fld id="{7562192C-DB94-439E-865F-FDFB94F1D93B}" type="slidenum">
              <a:rPr lang="en-US" altLang="en-US"/>
              <a:pPr>
                <a:defRPr/>
              </a:pPr>
              <a:t>‹#›</a:t>
            </a:fld>
            <a:endParaRPr lang="en-US" altLang="en-US" dirty="0"/>
          </a:p>
        </p:txBody>
      </p:sp>
    </p:spTree>
    <p:extLst>
      <p:ext uri="{BB962C8B-B14F-4D97-AF65-F5344CB8AC3E}">
        <p14:creationId xmlns:p14="http://schemas.microsoft.com/office/powerpoint/2010/main" val="3871955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009394"/>
            <a:ext cx="3822192" cy="2585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009394"/>
            <a:ext cx="3822192" cy="2585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FB60608-5B26-4C98-94EA-DEA9A9A4EE62}"/>
              </a:ext>
            </a:extLst>
          </p:cNvPr>
          <p:cNvSpPr>
            <a:spLocks noGrp="1"/>
          </p:cNvSpPr>
          <p:nvPr>
            <p:ph type="ftr" sz="quarter" idx="15"/>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315BDFC-3DB6-42DB-A380-1193F19A60AA}"/>
              </a:ext>
            </a:extLst>
          </p:cNvPr>
          <p:cNvSpPr>
            <a:spLocks noGrp="1"/>
          </p:cNvSpPr>
          <p:nvPr>
            <p:ph type="sldNum" sz="quarter" idx="16"/>
          </p:nvPr>
        </p:nvSpPr>
        <p:spPr/>
        <p:txBody>
          <a:bodyPr/>
          <a:lstStyle>
            <a:lvl1pPr>
              <a:defRPr/>
            </a:lvl1pPr>
          </a:lstStyle>
          <a:p>
            <a:pPr>
              <a:defRPr/>
            </a:pPr>
            <a:fld id="{F1B177D1-5441-4C58-8195-9D38F3D9837D}" type="slidenum">
              <a:rPr lang="en-US" altLang="en-US"/>
              <a:pPr>
                <a:defRPr/>
              </a:pPr>
              <a:t>‹#›</a:t>
            </a:fld>
            <a:endParaRPr lang="en-US" altLang="en-US" dirty="0"/>
          </a:p>
        </p:txBody>
      </p:sp>
    </p:spTree>
    <p:extLst>
      <p:ext uri="{BB962C8B-B14F-4D97-AF65-F5344CB8AC3E}">
        <p14:creationId xmlns:p14="http://schemas.microsoft.com/office/powerpoint/2010/main" val="3330843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E3F32E5A-223E-4673-983E-DCDFB2075BA3}"/>
              </a:ext>
            </a:extLst>
          </p:cNvPr>
          <p:cNvSpPr/>
          <p:nvPr/>
        </p:nvSpPr>
        <p:spPr>
          <a:xfrm>
            <a:off x="228601" y="171451"/>
            <a:ext cx="8696325" cy="1070372"/>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60000"/>
              </a:spcBef>
              <a:buClr>
                <a:schemeClr val="tx1"/>
              </a:buClr>
              <a:buFontTx/>
              <a:buChar char="•"/>
              <a:defRPr/>
            </a:pPr>
            <a:endParaRPr lang="en-US" sz="1350" dirty="0"/>
          </a:p>
        </p:txBody>
      </p:sp>
      <p:grpSp>
        <p:nvGrpSpPr>
          <p:cNvPr id="3" name="Group 21">
            <a:extLst>
              <a:ext uri="{FF2B5EF4-FFF2-40B4-BE49-F238E27FC236}">
                <a16:creationId xmlns:a16="http://schemas.microsoft.com/office/drawing/2014/main" id="{A181B0AF-217D-4DFC-82D3-E752EF53E3E2}"/>
              </a:ext>
            </a:extLst>
          </p:cNvPr>
          <p:cNvGrpSpPr>
            <a:grpSpLocks noChangeAspect="1"/>
          </p:cNvGrpSpPr>
          <p:nvPr/>
        </p:nvGrpSpPr>
        <p:grpSpPr bwMode="auto">
          <a:xfrm>
            <a:off x="211138" y="535782"/>
            <a:ext cx="8723312" cy="997744"/>
            <a:chOff x="-3905251" y="4294188"/>
            <a:chExt cx="13027839" cy="1892300"/>
          </a:xfrm>
        </p:grpSpPr>
        <p:sp>
          <p:nvSpPr>
            <p:cNvPr id="4" name="Freeform 14">
              <a:extLst>
                <a:ext uri="{FF2B5EF4-FFF2-40B4-BE49-F238E27FC236}">
                  <a16:creationId xmlns:a16="http://schemas.microsoft.com/office/drawing/2014/main" id="{9D128FE9-44BC-4ECD-85D6-435E45ACAC64}"/>
                </a:ext>
              </a:extLst>
            </p:cNvPr>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5" name="Freeform 18">
              <a:extLst>
                <a:ext uri="{FF2B5EF4-FFF2-40B4-BE49-F238E27FC236}">
                  <a16:creationId xmlns:a16="http://schemas.microsoft.com/office/drawing/2014/main" id="{D4F71A73-2E42-4E8C-96A3-93BC5CF48218}"/>
                </a:ext>
              </a:extLst>
            </p:cNvPr>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6" name="Freeform 22">
              <a:extLst>
                <a:ext uri="{FF2B5EF4-FFF2-40B4-BE49-F238E27FC236}">
                  <a16:creationId xmlns:a16="http://schemas.microsoft.com/office/drawing/2014/main" id="{AEA2AF17-11B9-4E48-9B70-FE3222934977}"/>
                </a:ext>
              </a:extLst>
            </p:cNvPr>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dirty="0"/>
            </a:p>
          </p:txBody>
        </p:sp>
        <p:sp>
          <p:nvSpPr>
            <p:cNvPr id="7" name="Freeform 26">
              <a:extLst>
                <a:ext uri="{FF2B5EF4-FFF2-40B4-BE49-F238E27FC236}">
                  <a16:creationId xmlns:a16="http://schemas.microsoft.com/office/drawing/2014/main" id="{C16BA91E-B674-4EA3-827E-961933B34BA4}"/>
                </a:ext>
              </a:extLst>
            </p:cNvPr>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dirty="0"/>
            </a:p>
          </p:txBody>
        </p:sp>
        <p:sp useBgFill="1">
          <p:nvSpPr>
            <p:cNvPr id="8" name="Freeform 26">
              <a:extLst>
                <a:ext uri="{FF2B5EF4-FFF2-40B4-BE49-F238E27FC236}">
                  <a16:creationId xmlns:a16="http://schemas.microsoft.com/office/drawing/2014/main" id="{2C04D585-7E60-423F-A593-0B464F5B1657}"/>
                </a:ext>
              </a:extLst>
            </p:cNvPr>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grpSp>
      <p:sp>
        <p:nvSpPr>
          <p:cNvPr id="9" name="Date Placeholder 1">
            <a:extLst>
              <a:ext uri="{FF2B5EF4-FFF2-40B4-BE49-F238E27FC236}">
                <a16:creationId xmlns:a16="http://schemas.microsoft.com/office/drawing/2014/main" id="{73B5F72E-D2AC-4216-A151-2B56CAA725F7}"/>
              </a:ext>
            </a:extLst>
          </p:cNvPr>
          <p:cNvSpPr>
            <a:spLocks noGrp="1"/>
          </p:cNvSpPr>
          <p:nvPr>
            <p:ph type="dt" sz="half" idx="10"/>
          </p:nvPr>
        </p:nvSpPr>
        <p:spPr/>
        <p:txBody>
          <a:bodyPr/>
          <a:lstStyle>
            <a:lvl1pPr>
              <a:defRPr/>
            </a:lvl1pPr>
          </a:lstStyle>
          <a:p>
            <a:pPr>
              <a:defRPr/>
            </a:pPr>
            <a:endParaRPr lang="en-US" altLang="en-US" dirty="0"/>
          </a:p>
        </p:txBody>
      </p:sp>
      <p:sp>
        <p:nvSpPr>
          <p:cNvPr id="10" name="Footer Placeholder 2">
            <a:extLst>
              <a:ext uri="{FF2B5EF4-FFF2-40B4-BE49-F238E27FC236}">
                <a16:creationId xmlns:a16="http://schemas.microsoft.com/office/drawing/2014/main" id="{9363BD3E-9F3D-4C33-A977-1650ECF7D370}"/>
              </a:ext>
            </a:extLst>
          </p:cNvPr>
          <p:cNvSpPr>
            <a:spLocks noGrp="1"/>
          </p:cNvSpPr>
          <p:nvPr>
            <p:ph type="ftr" sz="quarter" idx="11"/>
          </p:nvPr>
        </p:nvSpPr>
        <p:spPr/>
        <p:txBody>
          <a:bodyPr/>
          <a:lstStyle>
            <a:lvl1pPr>
              <a:defRPr/>
            </a:lvl1pPr>
          </a:lstStyle>
          <a:p>
            <a:pPr>
              <a:defRPr/>
            </a:pPr>
            <a:endParaRPr lang="en-US" dirty="0"/>
          </a:p>
        </p:txBody>
      </p:sp>
      <p:sp>
        <p:nvSpPr>
          <p:cNvPr id="11" name="Slide Number Placeholder 3">
            <a:extLst>
              <a:ext uri="{FF2B5EF4-FFF2-40B4-BE49-F238E27FC236}">
                <a16:creationId xmlns:a16="http://schemas.microsoft.com/office/drawing/2014/main" id="{6C1D480C-C1B0-4EDD-BF56-FE84CAD937BF}"/>
              </a:ext>
            </a:extLst>
          </p:cNvPr>
          <p:cNvSpPr>
            <a:spLocks noGrp="1"/>
          </p:cNvSpPr>
          <p:nvPr>
            <p:ph type="sldNum" sz="quarter" idx="12"/>
          </p:nvPr>
        </p:nvSpPr>
        <p:spPr/>
        <p:txBody>
          <a:bodyPr/>
          <a:lstStyle>
            <a:lvl1pPr>
              <a:defRPr/>
            </a:lvl1pPr>
          </a:lstStyle>
          <a:p>
            <a:pPr>
              <a:defRPr/>
            </a:pPr>
            <a:fld id="{4DBD9598-D46C-4303-B8BB-885772B094F4}" type="slidenum">
              <a:rPr lang="en-US" altLang="en-US"/>
              <a:pPr>
                <a:defRPr/>
              </a:pPr>
              <a:t>‹#›</a:t>
            </a:fld>
            <a:endParaRPr lang="en-US" altLang="en-US" dirty="0"/>
          </a:p>
        </p:txBody>
      </p:sp>
    </p:spTree>
    <p:extLst>
      <p:ext uri="{BB962C8B-B14F-4D97-AF65-F5344CB8AC3E}">
        <p14:creationId xmlns:p14="http://schemas.microsoft.com/office/powerpoint/2010/main" val="455966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Picture 4" descr="A close up of a bridge over a body of water&#10;&#10;Description automatically generated">
            <a:extLst>
              <a:ext uri="{FF2B5EF4-FFF2-40B4-BE49-F238E27FC236}">
                <a16:creationId xmlns:a16="http://schemas.microsoft.com/office/drawing/2014/main" id="{2D93AD47-FBC3-4AFA-B12E-2773C1CF8668}"/>
              </a:ext>
            </a:extLst>
          </p:cNvPr>
          <p:cNvPicPr>
            <a:picLocks noChangeAspect="1"/>
          </p:cNvPicPr>
          <p:nvPr userDrawn="1"/>
        </p:nvPicPr>
        <p:blipFill>
          <a:blip r:embed="rId2"/>
          <a:stretch>
            <a:fillRect/>
          </a:stretch>
        </p:blipFill>
        <p:spPr>
          <a:xfrm>
            <a:off x="0" y="0"/>
            <a:ext cx="6530340" cy="5143500"/>
          </a:xfrm>
          <a:prstGeom prst="rect">
            <a:avLst/>
          </a:prstGeom>
        </p:spPr>
      </p:pic>
      <p:sp>
        <p:nvSpPr>
          <p:cNvPr id="10" name="Text Placeholder 9">
            <a:extLst>
              <a:ext uri="{FF2B5EF4-FFF2-40B4-BE49-F238E27FC236}">
                <a16:creationId xmlns:a16="http://schemas.microsoft.com/office/drawing/2014/main" id="{4CEDB6AF-EFA9-4341-A08D-4DF526225564}"/>
              </a:ext>
            </a:extLst>
          </p:cNvPr>
          <p:cNvSpPr>
            <a:spLocks noGrp="1"/>
          </p:cNvSpPr>
          <p:nvPr>
            <p:ph type="body" sz="quarter" idx="10"/>
          </p:nvPr>
        </p:nvSpPr>
        <p:spPr>
          <a:xfrm>
            <a:off x="323850" y="583932"/>
            <a:ext cx="2970213" cy="530313"/>
          </a:xfrm>
        </p:spPr>
        <p:txBody>
          <a:bodyPr/>
          <a:lstStyle>
            <a:lvl1pPr marL="0" indent="0">
              <a:buNone/>
              <a:defRPr b="1">
                <a:solidFill>
                  <a:schemeClr val="bg1"/>
                </a:solidFill>
              </a:defRPr>
            </a:lvl1pPr>
          </a:lstStyle>
          <a:p>
            <a:pPr lvl="0"/>
            <a:r>
              <a:rPr lang="en-US" dirty="0"/>
              <a:t>Click to edit Master text styles</a:t>
            </a:r>
          </a:p>
        </p:txBody>
      </p:sp>
      <p:sp>
        <p:nvSpPr>
          <p:cNvPr id="17" name="Text Placeholder 16">
            <a:extLst>
              <a:ext uri="{FF2B5EF4-FFF2-40B4-BE49-F238E27FC236}">
                <a16:creationId xmlns:a16="http://schemas.microsoft.com/office/drawing/2014/main" id="{3417F0CE-8FC3-4704-99FC-330E42E651BE}"/>
              </a:ext>
            </a:extLst>
          </p:cNvPr>
          <p:cNvSpPr>
            <a:spLocks noGrp="1"/>
          </p:cNvSpPr>
          <p:nvPr>
            <p:ph type="body" sz="quarter" idx="13"/>
          </p:nvPr>
        </p:nvSpPr>
        <p:spPr>
          <a:xfrm>
            <a:off x="323850" y="1264493"/>
            <a:ext cx="2807970" cy="1350963"/>
          </a:xfrm>
        </p:spPr>
        <p:txBody>
          <a:bodyPr/>
          <a:lstStyle>
            <a:lvl1pPr marL="114300" indent="0">
              <a:buNone/>
              <a:defRPr sz="1600" i="1">
                <a:solidFill>
                  <a:schemeClr val="bg1"/>
                </a:solidFill>
              </a:defRPr>
            </a:lvl1pPr>
          </a:lstStyle>
          <a:p>
            <a:pPr lvl="0"/>
            <a:r>
              <a:rPr lang="en-US" dirty="0"/>
              <a:t>Click to edit Master text styles</a:t>
            </a:r>
          </a:p>
        </p:txBody>
      </p:sp>
      <p:pic>
        <p:nvPicPr>
          <p:cNvPr id="18" name="Picture 17" descr="Signal_white.pdf">
            <a:extLst>
              <a:ext uri="{FF2B5EF4-FFF2-40B4-BE49-F238E27FC236}">
                <a16:creationId xmlns:a16="http://schemas.microsoft.com/office/drawing/2014/main" id="{A1AD5348-92C9-427A-90D3-E205437A13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650" y="4789756"/>
            <a:ext cx="947765" cy="256032"/>
          </a:xfrm>
          <a:prstGeom prst="rect">
            <a:avLst/>
          </a:prstGeom>
        </p:spPr>
      </p:pic>
    </p:spTree>
    <p:extLst>
      <p:ext uri="{BB962C8B-B14F-4D97-AF65-F5344CB8AC3E}">
        <p14:creationId xmlns:p14="http://schemas.microsoft.com/office/powerpoint/2010/main" val="34080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descr="A bunch of food sitting on top of a building&#10;&#10;Description automatically generated">
            <a:extLst>
              <a:ext uri="{FF2B5EF4-FFF2-40B4-BE49-F238E27FC236}">
                <a16:creationId xmlns:a16="http://schemas.microsoft.com/office/drawing/2014/main" id="{D521D5CD-8217-484E-8946-85F65C129F3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5" name="Picture Placeholder 15">
            <a:extLst>
              <a:ext uri="{FF2B5EF4-FFF2-40B4-BE49-F238E27FC236}">
                <a16:creationId xmlns:a16="http://schemas.microsoft.com/office/drawing/2014/main" id="{9C27778F-EB10-44FA-8C6F-F5FA4FA93059}"/>
              </a:ext>
            </a:extLst>
          </p:cNvPr>
          <p:cNvSpPr>
            <a:spLocks noGrp="1"/>
          </p:cNvSpPr>
          <p:nvPr>
            <p:ph type="pic" sz="quarter" idx="12"/>
          </p:nvPr>
        </p:nvSpPr>
        <p:spPr>
          <a:xfrm>
            <a:off x="0" y="0"/>
            <a:ext cx="9144000" cy="5143500"/>
          </a:xfrm>
          <a:solidFill>
            <a:schemeClr val="tx1">
              <a:alpha val="58000"/>
            </a:schemeClr>
          </a:solidFill>
        </p:spPr>
        <p:txBody>
          <a:bodyPr/>
          <a:lstStyle>
            <a:lvl1pPr marL="0" indent="0">
              <a:buNone/>
              <a:defRPr/>
            </a:lvl1pPr>
          </a:lstStyle>
          <a:p>
            <a:endParaRPr lang="en-US" dirty="0"/>
          </a:p>
        </p:txBody>
      </p:sp>
      <p:sp>
        <p:nvSpPr>
          <p:cNvPr id="17" name="Title 1">
            <a:extLst>
              <a:ext uri="{FF2B5EF4-FFF2-40B4-BE49-F238E27FC236}">
                <a16:creationId xmlns:a16="http://schemas.microsoft.com/office/drawing/2014/main" id="{3A7913C5-2212-47DC-88C9-E6A6E09F4689}"/>
              </a:ext>
            </a:extLst>
          </p:cNvPr>
          <p:cNvSpPr>
            <a:spLocks noGrp="1"/>
          </p:cNvSpPr>
          <p:nvPr>
            <p:ph type="title"/>
          </p:nvPr>
        </p:nvSpPr>
        <p:spPr>
          <a:xfrm>
            <a:off x="756000" y="3386857"/>
            <a:ext cx="4007546" cy="1034894"/>
          </a:xfrm>
        </p:spPr>
        <p:txBody>
          <a:bodyPr anchor="t" anchorCtr="0"/>
          <a:lstStyle>
            <a:lvl1pPr>
              <a:lnSpc>
                <a:spcPct val="100000"/>
              </a:lnSpc>
              <a:defRPr sz="2000">
                <a:solidFill>
                  <a:schemeClr val="bg1"/>
                </a:solidFill>
              </a:defRPr>
            </a:lvl1pPr>
          </a:lstStyle>
          <a:p>
            <a:r>
              <a:rPr lang="en-GB" dirty="0"/>
              <a:t>Click to edit Master title style</a:t>
            </a:r>
            <a:endParaRPr lang="en-US" dirty="0"/>
          </a:p>
        </p:txBody>
      </p:sp>
      <p:pic>
        <p:nvPicPr>
          <p:cNvPr id="20" name="Picture 19" descr="A close up of a sign&#10;&#10;Description automatically generated">
            <a:extLst>
              <a:ext uri="{FF2B5EF4-FFF2-40B4-BE49-F238E27FC236}">
                <a16:creationId xmlns:a16="http://schemas.microsoft.com/office/drawing/2014/main" id="{0539D847-D20C-4051-A157-FD138725547B}"/>
              </a:ext>
            </a:extLst>
          </p:cNvPr>
          <p:cNvPicPr>
            <a:picLocks noChangeAspect="1"/>
          </p:cNvPicPr>
          <p:nvPr userDrawn="1"/>
        </p:nvPicPr>
        <p:blipFill>
          <a:blip r:embed="rId3"/>
          <a:stretch>
            <a:fillRect/>
          </a:stretch>
        </p:blipFill>
        <p:spPr>
          <a:xfrm>
            <a:off x="7946445" y="4814056"/>
            <a:ext cx="1083255" cy="200477"/>
          </a:xfrm>
          <a:prstGeom prst="rect">
            <a:avLst/>
          </a:prstGeom>
        </p:spPr>
      </p:pic>
      <p:pic>
        <p:nvPicPr>
          <p:cNvPr id="22" name="Picture 21" descr="Signal_white.pdf">
            <a:extLst>
              <a:ext uri="{FF2B5EF4-FFF2-40B4-BE49-F238E27FC236}">
                <a16:creationId xmlns:a16="http://schemas.microsoft.com/office/drawing/2014/main" id="{B325396B-F0B5-44A3-94AA-2B22CAE015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650" y="4789756"/>
            <a:ext cx="947765" cy="256032"/>
          </a:xfrm>
          <a:prstGeom prst="rect">
            <a:avLst/>
          </a:prstGeom>
        </p:spPr>
      </p:pic>
    </p:spTree>
    <p:extLst>
      <p:ext uri="{BB962C8B-B14F-4D97-AF65-F5344CB8AC3E}">
        <p14:creationId xmlns:p14="http://schemas.microsoft.com/office/powerpoint/2010/main" val="238280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C85E33-9532-4C4C-85CF-7642AF10D4D7}"/>
              </a:ext>
            </a:extLst>
          </p:cNvPr>
          <p:cNvSpPr/>
          <p:nvPr userDrawn="1"/>
        </p:nvSpPr>
        <p:spPr>
          <a:xfrm>
            <a:off x="0" y="-1"/>
            <a:ext cx="9144000" cy="3962401"/>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74C604B-B35B-4356-86F8-ECDF68FA2C39}"/>
              </a:ext>
            </a:extLst>
          </p:cNvPr>
          <p:cNvSpPr>
            <a:spLocks noGrp="1"/>
          </p:cNvSpPr>
          <p:nvPr>
            <p:ph type="body" sz="quarter" idx="10"/>
          </p:nvPr>
        </p:nvSpPr>
        <p:spPr>
          <a:xfrm>
            <a:off x="4168299" y="663575"/>
            <a:ext cx="807402" cy="616585"/>
          </a:xfrm>
        </p:spPr>
        <p:txBody>
          <a:bodyPr anchor="ctr"/>
          <a:lstStyle>
            <a:lvl1pPr marL="0" indent="0" algn="ctr">
              <a:buNone/>
              <a:defRPr sz="3000">
                <a:solidFill>
                  <a:schemeClr val="bg1"/>
                </a:solidFill>
              </a:defRPr>
            </a:lvl1pPr>
          </a:lstStyle>
          <a:p>
            <a:pPr lvl="0"/>
            <a:endParaRPr lang="en-US" dirty="0"/>
          </a:p>
        </p:txBody>
      </p:sp>
      <p:cxnSp>
        <p:nvCxnSpPr>
          <p:cNvPr id="7" name="Straight Connector 6">
            <a:extLst>
              <a:ext uri="{FF2B5EF4-FFF2-40B4-BE49-F238E27FC236}">
                <a16:creationId xmlns:a16="http://schemas.microsoft.com/office/drawing/2014/main" id="{642F37A5-BB5B-4321-9748-665D1ED11CE4}"/>
              </a:ext>
            </a:extLst>
          </p:cNvPr>
          <p:cNvCxnSpPr>
            <a:cxnSpLocks/>
            <a:endCxn id="5" idx="1"/>
          </p:cNvCxnSpPr>
          <p:nvPr userDrawn="1"/>
        </p:nvCxnSpPr>
        <p:spPr>
          <a:xfrm>
            <a:off x="2773680" y="971868"/>
            <a:ext cx="1394619"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9DA6233-19F0-4193-85EF-7348738E4581}"/>
              </a:ext>
            </a:extLst>
          </p:cNvPr>
          <p:cNvCxnSpPr>
            <a:cxnSpLocks/>
            <a:stCxn id="5" idx="3"/>
          </p:cNvCxnSpPr>
          <p:nvPr userDrawn="1"/>
        </p:nvCxnSpPr>
        <p:spPr>
          <a:xfrm>
            <a:off x="4975701" y="971868"/>
            <a:ext cx="1399032"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Title 1">
            <a:extLst>
              <a:ext uri="{FF2B5EF4-FFF2-40B4-BE49-F238E27FC236}">
                <a16:creationId xmlns:a16="http://schemas.microsoft.com/office/drawing/2014/main" id="{3A7913C5-2212-47DC-88C9-E6A6E09F4689}"/>
              </a:ext>
            </a:extLst>
          </p:cNvPr>
          <p:cNvSpPr>
            <a:spLocks noGrp="1"/>
          </p:cNvSpPr>
          <p:nvPr>
            <p:ph type="title"/>
          </p:nvPr>
        </p:nvSpPr>
        <p:spPr>
          <a:xfrm>
            <a:off x="2568227" y="2201905"/>
            <a:ext cx="4007546" cy="663575"/>
          </a:xfrm>
        </p:spPr>
        <p:txBody>
          <a:bodyPr anchor="ctr" anchorCtr="0"/>
          <a:lstStyle>
            <a:lvl1pPr algn="ctr">
              <a:lnSpc>
                <a:spcPct val="100000"/>
              </a:lnSpc>
              <a:defRPr sz="2400" i="1">
                <a:solidFill>
                  <a:schemeClr val="bg1">
                    <a:lumMod val="85000"/>
                  </a:schemeClr>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239144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oin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0CA0B11E-8590-4086-B8CB-71066E1509D9}"/>
              </a:ext>
            </a:extLst>
          </p:cNvPr>
          <p:cNvSpPr>
            <a:spLocks noGrp="1"/>
          </p:cNvSpPr>
          <p:nvPr>
            <p:ph type="body" sz="quarter" idx="10"/>
          </p:nvPr>
        </p:nvSpPr>
        <p:spPr>
          <a:xfrm>
            <a:off x="417507" y="864869"/>
            <a:ext cx="8242306" cy="35020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9237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ullet point li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09C7CE-C175-401C-B716-FBB3B7D8F7E1}"/>
              </a:ext>
            </a:extLst>
          </p:cNvPr>
          <p:cNvSpPr/>
          <p:nvPr userDrawn="1"/>
        </p:nvSpPr>
        <p:spPr>
          <a:xfrm>
            <a:off x="0" y="0"/>
            <a:ext cx="2720340" cy="5143500"/>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4766" y="337738"/>
            <a:ext cx="2232052" cy="1026241"/>
          </a:xfrm>
        </p:spPr>
        <p:txBody>
          <a:bodyPr anchor="t"/>
          <a:lstStyle>
            <a:lvl1pPr>
              <a:lnSpc>
                <a:spcPct val="100000"/>
              </a:lnSpc>
              <a:defRPr>
                <a:solidFill>
                  <a:schemeClr val="bg1"/>
                </a:solidFill>
              </a:defRPr>
            </a:lvl1p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0CA0B11E-8590-4086-B8CB-71066E1509D9}"/>
              </a:ext>
            </a:extLst>
          </p:cNvPr>
          <p:cNvSpPr>
            <a:spLocks noGrp="1"/>
          </p:cNvSpPr>
          <p:nvPr>
            <p:ph type="body" sz="quarter" idx="10"/>
          </p:nvPr>
        </p:nvSpPr>
        <p:spPr>
          <a:xfrm>
            <a:off x="3025140" y="337738"/>
            <a:ext cx="5634672" cy="41352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ignal_white.pdf">
            <a:extLst>
              <a:ext uri="{FF2B5EF4-FFF2-40B4-BE49-F238E27FC236}">
                <a16:creationId xmlns:a16="http://schemas.microsoft.com/office/drawing/2014/main" id="{CB8BDFF0-089E-439B-902A-7E3BAD10FC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50" y="4789756"/>
            <a:ext cx="947765" cy="256032"/>
          </a:xfrm>
          <a:prstGeom prst="rect">
            <a:avLst/>
          </a:prstGeom>
        </p:spPr>
      </p:pic>
    </p:spTree>
    <p:extLst>
      <p:ext uri="{BB962C8B-B14F-4D97-AF65-F5344CB8AC3E}">
        <p14:creationId xmlns:p14="http://schemas.microsoft.com/office/powerpoint/2010/main" val="1564631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ullet point li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09C7CE-C175-401C-B716-FBB3B7D8F7E1}"/>
              </a:ext>
            </a:extLst>
          </p:cNvPr>
          <p:cNvSpPr/>
          <p:nvPr userDrawn="1"/>
        </p:nvSpPr>
        <p:spPr>
          <a:xfrm>
            <a:off x="6423660" y="0"/>
            <a:ext cx="2720340" cy="5143500"/>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628426" y="337738"/>
            <a:ext cx="2232052" cy="1026241"/>
          </a:xfrm>
        </p:spPr>
        <p:txBody>
          <a:bodyPr anchor="t"/>
          <a:lstStyle>
            <a:lvl1pPr>
              <a:lnSpc>
                <a:spcPct val="100000"/>
              </a:lnSpc>
              <a:defRPr>
                <a:solidFill>
                  <a:schemeClr val="bg1"/>
                </a:solidFill>
              </a:defRPr>
            </a:lvl1p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0CA0B11E-8590-4086-B8CB-71066E1509D9}"/>
              </a:ext>
            </a:extLst>
          </p:cNvPr>
          <p:cNvSpPr>
            <a:spLocks noGrp="1"/>
          </p:cNvSpPr>
          <p:nvPr>
            <p:ph type="body" sz="quarter" idx="10"/>
          </p:nvPr>
        </p:nvSpPr>
        <p:spPr>
          <a:xfrm>
            <a:off x="474986" y="337738"/>
            <a:ext cx="5634672" cy="41352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5834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18215" y="864870"/>
            <a:ext cx="3980615" cy="3318750"/>
          </a:xfrm>
        </p:spPr>
        <p:txBody>
          <a:bodyPr/>
          <a:lstStyle>
            <a:lvl1pPr marL="180975" indent="-180975">
              <a:lnSpc>
                <a:spcPct val="100000"/>
              </a:lnSpc>
              <a:spcBef>
                <a:spcPts val="0"/>
              </a:spcBef>
              <a:spcAft>
                <a:spcPts val="600"/>
              </a:spcAft>
              <a:buFont typeface="Arial"/>
              <a:buChar char="•"/>
              <a:defRPr sz="1400" b="0">
                <a:solidFill>
                  <a:srgbClr val="555555"/>
                </a:solidFill>
              </a:defRPr>
            </a:lvl1pPr>
            <a:lvl2pPr marL="363538" indent="-182563">
              <a:lnSpc>
                <a:spcPct val="100000"/>
              </a:lnSpc>
              <a:spcBef>
                <a:spcPts val="0"/>
              </a:spcBef>
              <a:spcAft>
                <a:spcPts val="600"/>
              </a:spcAft>
              <a:buFont typeface="Lucida Grande"/>
              <a:buChar char="-"/>
              <a:defRPr sz="1400" b="0">
                <a:solidFill>
                  <a:srgbClr val="555555"/>
                </a:solidFill>
              </a:defRPr>
            </a:lvl2pPr>
            <a:lvl3pPr marL="533400" indent="-169863">
              <a:lnSpc>
                <a:spcPct val="100000"/>
              </a:lnSpc>
              <a:spcBef>
                <a:spcPts val="0"/>
              </a:spcBef>
              <a:spcAft>
                <a:spcPts val="600"/>
              </a:spcAft>
              <a:defRPr sz="1400" b="0">
                <a:solidFill>
                  <a:srgbClr val="555555"/>
                </a:solidFill>
              </a:defRPr>
            </a:lvl3pPr>
            <a:lvl4pPr marL="714375" indent="-180975">
              <a:lnSpc>
                <a:spcPct val="100000"/>
              </a:lnSpc>
              <a:spcBef>
                <a:spcPts val="0"/>
              </a:spcBef>
              <a:spcAft>
                <a:spcPts val="600"/>
              </a:spcAft>
              <a:defRPr sz="1400" b="0">
                <a:solidFill>
                  <a:srgbClr val="555555"/>
                </a:solidFill>
              </a:defRPr>
            </a:lvl4pPr>
            <a:lvl5pPr marL="895350" indent="-180975">
              <a:lnSpc>
                <a:spcPct val="100000"/>
              </a:lnSpc>
              <a:spcBef>
                <a:spcPts val="0"/>
              </a:spcBef>
              <a:spcAft>
                <a:spcPts val="600"/>
              </a:spcAft>
              <a:defRPr sz="1400" b="0">
                <a:solidFill>
                  <a:srgbClr val="555555"/>
                </a:solidFill>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a:extLst>
              <a:ext uri="{FF2B5EF4-FFF2-40B4-BE49-F238E27FC236}">
                <a16:creationId xmlns:a16="http://schemas.microsoft.com/office/drawing/2014/main" id="{194AEEF2-82BF-4C34-B349-C873F4DA1A70}"/>
              </a:ext>
            </a:extLst>
          </p:cNvPr>
          <p:cNvSpPr>
            <a:spLocks noGrp="1"/>
          </p:cNvSpPr>
          <p:nvPr>
            <p:ph sz="half" idx="10"/>
          </p:nvPr>
        </p:nvSpPr>
        <p:spPr>
          <a:xfrm>
            <a:off x="4679906" y="864870"/>
            <a:ext cx="3980615" cy="3318750"/>
          </a:xfrm>
        </p:spPr>
        <p:txBody>
          <a:bodyPr/>
          <a:lstStyle>
            <a:lvl1pPr marL="180975" indent="-180975">
              <a:lnSpc>
                <a:spcPct val="100000"/>
              </a:lnSpc>
              <a:spcBef>
                <a:spcPts val="0"/>
              </a:spcBef>
              <a:spcAft>
                <a:spcPts val="600"/>
              </a:spcAft>
              <a:buFont typeface="Arial"/>
              <a:buChar char="•"/>
              <a:defRPr sz="1400" b="0">
                <a:solidFill>
                  <a:srgbClr val="555555"/>
                </a:solidFill>
              </a:defRPr>
            </a:lvl1pPr>
            <a:lvl2pPr marL="363538" indent="-182563">
              <a:lnSpc>
                <a:spcPct val="100000"/>
              </a:lnSpc>
              <a:spcBef>
                <a:spcPts val="0"/>
              </a:spcBef>
              <a:spcAft>
                <a:spcPts val="600"/>
              </a:spcAft>
              <a:buFont typeface="Lucida Grande"/>
              <a:buChar char="-"/>
              <a:defRPr sz="1400" b="0">
                <a:solidFill>
                  <a:srgbClr val="555555"/>
                </a:solidFill>
              </a:defRPr>
            </a:lvl2pPr>
            <a:lvl3pPr marL="533400" indent="-169863">
              <a:lnSpc>
                <a:spcPct val="100000"/>
              </a:lnSpc>
              <a:spcBef>
                <a:spcPts val="0"/>
              </a:spcBef>
              <a:spcAft>
                <a:spcPts val="600"/>
              </a:spcAft>
              <a:defRPr sz="1400" b="0">
                <a:solidFill>
                  <a:srgbClr val="555555"/>
                </a:solidFill>
              </a:defRPr>
            </a:lvl3pPr>
            <a:lvl4pPr marL="714375" indent="-180975">
              <a:lnSpc>
                <a:spcPct val="100000"/>
              </a:lnSpc>
              <a:spcBef>
                <a:spcPts val="0"/>
              </a:spcBef>
              <a:spcAft>
                <a:spcPts val="600"/>
              </a:spcAft>
              <a:defRPr sz="1400" b="0">
                <a:solidFill>
                  <a:srgbClr val="555555"/>
                </a:solidFill>
              </a:defRPr>
            </a:lvl4pPr>
            <a:lvl5pPr marL="895350" indent="-180975">
              <a:lnSpc>
                <a:spcPct val="100000"/>
              </a:lnSpc>
              <a:spcBef>
                <a:spcPts val="0"/>
              </a:spcBef>
              <a:spcAft>
                <a:spcPts val="600"/>
              </a:spcAft>
              <a:defRPr sz="1400" b="0">
                <a:solidFill>
                  <a:srgbClr val="555555"/>
                </a:solidFill>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12622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18215" y="864870"/>
            <a:ext cx="3980615" cy="3318750"/>
          </a:xfrm>
        </p:spPr>
        <p:txBody>
          <a:bodyPr/>
          <a:lstStyle>
            <a:lvl1pPr marL="0" indent="0">
              <a:lnSpc>
                <a:spcPct val="100000"/>
              </a:lnSpc>
              <a:spcBef>
                <a:spcPts val="0"/>
              </a:spcBef>
              <a:spcAft>
                <a:spcPts val="600"/>
              </a:spcAft>
              <a:buFont typeface="Arial"/>
              <a:buNone/>
              <a:defRPr sz="1400" b="0" i="0">
                <a:solidFill>
                  <a:schemeClr val="tx2">
                    <a:lumMod val="50000"/>
                  </a:schemeClr>
                </a:solidFill>
              </a:defRPr>
            </a:lvl1pPr>
            <a:lvl2pPr marL="180975" indent="0">
              <a:lnSpc>
                <a:spcPts val="1600"/>
              </a:lnSpc>
              <a:spcBef>
                <a:spcPts val="0"/>
              </a:spcBef>
              <a:spcAft>
                <a:spcPts val="700"/>
              </a:spcAft>
              <a:buFont typeface="Lucida Grande"/>
              <a:buNone/>
              <a:defRPr sz="1400" b="0">
                <a:solidFill>
                  <a:srgbClr val="555555"/>
                </a:solidFill>
              </a:defRPr>
            </a:lvl2pPr>
            <a:lvl3pPr marL="285750" indent="-169863">
              <a:lnSpc>
                <a:spcPct val="100000"/>
              </a:lnSpc>
              <a:spcBef>
                <a:spcPts val="0"/>
              </a:spcBef>
              <a:spcAft>
                <a:spcPts val="600"/>
              </a:spcAft>
              <a:defRPr sz="1400" b="0">
                <a:solidFill>
                  <a:srgbClr val="555555"/>
                </a:solidFill>
              </a:defRPr>
            </a:lvl3pPr>
            <a:lvl4pPr marL="517525" indent="-169863" defTabSz="461963">
              <a:lnSpc>
                <a:spcPct val="100000"/>
              </a:lnSpc>
              <a:spcBef>
                <a:spcPts val="0"/>
              </a:spcBef>
              <a:spcAft>
                <a:spcPts val="600"/>
              </a:spcAft>
              <a:defRPr sz="1400" b="0">
                <a:solidFill>
                  <a:srgbClr val="555555"/>
                </a:solidFill>
              </a:defRPr>
            </a:lvl4pPr>
            <a:lvl5pPr marL="738188" indent="-169863">
              <a:lnSpc>
                <a:spcPct val="100000"/>
              </a:lnSpc>
              <a:spcBef>
                <a:spcPts val="0"/>
              </a:spcBef>
              <a:spcAft>
                <a:spcPts val="600"/>
              </a:spcAft>
              <a:defRPr sz="1400" b="0">
                <a:solidFill>
                  <a:srgbClr val="555555"/>
                </a:solidFill>
              </a:defRPr>
            </a:lvl5pPr>
            <a:lvl6pPr>
              <a:defRPr sz="1800"/>
            </a:lvl6pPr>
            <a:lvl7pPr>
              <a:defRPr sz="1800"/>
            </a:lvl7pPr>
            <a:lvl8pPr>
              <a:defRPr sz="1800"/>
            </a:lvl8pPr>
            <a:lvl9pPr>
              <a:defRPr sz="1800"/>
            </a:lvl9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endParaRPr lang="en-US" dirty="0"/>
          </a:p>
          <a:p>
            <a:pPr lvl="0"/>
            <a:endParaRPr lang="en-US" dirty="0"/>
          </a:p>
        </p:txBody>
      </p:sp>
      <p:sp>
        <p:nvSpPr>
          <p:cNvPr id="5" name="Content Placeholder 2">
            <a:extLst>
              <a:ext uri="{FF2B5EF4-FFF2-40B4-BE49-F238E27FC236}">
                <a16:creationId xmlns:a16="http://schemas.microsoft.com/office/drawing/2014/main" id="{194AEEF2-82BF-4C34-B349-C873F4DA1A70}"/>
              </a:ext>
            </a:extLst>
          </p:cNvPr>
          <p:cNvSpPr>
            <a:spLocks noGrp="1"/>
          </p:cNvSpPr>
          <p:nvPr>
            <p:ph sz="half" idx="10"/>
          </p:nvPr>
        </p:nvSpPr>
        <p:spPr>
          <a:xfrm>
            <a:off x="4679906" y="864870"/>
            <a:ext cx="3980615" cy="3318750"/>
          </a:xfrm>
        </p:spPr>
        <p:txBody>
          <a:bodyPr/>
          <a:lstStyle>
            <a:lvl1pPr marL="0" indent="0">
              <a:lnSpc>
                <a:spcPct val="100000"/>
              </a:lnSpc>
              <a:spcBef>
                <a:spcPts val="0"/>
              </a:spcBef>
              <a:spcAft>
                <a:spcPts val="600"/>
              </a:spcAft>
              <a:buFont typeface="Arial"/>
              <a:buNone/>
              <a:defRPr sz="1400" b="0">
                <a:solidFill>
                  <a:schemeClr val="tx2">
                    <a:lumMod val="50000"/>
                  </a:schemeClr>
                </a:solidFill>
              </a:defRPr>
            </a:lvl1pPr>
            <a:lvl2pPr marL="363538" indent="-182563">
              <a:lnSpc>
                <a:spcPts val="1600"/>
              </a:lnSpc>
              <a:spcBef>
                <a:spcPts val="0"/>
              </a:spcBef>
              <a:spcAft>
                <a:spcPts val="700"/>
              </a:spcAft>
              <a:buFont typeface="Lucida Grande"/>
              <a:buChar char="-"/>
              <a:defRPr sz="1400" b="0">
                <a:solidFill>
                  <a:srgbClr val="555555"/>
                </a:solidFill>
              </a:defRPr>
            </a:lvl2pPr>
            <a:lvl3pPr marL="533400" indent="-169863">
              <a:lnSpc>
                <a:spcPct val="100000"/>
              </a:lnSpc>
              <a:spcBef>
                <a:spcPts val="0"/>
              </a:spcBef>
              <a:spcAft>
                <a:spcPts val="600"/>
              </a:spcAft>
              <a:defRPr sz="1400" b="0">
                <a:solidFill>
                  <a:srgbClr val="555555"/>
                </a:solidFill>
              </a:defRPr>
            </a:lvl3pPr>
            <a:lvl4pPr marL="714375" indent="-180975">
              <a:lnSpc>
                <a:spcPct val="100000"/>
              </a:lnSpc>
              <a:spcBef>
                <a:spcPts val="0"/>
              </a:spcBef>
              <a:spcAft>
                <a:spcPts val="600"/>
              </a:spcAft>
              <a:defRPr sz="1400" b="0">
                <a:solidFill>
                  <a:srgbClr val="555555"/>
                </a:solidFill>
              </a:defRPr>
            </a:lvl4pPr>
            <a:lvl5pPr marL="895350" indent="-180975">
              <a:lnSpc>
                <a:spcPct val="100000"/>
              </a:lnSpc>
              <a:spcBef>
                <a:spcPts val="0"/>
              </a:spcBef>
              <a:spcAft>
                <a:spcPts val="600"/>
              </a:spcAft>
              <a:defRPr sz="1400" b="0">
                <a:solidFill>
                  <a:srgbClr val="555555"/>
                </a:solidFill>
              </a:defRPr>
            </a:lvl5pPr>
            <a:lvl6pPr>
              <a:defRPr sz="1800"/>
            </a:lvl6pPr>
            <a:lvl7pPr>
              <a:defRPr sz="1800"/>
            </a:lvl7pPr>
            <a:lvl8pPr>
              <a:defRPr sz="1800"/>
            </a:lvl8pPr>
            <a:lvl9pPr>
              <a:defRPr sz="1800"/>
            </a:lvl9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endParaRPr lang="en-US" dirty="0"/>
          </a:p>
          <a:p>
            <a:pPr lvl="0"/>
            <a:endParaRPr lang="en-US" dirty="0"/>
          </a:p>
        </p:txBody>
      </p:sp>
    </p:spTree>
    <p:extLst>
      <p:ext uri="{BB962C8B-B14F-4D97-AF65-F5344CB8AC3E}">
        <p14:creationId xmlns:p14="http://schemas.microsoft.com/office/powerpoint/2010/main" val="110558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8215" y="137440"/>
            <a:ext cx="8242306" cy="586460"/>
          </a:xfrm>
          <a:prstGeom prst="rect">
            <a:avLst/>
          </a:prstGeom>
        </p:spPr>
        <p:txBody>
          <a:bodyPr vert="horz" lIns="0" tIns="0" rIns="0" bIns="0" rtlCol="0" anchor="b" anchorCtr="0">
            <a:noAutofit/>
          </a:bodyPr>
          <a:lstStyle/>
          <a:p>
            <a:r>
              <a:rPr lang="en-GB" dirty="0"/>
              <a:t>Click to Edit Master Slide Style</a:t>
            </a:r>
            <a:endParaRPr lang="en-US" dirty="0"/>
          </a:p>
        </p:txBody>
      </p:sp>
      <p:sp>
        <p:nvSpPr>
          <p:cNvPr id="3" name="Text Placeholder 2"/>
          <p:cNvSpPr>
            <a:spLocks noGrp="1"/>
          </p:cNvSpPr>
          <p:nvPr>
            <p:ph type="body" idx="1"/>
          </p:nvPr>
        </p:nvSpPr>
        <p:spPr>
          <a:xfrm>
            <a:off x="418215" y="861847"/>
            <a:ext cx="8242305" cy="3465637"/>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1359FD65-35CF-4707-A3EB-093615F1C66E}"/>
              </a:ext>
            </a:extLst>
          </p:cNvPr>
          <p:cNvPicPr>
            <a:picLocks noChangeAspect="1"/>
          </p:cNvPicPr>
          <p:nvPr userDrawn="1"/>
        </p:nvPicPr>
        <p:blipFill rotWithShape="1">
          <a:blip r:embed="rId20"/>
          <a:srcRect t="-12011" b="-22470"/>
          <a:stretch/>
        </p:blipFill>
        <p:spPr>
          <a:xfrm>
            <a:off x="120650" y="4759336"/>
            <a:ext cx="968582" cy="338164"/>
          </a:xfrm>
          <a:prstGeom prst="rect">
            <a:avLst/>
          </a:prstGeom>
        </p:spPr>
      </p:pic>
      <p:sp>
        <p:nvSpPr>
          <p:cNvPr id="11" name="Text Placeholder 11">
            <a:extLst>
              <a:ext uri="{FF2B5EF4-FFF2-40B4-BE49-F238E27FC236}">
                <a16:creationId xmlns:a16="http://schemas.microsoft.com/office/drawing/2014/main" id="{E752BA47-FDA8-4244-B871-E677FD63E252}"/>
              </a:ext>
            </a:extLst>
          </p:cNvPr>
          <p:cNvSpPr txBox="1">
            <a:spLocks/>
          </p:cNvSpPr>
          <p:nvPr userDrawn="1"/>
        </p:nvSpPr>
        <p:spPr>
          <a:xfrm>
            <a:off x="4327842" y="4815840"/>
            <a:ext cx="488316" cy="281660"/>
          </a:xfrm>
          <a:prstGeom prst="rect">
            <a:avLst/>
          </a:prstGeom>
        </p:spPr>
        <p:txBody>
          <a:bodyPr anchor="ctr"/>
          <a:lstStyle>
            <a:lvl1pPr marL="179388" indent="-179388" algn="l" defTabSz="457200" rtl="0" eaLnBrk="1" latinLnBrk="0" hangingPunct="1">
              <a:lnSpc>
                <a:spcPts val="2200"/>
              </a:lnSpc>
              <a:spcBef>
                <a:spcPts val="0"/>
              </a:spcBef>
              <a:spcAft>
                <a:spcPts val="700"/>
              </a:spcAft>
              <a:buClr>
                <a:schemeClr val="tx2"/>
              </a:buClr>
              <a:buFont typeface="Arial"/>
              <a:buChar char="•"/>
              <a:defRPr sz="1800" kern="1200">
                <a:solidFill>
                  <a:schemeClr val="tx1"/>
                </a:solidFill>
                <a:latin typeface="Calibri" panose="020F0502020204030204" pitchFamily="34" charset="0"/>
                <a:ea typeface="+mn-ea"/>
                <a:cs typeface="Calibri" panose="020F0502020204030204" pitchFamily="34" charset="0"/>
              </a:defRPr>
            </a:lvl1pPr>
            <a:lvl2pPr marL="447675" indent="-268288" algn="l" defTabSz="457200" rtl="0" eaLnBrk="1" latinLnBrk="0" hangingPunct="1">
              <a:lnSpc>
                <a:spcPts val="2200"/>
              </a:lnSpc>
              <a:spcBef>
                <a:spcPts val="0"/>
              </a:spcBef>
              <a:spcAft>
                <a:spcPts val="700"/>
              </a:spcAft>
              <a:buClr>
                <a:schemeClr val="tx2"/>
              </a:buClr>
              <a:buFont typeface="Arial"/>
              <a:buChar char="–"/>
              <a:defRPr sz="1800" kern="1200">
                <a:solidFill>
                  <a:schemeClr val="tx1"/>
                </a:solidFill>
                <a:latin typeface="Calibri" panose="020F0502020204030204" pitchFamily="34" charset="0"/>
                <a:ea typeface="+mn-ea"/>
                <a:cs typeface="Calibri" panose="020F0502020204030204" pitchFamily="34" charset="0"/>
              </a:defRPr>
            </a:lvl2pPr>
            <a:lvl3pPr marL="625475" indent="-177800" algn="l" defTabSz="457200" rtl="0" eaLnBrk="1" latinLnBrk="0" hangingPunct="1">
              <a:lnSpc>
                <a:spcPts val="2200"/>
              </a:lnSpc>
              <a:spcBef>
                <a:spcPts val="0"/>
              </a:spcBef>
              <a:spcAft>
                <a:spcPts val="700"/>
              </a:spcAft>
              <a:buClr>
                <a:schemeClr val="tx2"/>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893763" indent="-268288" algn="l" defTabSz="457200" rtl="0" eaLnBrk="1" latinLnBrk="0" hangingPunct="1">
              <a:lnSpc>
                <a:spcPts val="2200"/>
              </a:lnSpc>
              <a:spcBef>
                <a:spcPts val="0"/>
              </a:spcBef>
              <a:spcAft>
                <a:spcPts val="700"/>
              </a:spcAft>
              <a:buClr>
                <a:schemeClr val="tx2"/>
              </a:buClr>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0" indent="0" algn="ctr" defTabSz="457200" rtl="0" eaLnBrk="1" latinLnBrk="0" hangingPunct="1">
              <a:lnSpc>
                <a:spcPct val="100000"/>
              </a:lnSpc>
              <a:spcBef>
                <a:spcPts val="0"/>
              </a:spcBef>
              <a:spcAft>
                <a:spcPts val="0"/>
              </a:spcAft>
              <a:buClr>
                <a:schemeClr val="tx2"/>
              </a:buClr>
              <a:buFont typeface="Arial"/>
              <a:buNone/>
              <a:defRPr sz="800" kern="1200">
                <a:solidFill>
                  <a:schemeClr val="tx2">
                    <a:lumMod val="50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4"/>
            <a:fld id="{05FFE632-1814-49FA-8CBF-DBA3A39FE724}" type="slidenum">
              <a:rPr lang="en-US" smtClean="0"/>
              <a:pPr lvl="4"/>
              <a:t>‹#›</a:t>
            </a:fld>
            <a:endParaRPr lang="en-US" dirty="0"/>
          </a:p>
        </p:txBody>
      </p:sp>
    </p:spTree>
    <p:extLst>
      <p:ext uri="{BB962C8B-B14F-4D97-AF65-F5344CB8AC3E}">
        <p14:creationId xmlns:p14="http://schemas.microsoft.com/office/powerpoint/2010/main" val="1287858209"/>
      </p:ext>
    </p:extLst>
  </p:cSld>
  <p:clrMap bg1="lt1" tx1="dk1" bg2="lt2" tx2="dk2" accent1="accent1" accent2="accent2" accent3="accent3" accent4="accent4" accent5="accent5" accent6="accent6" hlink="hlink" folHlink="folHlink"/>
  <p:sldLayoutIdLst>
    <p:sldLayoutId id="2147483677" r:id="rId1"/>
    <p:sldLayoutId id="2147483686" r:id="rId2"/>
    <p:sldLayoutId id="2147483679" r:id="rId3"/>
    <p:sldLayoutId id="2147483685" r:id="rId4"/>
    <p:sldLayoutId id="2147483650" r:id="rId5"/>
    <p:sldLayoutId id="2147483681" r:id="rId6"/>
    <p:sldLayoutId id="2147483683" r:id="rId7"/>
    <p:sldLayoutId id="2147483652" r:id="rId8"/>
    <p:sldLayoutId id="2147483678" r:id="rId9"/>
    <p:sldLayoutId id="2147483682" r:id="rId10"/>
    <p:sldLayoutId id="2147483684" r:id="rId11"/>
    <p:sldLayoutId id="2147483687" r:id="rId12"/>
    <p:sldLayoutId id="2147483688" r:id="rId13"/>
    <p:sldLayoutId id="2147483689" r:id="rId14"/>
    <p:sldLayoutId id="2147483691" r:id="rId15"/>
    <p:sldLayoutId id="2147483692" r:id="rId16"/>
    <p:sldLayoutId id="2147483693" r:id="rId17"/>
    <p:sldLayoutId id="2147483694" r:id="rId18"/>
  </p:sldLayoutIdLst>
  <p:hf sldNum="0" hdr="0" ftr="0" dt="0"/>
  <p:txStyles>
    <p:titleStyle>
      <a:lvl1pPr algn="l" defTabSz="457200" rtl="0" eaLnBrk="1" latinLnBrk="0" hangingPunct="1">
        <a:lnSpc>
          <a:spcPct val="100000"/>
        </a:lnSpc>
        <a:spcBef>
          <a:spcPct val="0"/>
        </a:spcBef>
        <a:buNone/>
        <a:defRPr sz="2000" b="1" kern="1200" cap="none" baseline="0">
          <a:solidFill>
            <a:srgbClr val="003464"/>
          </a:solidFill>
          <a:latin typeface="Calibri" panose="020F0502020204030204" pitchFamily="34" charset="0"/>
          <a:ea typeface="+mj-ea"/>
          <a:cs typeface="Calibri" panose="020F0502020204030204" pitchFamily="34" charset="0"/>
        </a:defRPr>
      </a:lvl1pPr>
    </p:titleStyle>
    <p:bodyStyle>
      <a:lvl1pPr marL="179388" indent="-179388" algn="l" defTabSz="457200" rtl="0" eaLnBrk="1" latinLnBrk="0" hangingPunct="1">
        <a:lnSpc>
          <a:spcPct val="100000"/>
        </a:lnSpc>
        <a:spcBef>
          <a:spcPts val="0"/>
        </a:spcBef>
        <a:spcAft>
          <a:spcPts val="600"/>
        </a:spcAft>
        <a:buClr>
          <a:schemeClr val="tx2"/>
        </a:buClr>
        <a:buFont typeface="Arial"/>
        <a:buChar char="•"/>
        <a:defRPr sz="1800" kern="1200">
          <a:solidFill>
            <a:schemeClr val="tx1"/>
          </a:solidFill>
          <a:latin typeface="Calibri" panose="020F0502020204030204" pitchFamily="34" charset="0"/>
          <a:ea typeface="+mn-ea"/>
          <a:cs typeface="Calibri" panose="020F0502020204030204" pitchFamily="34" charset="0"/>
        </a:defRPr>
      </a:lvl1pPr>
      <a:lvl2pPr marL="447675" indent="-268288" algn="l" defTabSz="457200" rtl="0" eaLnBrk="1" latinLnBrk="0" hangingPunct="1">
        <a:lnSpc>
          <a:spcPct val="100000"/>
        </a:lnSpc>
        <a:spcBef>
          <a:spcPts val="0"/>
        </a:spcBef>
        <a:spcAft>
          <a:spcPts val="600"/>
        </a:spcAft>
        <a:buClr>
          <a:schemeClr val="tx2"/>
        </a:buClr>
        <a:buFont typeface="Arial"/>
        <a:buChar char="–"/>
        <a:defRPr sz="1800" kern="1200">
          <a:solidFill>
            <a:schemeClr val="tx1"/>
          </a:solidFill>
          <a:latin typeface="Calibri" panose="020F0502020204030204" pitchFamily="34" charset="0"/>
          <a:ea typeface="+mn-ea"/>
          <a:cs typeface="Calibri" panose="020F0502020204030204" pitchFamily="34" charset="0"/>
        </a:defRPr>
      </a:lvl2pPr>
      <a:lvl3pPr marL="625475" indent="-177800" algn="l" defTabSz="457200" rtl="0" eaLnBrk="1" latinLnBrk="0" hangingPunct="1">
        <a:lnSpc>
          <a:spcPct val="100000"/>
        </a:lnSpc>
        <a:spcBef>
          <a:spcPts val="0"/>
        </a:spcBef>
        <a:spcAft>
          <a:spcPts val="600"/>
        </a:spcAft>
        <a:buClr>
          <a:schemeClr val="tx2"/>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893763" indent="-268288" algn="l" defTabSz="457200" rtl="0" eaLnBrk="1" latinLnBrk="0" hangingPunct="1">
        <a:lnSpc>
          <a:spcPct val="100000"/>
        </a:lnSpc>
        <a:spcBef>
          <a:spcPts val="0"/>
        </a:spcBef>
        <a:spcAft>
          <a:spcPts val="600"/>
        </a:spcAft>
        <a:buClr>
          <a:schemeClr val="tx2"/>
        </a:buClr>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1073150" indent="-179388" algn="l" defTabSz="457200" rtl="0" eaLnBrk="1" latinLnBrk="0" hangingPunct="1">
        <a:lnSpc>
          <a:spcPct val="100000"/>
        </a:lnSpc>
        <a:spcBef>
          <a:spcPts val="0"/>
        </a:spcBef>
        <a:spcAft>
          <a:spcPts val="600"/>
        </a:spcAft>
        <a:buClr>
          <a:schemeClr val="tx2"/>
        </a:buClr>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84" userDrawn="1">
          <p15:clr>
            <a:srgbClr val="F26B43"/>
          </p15:clr>
        </p15:guide>
        <p15:guide id="3" orient="horz" pos="540" userDrawn="1">
          <p15:clr>
            <a:srgbClr val="F26B43"/>
          </p15:clr>
        </p15:guide>
        <p15:guide id="4" orient="horz" pos="3012" userDrawn="1">
          <p15:clr>
            <a:srgbClr val="F26B43"/>
          </p15:clr>
        </p15:guide>
        <p15:guide id="5" pos="5688" userDrawn="1">
          <p15:clr>
            <a:srgbClr val="F26B43"/>
          </p15:clr>
        </p15:guide>
        <p15:guide id="6" pos="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94F3F-0333-4BC2-A324-F8637B106990}"/>
              </a:ext>
            </a:extLst>
          </p:cNvPr>
          <p:cNvSpPr>
            <a:spLocks noGrp="1"/>
          </p:cNvSpPr>
          <p:nvPr>
            <p:ph type="title"/>
          </p:nvPr>
        </p:nvSpPr>
        <p:spPr>
          <a:xfrm>
            <a:off x="204765" y="337738"/>
            <a:ext cx="2439043" cy="1026241"/>
          </a:xfrm>
        </p:spPr>
        <p:txBody>
          <a:bodyPr/>
          <a:lstStyle/>
          <a:p>
            <a:br>
              <a:rPr lang="en-US" dirty="0"/>
            </a:br>
            <a:br>
              <a:rPr lang="en-US" dirty="0"/>
            </a:br>
            <a:br>
              <a:rPr lang="en-US" dirty="0"/>
            </a:br>
            <a:endParaRPr lang="en-US" dirty="0"/>
          </a:p>
        </p:txBody>
      </p:sp>
      <p:pic>
        <p:nvPicPr>
          <p:cNvPr id="3" name="Picture 2" descr="A picture containing person, indoor&#10;&#10;Description automatically generated">
            <a:extLst>
              <a:ext uri="{FF2B5EF4-FFF2-40B4-BE49-F238E27FC236}">
                <a16:creationId xmlns:a16="http://schemas.microsoft.com/office/drawing/2014/main" id="{34252199-8233-4AEC-AC58-3E3531B3D303}"/>
              </a:ext>
            </a:extLst>
          </p:cNvPr>
          <p:cNvPicPr>
            <a:picLocks noChangeAspect="1"/>
          </p:cNvPicPr>
          <p:nvPr/>
        </p:nvPicPr>
        <p:blipFill rotWithShape="1">
          <a:blip r:embed="rId2"/>
          <a:srcRect t="31436" b="9073"/>
          <a:stretch/>
        </p:blipFill>
        <p:spPr>
          <a:xfrm>
            <a:off x="2728872" y="3"/>
            <a:ext cx="6484375" cy="5143497"/>
          </a:xfrm>
          <a:prstGeom prst="rect">
            <a:avLst/>
          </a:prstGeom>
        </p:spPr>
      </p:pic>
      <p:sp>
        <p:nvSpPr>
          <p:cNvPr id="6" name="Rectangle 29">
            <a:extLst>
              <a:ext uri="{FF2B5EF4-FFF2-40B4-BE49-F238E27FC236}">
                <a16:creationId xmlns:a16="http://schemas.microsoft.com/office/drawing/2014/main" id="{66BDEE07-E992-413B-A30E-9A5A417593A6}"/>
              </a:ext>
            </a:extLst>
          </p:cNvPr>
          <p:cNvSpPr txBox="1">
            <a:spLocks noChangeArrowheads="1"/>
          </p:cNvSpPr>
          <p:nvPr/>
        </p:nvSpPr>
        <p:spPr>
          <a:xfrm>
            <a:off x="437884" y="230930"/>
            <a:ext cx="5878597" cy="721573"/>
          </a:xfrm>
          <a:prstGeom prst="rect">
            <a:avLst/>
          </a:prstGeom>
        </p:spPr>
        <p:txBody>
          <a:bodyPr vert="horz" lIns="0" tIns="0" rIns="0" bIns="0" rtlCol="0" anchor="t" anchorCtr="0">
            <a:normAutofit fontScale="52500" lnSpcReduction="20000"/>
          </a:bodyPr>
          <a:lstStyle>
            <a:lvl1pPr algn="l" defTabSz="457200" rtl="0" eaLnBrk="1" latinLnBrk="0" hangingPunct="1">
              <a:lnSpc>
                <a:spcPct val="100000"/>
              </a:lnSpc>
              <a:spcBef>
                <a:spcPct val="0"/>
              </a:spcBef>
              <a:buNone/>
              <a:defRPr sz="2000" b="1" kern="1200" cap="none" baseline="0">
                <a:solidFill>
                  <a:schemeClr val="bg1"/>
                </a:solidFill>
                <a:latin typeface="Calibri" panose="020F0502020204030204" pitchFamily="34" charset="0"/>
                <a:ea typeface="+mj-ea"/>
                <a:cs typeface="Calibri" panose="020F0502020204030204" pitchFamily="34" charset="0"/>
              </a:defRPr>
            </a:lvl1pPr>
          </a:lstStyle>
          <a:p>
            <a:pPr>
              <a:defRPr/>
            </a:pPr>
            <a:br>
              <a:rPr lang="en-US" altLang="en-US" sz="4050" dirty="0"/>
            </a:br>
            <a:r>
              <a:rPr lang="en-US" altLang="en-US" sz="6900" dirty="0"/>
              <a:t>Fire Watch Training </a:t>
            </a:r>
            <a:endParaRPr lang="en-US" altLang="en-US" sz="4050" dirty="0"/>
          </a:p>
        </p:txBody>
      </p:sp>
      <p:pic>
        <p:nvPicPr>
          <p:cNvPr id="7" name="Picture 2" descr="Shipyard Employment eTool &gt; Initial Entry Testing: Warning Signs and Labels">
            <a:extLst>
              <a:ext uri="{FF2B5EF4-FFF2-40B4-BE49-F238E27FC236}">
                <a16:creationId xmlns:a16="http://schemas.microsoft.com/office/drawing/2014/main" id="{5614D587-6888-443E-883C-8F1F63A78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247" y="8965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084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03" name="Rectangle 3">
            <a:extLst>
              <a:ext uri="{FF2B5EF4-FFF2-40B4-BE49-F238E27FC236}">
                <a16:creationId xmlns:a16="http://schemas.microsoft.com/office/drawing/2014/main" id="{298DA614-BBC8-421E-B269-8D348D163547}"/>
              </a:ext>
            </a:extLst>
          </p:cNvPr>
          <p:cNvSpPr>
            <a:spLocks noGrp="1" noChangeArrowheads="1"/>
          </p:cNvSpPr>
          <p:nvPr>
            <p:ph idx="1"/>
          </p:nvPr>
        </p:nvSpPr>
        <p:spPr>
          <a:xfrm>
            <a:off x="872519" y="936346"/>
            <a:ext cx="7357081" cy="3747336"/>
          </a:xfrm>
        </p:spPr>
        <p:txBody>
          <a:bodyPr rtlCol="0">
            <a:normAutofit/>
          </a:bodyPr>
          <a:lstStyle/>
          <a:p>
            <a:pPr marL="205740" indent="-205740" algn="just">
              <a:lnSpc>
                <a:spcPct val="90000"/>
              </a:lnSpc>
              <a:defRPr/>
            </a:pPr>
            <a:r>
              <a:rPr lang="en-US" altLang="en-US" dirty="0"/>
              <a:t>Fire Watch must remain hot work area for at least 30 minutes after completion of the hot work.</a:t>
            </a:r>
          </a:p>
          <a:p>
            <a:pPr marL="205740" indent="-205740" algn="just">
              <a:lnSpc>
                <a:spcPct val="90000"/>
              </a:lnSpc>
              <a:defRPr/>
            </a:pPr>
            <a:r>
              <a:rPr lang="en-US" altLang="en-US" dirty="0"/>
              <a:t>Attempt to extinguish any incipient stage fires.</a:t>
            </a:r>
          </a:p>
          <a:p>
            <a:pPr marL="205740" indent="-205740" algn="just">
              <a:lnSpc>
                <a:spcPct val="90000"/>
              </a:lnSpc>
              <a:defRPr/>
            </a:pPr>
            <a:r>
              <a:rPr lang="en-US" altLang="en-US" dirty="0"/>
              <a:t>Be familiar that most fire extinguishers will function for less than 40 seconds.</a:t>
            </a:r>
          </a:p>
          <a:p>
            <a:pPr marL="205740" indent="-205740" algn="just">
              <a:lnSpc>
                <a:spcPct val="90000"/>
              </a:lnSpc>
              <a:defRPr/>
            </a:pPr>
            <a:r>
              <a:rPr lang="en-US" altLang="en-US" dirty="0"/>
              <a:t>Fire extinguisher shall be within arms length, and you must remain standing where permissible, during hot work operations.</a:t>
            </a:r>
          </a:p>
          <a:p>
            <a:pPr marL="205740" indent="-205740" algn="just">
              <a:lnSpc>
                <a:spcPct val="90000"/>
              </a:lnSpc>
              <a:defRPr/>
            </a:pPr>
            <a:r>
              <a:rPr lang="en-US" altLang="en-US" dirty="0"/>
              <a:t>Be alert of changing conditions that may require the stopping of hot work.</a:t>
            </a:r>
          </a:p>
          <a:p>
            <a:pPr marL="205740" indent="-205740" algn="just">
              <a:lnSpc>
                <a:spcPct val="90000"/>
              </a:lnSpc>
              <a:defRPr/>
            </a:pPr>
            <a:r>
              <a:rPr lang="en-US" altLang="en-US" dirty="0"/>
              <a:t>Fire watches have the authority to alert and direct the hot work operator and other workers to stop work and leave the work site when if a fire breaks out. </a:t>
            </a:r>
          </a:p>
          <a:p>
            <a:pPr marL="205740" indent="-205740" algn="just">
              <a:lnSpc>
                <a:spcPct val="90000"/>
              </a:lnSpc>
              <a:defRPr/>
            </a:pPr>
            <a:r>
              <a:rPr lang="en-US" altLang="en-US" dirty="0"/>
              <a:t>Fire watches will be required to have in his or her possession a current Fire Watch training card.   </a:t>
            </a:r>
          </a:p>
          <a:p>
            <a:pPr marL="205740" indent="-205740" algn="just">
              <a:lnSpc>
                <a:spcPct val="90000"/>
              </a:lnSpc>
              <a:spcAft>
                <a:spcPts val="0"/>
              </a:spcAft>
              <a:defRPr/>
            </a:pPr>
            <a:endParaRPr lang="en-US" altLang="en-US" dirty="0"/>
          </a:p>
          <a:p>
            <a:pPr marL="205740" indent="-205740" algn="just">
              <a:lnSpc>
                <a:spcPct val="90000"/>
              </a:lnSpc>
              <a:spcAft>
                <a:spcPts val="0"/>
              </a:spcAft>
              <a:defRPr/>
            </a:pPr>
            <a:endParaRPr lang="en-US" altLang="en-US" sz="2100" dirty="0"/>
          </a:p>
        </p:txBody>
      </p:sp>
      <p:sp>
        <p:nvSpPr>
          <p:cNvPr id="27651" name="Rectangle 2">
            <a:extLst>
              <a:ext uri="{FF2B5EF4-FFF2-40B4-BE49-F238E27FC236}">
                <a16:creationId xmlns:a16="http://schemas.microsoft.com/office/drawing/2014/main" id="{A7646E67-8170-4CE1-8099-2A596EB49B39}"/>
              </a:ext>
            </a:extLst>
          </p:cNvPr>
          <p:cNvSpPr>
            <a:spLocks noGrp="1"/>
          </p:cNvSpPr>
          <p:nvPr>
            <p:ph type="title"/>
          </p:nvPr>
        </p:nvSpPr>
        <p:spPr>
          <a:xfrm>
            <a:off x="476250" y="137439"/>
            <a:ext cx="8184271" cy="615035"/>
          </a:xfrm>
        </p:spPr>
        <p:txBody>
          <a:bodyPr/>
          <a:lstStyle/>
          <a:p>
            <a:pPr eaLnBrk="1" hangingPunct="1"/>
            <a:r>
              <a:rPr lang="en-US" altLang="en-US" dirty="0">
                <a:solidFill>
                  <a:srgbClr val="002060"/>
                </a:solidFill>
              </a:rPr>
              <a:t>Duties &amp; Responsibilities, </a:t>
            </a:r>
            <a:r>
              <a:rPr lang="en-US" altLang="en-US" sz="1600" dirty="0">
                <a:solidFill>
                  <a:srgbClr val="002060"/>
                </a:solidFill>
              </a:rPr>
              <a:t>cont’d</a:t>
            </a:r>
            <a:r>
              <a:rPr lang="en-US" altLang="en-US" dirty="0">
                <a:solidFill>
                  <a:srgbClr val="002060"/>
                </a:solidFill>
              </a:rPr>
              <a:t> </a:t>
            </a:r>
            <a:endParaRPr lang="en-US" altLang="en-US" sz="27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460803">
                                            <p:txEl>
                                              <p:pRg st="0" end="0"/>
                                            </p:txEl>
                                          </p:spTgt>
                                        </p:tgtEl>
                                        <p:attrNameLst>
                                          <p:attrName>style.visibility</p:attrName>
                                        </p:attrNameLst>
                                      </p:cBhvr>
                                      <p:to>
                                        <p:strVal val="visible"/>
                                      </p:to>
                                    </p:set>
                                    <p:animEffect transition="in" filter="box(out)">
                                      <p:cBhvr>
                                        <p:cTn id="7" dur="500"/>
                                        <p:tgtEl>
                                          <p:spTgt spid="460803">
                                            <p:txEl>
                                              <p:pRg st="0" end="0"/>
                                            </p:txEl>
                                          </p:spTgt>
                                        </p:tgtEl>
                                      </p:cBhvr>
                                    </p:animEffect>
                                  </p:childTnLst>
                                </p:cTn>
                              </p:par>
                            </p:childTnLst>
                          </p:cTn>
                        </p:par>
                        <p:par>
                          <p:cTn id="8" fill="hold" nodeType="afterGroup">
                            <p:stCondLst>
                              <p:cond delay="1500"/>
                            </p:stCondLst>
                            <p:childTnLst>
                              <p:par>
                                <p:cTn id="9" presetID="4" presetClass="entr" presetSubtype="32" fill="hold" grpId="0" nodeType="afterEffect">
                                  <p:stCondLst>
                                    <p:cond delay="1000"/>
                                  </p:stCondLst>
                                  <p:childTnLst>
                                    <p:set>
                                      <p:cBhvr>
                                        <p:cTn id="10" dur="1" fill="hold">
                                          <p:stCondLst>
                                            <p:cond delay="0"/>
                                          </p:stCondLst>
                                        </p:cTn>
                                        <p:tgtEl>
                                          <p:spTgt spid="460803">
                                            <p:txEl>
                                              <p:pRg st="1" end="1"/>
                                            </p:txEl>
                                          </p:spTgt>
                                        </p:tgtEl>
                                        <p:attrNameLst>
                                          <p:attrName>style.visibility</p:attrName>
                                        </p:attrNameLst>
                                      </p:cBhvr>
                                      <p:to>
                                        <p:strVal val="visible"/>
                                      </p:to>
                                    </p:set>
                                    <p:animEffect transition="in" filter="box(out)">
                                      <p:cBhvr>
                                        <p:cTn id="11" dur="500"/>
                                        <p:tgtEl>
                                          <p:spTgt spid="460803">
                                            <p:txEl>
                                              <p:pRg st="1" end="1"/>
                                            </p:txEl>
                                          </p:spTgt>
                                        </p:tgtEl>
                                      </p:cBhvr>
                                    </p:animEffect>
                                  </p:childTnLst>
                                </p:cTn>
                              </p:par>
                            </p:childTnLst>
                          </p:cTn>
                        </p:par>
                        <p:par>
                          <p:cTn id="12" fill="hold" nodeType="afterGroup">
                            <p:stCondLst>
                              <p:cond delay="3000"/>
                            </p:stCondLst>
                            <p:childTnLst>
                              <p:par>
                                <p:cTn id="13" presetID="4" presetClass="entr" presetSubtype="32" fill="hold" grpId="0" nodeType="afterEffect">
                                  <p:stCondLst>
                                    <p:cond delay="1000"/>
                                  </p:stCondLst>
                                  <p:childTnLst>
                                    <p:set>
                                      <p:cBhvr>
                                        <p:cTn id="14" dur="1" fill="hold">
                                          <p:stCondLst>
                                            <p:cond delay="0"/>
                                          </p:stCondLst>
                                        </p:cTn>
                                        <p:tgtEl>
                                          <p:spTgt spid="460803">
                                            <p:txEl>
                                              <p:pRg st="2" end="2"/>
                                            </p:txEl>
                                          </p:spTgt>
                                        </p:tgtEl>
                                        <p:attrNameLst>
                                          <p:attrName>style.visibility</p:attrName>
                                        </p:attrNameLst>
                                      </p:cBhvr>
                                      <p:to>
                                        <p:strVal val="visible"/>
                                      </p:to>
                                    </p:set>
                                    <p:animEffect transition="in" filter="box(out)">
                                      <p:cBhvr>
                                        <p:cTn id="15" dur="500"/>
                                        <p:tgtEl>
                                          <p:spTgt spid="460803">
                                            <p:txEl>
                                              <p:pRg st="2" end="2"/>
                                            </p:txEl>
                                          </p:spTgt>
                                        </p:tgtEl>
                                      </p:cBhvr>
                                    </p:animEffect>
                                  </p:childTnLst>
                                </p:cTn>
                              </p:par>
                            </p:childTnLst>
                          </p:cTn>
                        </p:par>
                        <p:par>
                          <p:cTn id="16" fill="hold">
                            <p:stCondLst>
                              <p:cond delay="4500"/>
                            </p:stCondLst>
                            <p:childTnLst>
                              <p:par>
                                <p:cTn id="17" presetID="4" presetClass="entr" presetSubtype="32" fill="hold" grpId="0" nodeType="afterEffect">
                                  <p:stCondLst>
                                    <p:cond delay="1000"/>
                                  </p:stCondLst>
                                  <p:childTnLst>
                                    <p:set>
                                      <p:cBhvr>
                                        <p:cTn id="18" dur="1" fill="hold">
                                          <p:stCondLst>
                                            <p:cond delay="0"/>
                                          </p:stCondLst>
                                        </p:cTn>
                                        <p:tgtEl>
                                          <p:spTgt spid="460803">
                                            <p:txEl>
                                              <p:pRg st="3" end="3"/>
                                            </p:txEl>
                                          </p:spTgt>
                                        </p:tgtEl>
                                        <p:attrNameLst>
                                          <p:attrName>style.visibility</p:attrName>
                                        </p:attrNameLst>
                                      </p:cBhvr>
                                      <p:to>
                                        <p:strVal val="visible"/>
                                      </p:to>
                                    </p:set>
                                    <p:animEffect transition="in" filter="box(out)">
                                      <p:cBhvr>
                                        <p:cTn id="19" dur="500"/>
                                        <p:tgtEl>
                                          <p:spTgt spid="460803">
                                            <p:txEl>
                                              <p:pRg st="3" end="3"/>
                                            </p:txEl>
                                          </p:spTgt>
                                        </p:tgtEl>
                                      </p:cBhvr>
                                    </p:animEffect>
                                  </p:childTnLst>
                                </p:cTn>
                              </p:par>
                            </p:childTnLst>
                          </p:cTn>
                        </p:par>
                        <p:par>
                          <p:cTn id="20" fill="hold">
                            <p:stCondLst>
                              <p:cond delay="6000"/>
                            </p:stCondLst>
                            <p:childTnLst>
                              <p:par>
                                <p:cTn id="21" presetID="4" presetClass="entr" presetSubtype="32" fill="hold" grpId="0" nodeType="afterEffect">
                                  <p:stCondLst>
                                    <p:cond delay="1000"/>
                                  </p:stCondLst>
                                  <p:childTnLst>
                                    <p:set>
                                      <p:cBhvr>
                                        <p:cTn id="22" dur="1" fill="hold">
                                          <p:stCondLst>
                                            <p:cond delay="0"/>
                                          </p:stCondLst>
                                        </p:cTn>
                                        <p:tgtEl>
                                          <p:spTgt spid="460803">
                                            <p:txEl>
                                              <p:pRg st="4" end="4"/>
                                            </p:txEl>
                                          </p:spTgt>
                                        </p:tgtEl>
                                        <p:attrNameLst>
                                          <p:attrName>style.visibility</p:attrName>
                                        </p:attrNameLst>
                                      </p:cBhvr>
                                      <p:to>
                                        <p:strVal val="visible"/>
                                      </p:to>
                                    </p:set>
                                    <p:animEffect transition="in" filter="box(out)">
                                      <p:cBhvr>
                                        <p:cTn id="23" dur="500"/>
                                        <p:tgtEl>
                                          <p:spTgt spid="460803">
                                            <p:txEl>
                                              <p:pRg st="4" end="4"/>
                                            </p:txEl>
                                          </p:spTgt>
                                        </p:tgtEl>
                                      </p:cBhvr>
                                    </p:animEffect>
                                  </p:childTnLst>
                                </p:cTn>
                              </p:par>
                            </p:childTnLst>
                          </p:cTn>
                        </p:par>
                        <p:par>
                          <p:cTn id="24" fill="hold">
                            <p:stCondLst>
                              <p:cond delay="7500"/>
                            </p:stCondLst>
                            <p:childTnLst>
                              <p:par>
                                <p:cTn id="25" presetID="4" presetClass="entr" presetSubtype="32" fill="hold" grpId="0" nodeType="afterEffect">
                                  <p:stCondLst>
                                    <p:cond delay="1000"/>
                                  </p:stCondLst>
                                  <p:childTnLst>
                                    <p:set>
                                      <p:cBhvr>
                                        <p:cTn id="26" dur="1" fill="hold">
                                          <p:stCondLst>
                                            <p:cond delay="0"/>
                                          </p:stCondLst>
                                        </p:cTn>
                                        <p:tgtEl>
                                          <p:spTgt spid="460803">
                                            <p:txEl>
                                              <p:pRg st="5" end="5"/>
                                            </p:txEl>
                                          </p:spTgt>
                                        </p:tgtEl>
                                        <p:attrNameLst>
                                          <p:attrName>style.visibility</p:attrName>
                                        </p:attrNameLst>
                                      </p:cBhvr>
                                      <p:to>
                                        <p:strVal val="visible"/>
                                      </p:to>
                                    </p:set>
                                    <p:animEffect transition="in" filter="box(out)">
                                      <p:cBhvr>
                                        <p:cTn id="27" dur="500"/>
                                        <p:tgtEl>
                                          <p:spTgt spid="460803">
                                            <p:txEl>
                                              <p:pRg st="5" end="5"/>
                                            </p:txEl>
                                          </p:spTgt>
                                        </p:tgtEl>
                                      </p:cBhvr>
                                    </p:animEffect>
                                  </p:childTnLst>
                                </p:cTn>
                              </p:par>
                            </p:childTnLst>
                          </p:cTn>
                        </p:par>
                        <p:par>
                          <p:cTn id="28" fill="hold">
                            <p:stCondLst>
                              <p:cond delay="9000"/>
                            </p:stCondLst>
                            <p:childTnLst>
                              <p:par>
                                <p:cTn id="29" presetID="4" presetClass="entr" presetSubtype="32" fill="hold" grpId="0" nodeType="afterEffect">
                                  <p:stCondLst>
                                    <p:cond delay="1000"/>
                                  </p:stCondLst>
                                  <p:childTnLst>
                                    <p:set>
                                      <p:cBhvr>
                                        <p:cTn id="30" dur="1" fill="hold">
                                          <p:stCondLst>
                                            <p:cond delay="0"/>
                                          </p:stCondLst>
                                        </p:cTn>
                                        <p:tgtEl>
                                          <p:spTgt spid="460803">
                                            <p:txEl>
                                              <p:pRg st="6" end="6"/>
                                            </p:txEl>
                                          </p:spTgt>
                                        </p:tgtEl>
                                        <p:attrNameLst>
                                          <p:attrName>style.visibility</p:attrName>
                                        </p:attrNameLst>
                                      </p:cBhvr>
                                      <p:to>
                                        <p:strVal val="visible"/>
                                      </p:to>
                                    </p:set>
                                    <p:animEffect transition="in" filter="box(out)">
                                      <p:cBhvr>
                                        <p:cTn id="31" dur="500"/>
                                        <p:tgtEl>
                                          <p:spTgt spid="4608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3" grpId="0" build="p" autoUpdateAnimBg="0" advAuto="100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C:\Users\cbunn\Pictures\FireTriangle.gif">
            <a:extLst>
              <a:ext uri="{FF2B5EF4-FFF2-40B4-BE49-F238E27FC236}">
                <a16:creationId xmlns:a16="http://schemas.microsoft.com/office/drawing/2014/main" id="{12E3048E-67A9-4D71-82E0-01336719F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849806"/>
            <a:ext cx="3257550" cy="252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ontent Placeholder 3">
            <a:extLst>
              <a:ext uri="{FF2B5EF4-FFF2-40B4-BE49-F238E27FC236}">
                <a16:creationId xmlns:a16="http://schemas.microsoft.com/office/drawing/2014/main" id="{A8C64707-49E8-4C5E-A73F-78C6B690648B}"/>
              </a:ext>
            </a:extLst>
          </p:cNvPr>
          <p:cNvSpPr>
            <a:spLocks noGrp="1"/>
          </p:cNvSpPr>
          <p:nvPr>
            <p:ph idx="1"/>
          </p:nvPr>
        </p:nvSpPr>
        <p:spPr>
          <a:xfrm>
            <a:off x="647700" y="1033626"/>
            <a:ext cx="4429123" cy="1721944"/>
          </a:xfrm>
        </p:spPr>
        <p:txBody>
          <a:bodyPr rtlCol="0">
            <a:normAutofit/>
          </a:bodyPr>
          <a:lstStyle/>
          <a:p>
            <a:pPr marL="0" indent="0">
              <a:spcAft>
                <a:spcPts val="0"/>
              </a:spcAft>
              <a:buNone/>
              <a:defRPr/>
            </a:pPr>
            <a:r>
              <a:rPr lang="en-US" altLang="en-US" dirty="0"/>
              <a:t>Basic components of a Fire:</a:t>
            </a:r>
          </a:p>
          <a:p>
            <a:pPr marL="746125" indent="-457200">
              <a:spcAft>
                <a:spcPts val="0"/>
              </a:spcAft>
              <a:buFont typeface="+mj-lt"/>
              <a:buAutoNum type="arabicPeriod"/>
              <a:defRPr/>
            </a:pPr>
            <a:r>
              <a:rPr lang="en-US" altLang="en-US" dirty="0"/>
              <a:t> Fuel</a:t>
            </a:r>
          </a:p>
          <a:p>
            <a:pPr marL="746125" indent="-457200">
              <a:spcAft>
                <a:spcPts val="0"/>
              </a:spcAft>
              <a:buFont typeface="+mj-lt"/>
              <a:buAutoNum type="arabicPeriod"/>
              <a:defRPr/>
            </a:pPr>
            <a:r>
              <a:rPr lang="en-US" altLang="en-US" dirty="0"/>
              <a:t> Source or ignition</a:t>
            </a:r>
          </a:p>
          <a:p>
            <a:pPr marL="746125" indent="-457200">
              <a:spcAft>
                <a:spcPts val="0"/>
              </a:spcAft>
              <a:buFont typeface="+mj-lt"/>
              <a:buAutoNum type="arabicPeriod"/>
              <a:defRPr/>
            </a:pPr>
            <a:r>
              <a:rPr lang="en-US" altLang="en-US" dirty="0"/>
              <a:t> Oxygen</a:t>
            </a:r>
          </a:p>
          <a:p>
            <a:pPr marL="746125" indent="-457200">
              <a:spcAft>
                <a:spcPts val="0"/>
              </a:spcAft>
              <a:buFont typeface="+mj-lt"/>
              <a:buAutoNum type="arabicPeriod"/>
              <a:defRPr/>
            </a:pPr>
            <a:r>
              <a:rPr lang="en-US" altLang="en-US" dirty="0"/>
              <a:t> Process of combustion </a:t>
            </a:r>
          </a:p>
        </p:txBody>
      </p:sp>
      <p:sp>
        <p:nvSpPr>
          <p:cNvPr id="35844" name="Title 3">
            <a:extLst>
              <a:ext uri="{FF2B5EF4-FFF2-40B4-BE49-F238E27FC236}">
                <a16:creationId xmlns:a16="http://schemas.microsoft.com/office/drawing/2014/main" id="{71719350-949F-45D3-8220-6183D63B9382}"/>
              </a:ext>
            </a:extLst>
          </p:cNvPr>
          <p:cNvSpPr>
            <a:spLocks noGrp="1"/>
          </p:cNvSpPr>
          <p:nvPr>
            <p:ph type="title"/>
          </p:nvPr>
        </p:nvSpPr>
        <p:spPr>
          <a:xfrm>
            <a:off x="571500" y="285750"/>
            <a:ext cx="6915150" cy="507831"/>
          </a:xfrm>
        </p:spPr>
        <p:txBody>
          <a:bodyPr/>
          <a:lstStyle/>
          <a:p>
            <a:pPr eaLnBrk="1" hangingPunct="1"/>
            <a:r>
              <a:rPr lang="en-US" altLang="en-US" dirty="0">
                <a:solidFill>
                  <a:srgbClr val="002060"/>
                </a:solidFill>
              </a:rPr>
              <a:t>Fire Science</a:t>
            </a:r>
          </a:p>
        </p:txBody>
      </p:sp>
      <p:sp>
        <p:nvSpPr>
          <p:cNvPr id="35845" name="TextBox 1">
            <a:extLst>
              <a:ext uri="{FF2B5EF4-FFF2-40B4-BE49-F238E27FC236}">
                <a16:creationId xmlns:a16="http://schemas.microsoft.com/office/drawing/2014/main" id="{F7897CB1-75F6-40B6-B64C-431603817AD8}"/>
              </a:ext>
            </a:extLst>
          </p:cNvPr>
          <p:cNvSpPr txBox="1">
            <a:spLocks noChangeArrowheads="1"/>
          </p:cNvSpPr>
          <p:nvPr/>
        </p:nvSpPr>
        <p:spPr bwMode="auto">
          <a:xfrm>
            <a:off x="571500" y="3934420"/>
            <a:ext cx="7677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60000"/>
              </a:spcBef>
              <a:buClr>
                <a:schemeClr val="tx1"/>
              </a:buClr>
              <a:buSzTx/>
              <a:buFontTx/>
              <a:buNone/>
            </a:pPr>
            <a:r>
              <a:rPr lang="en-US" altLang="en-US" sz="1600" dirty="0">
                <a:solidFill>
                  <a:schemeClr val="tx1"/>
                </a:solidFill>
                <a:latin typeface="Calibri" panose="020F0502020204030204" pitchFamily="34" charset="0"/>
                <a:cs typeface="Calibri" panose="020F0502020204030204" pitchFamily="34" charset="0"/>
              </a:rPr>
              <a:t>Once a fire has started, the resulting exothermic chain reaction sustains the fire and allows it to continue until or unless at least one of the 3 elements is blocked.</a:t>
            </a:r>
          </a:p>
        </p:txBody>
      </p:sp>
      <p:sp>
        <p:nvSpPr>
          <p:cNvPr id="35846" name="TextBox 2">
            <a:extLst>
              <a:ext uri="{FF2B5EF4-FFF2-40B4-BE49-F238E27FC236}">
                <a16:creationId xmlns:a16="http://schemas.microsoft.com/office/drawing/2014/main" id="{3E592348-48EE-469C-B89E-C7285DD44AB2}"/>
              </a:ext>
            </a:extLst>
          </p:cNvPr>
          <p:cNvSpPr txBox="1">
            <a:spLocks noChangeArrowheads="1"/>
          </p:cNvSpPr>
          <p:nvPr/>
        </p:nvSpPr>
        <p:spPr bwMode="auto">
          <a:xfrm>
            <a:off x="359360" y="2840743"/>
            <a:ext cx="482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60000"/>
              </a:spcBef>
              <a:buClr>
                <a:schemeClr val="tx1"/>
              </a:buClr>
              <a:buSzTx/>
              <a:buFontTx/>
              <a:buNone/>
            </a:pPr>
            <a:r>
              <a:rPr lang="en-US" altLang="en-US" sz="1600" dirty="0">
                <a:solidFill>
                  <a:schemeClr val="tx1"/>
                </a:solidFill>
                <a:latin typeface="Calibri" panose="020F0502020204030204" pitchFamily="34" charset="0"/>
                <a:cs typeface="Calibri" panose="020F0502020204030204" pitchFamily="34" charset="0"/>
              </a:rPr>
              <a:t>Commonly referred to as the Fire Tetrahedron, it adds the Chemical Chain Reaction to the three elements already present in the fire triangle.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a:extLst>
              <a:ext uri="{FF2B5EF4-FFF2-40B4-BE49-F238E27FC236}">
                <a16:creationId xmlns:a16="http://schemas.microsoft.com/office/drawing/2014/main" id="{21968C70-CEB6-4812-8B4F-95D8D2F667E1}"/>
              </a:ext>
            </a:extLst>
          </p:cNvPr>
          <p:cNvSpPr>
            <a:spLocks noChangeArrowheads="1"/>
          </p:cNvSpPr>
          <p:nvPr/>
        </p:nvSpPr>
        <p:spPr bwMode="auto">
          <a:xfrm>
            <a:off x="2645883" y="739636"/>
            <a:ext cx="5764378"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60000"/>
              </a:spcBef>
              <a:buClr>
                <a:schemeClr val="tx1"/>
              </a:buClr>
              <a:buSzTx/>
              <a:buNone/>
            </a:pPr>
            <a:r>
              <a:rPr lang="en-US" altLang="en-US" sz="1600" b="1" dirty="0">
                <a:solidFill>
                  <a:srgbClr val="002060"/>
                </a:solidFill>
                <a:latin typeface="Calibri" panose="020F0502020204030204" pitchFamily="34" charset="0"/>
                <a:cs typeface="Calibri" panose="020F0502020204030204" pitchFamily="34" charset="0"/>
              </a:rPr>
              <a:t>Class A</a:t>
            </a:r>
          </a:p>
          <a:p>
            <a:pPr eaLnBrk="1" hangingPunct="1">
              <a:spcBef>
                <a:spcPct val="60000"/>
              </a:spcBef>
              <a:buClr>
                <a:schemeClr val="tx1"/>
              </a:buClr>
              <a:buSzTx/>
              <a:buNone/>
            </a:pPr>
            <a:r>
              <a:rPr lang="en-US" altLang="en-US" sz="1600" dirty="0">
                <a:solidFill>
                  <a:schemeClr val="tx1"/>
                </a:solidFill>
                <a:latin typeface="Calibri" panose="020F0502020204030204" pitchFamily="34" charset="0"/>
                <a:cs typeface="Calibri" panose="020F0502020204030204" pitchFamily="34" charset="0"/>
              </a:rPr>
              <a:t>Ordinary combustibles or fibrous material, such as wood, paper, cloth, rubber, and some plastics.</a:t>
            </a:r>
          </a:p>
        </p:txBody>
      </p:sp>
      <p:pic>
        <p:nvPicPr>
          <p:cNvPr id="36867" name="Picture 2">
            <a:extLst>
              <a:ext uri="{FF2B5EF4-FFF2-40B4-BE49-F238E27FC236}">
                <a16:creationId xmlns:a16="http://schemas.microsoft.com/office/drawing/2014/main" id="{4A239F4B-8E4F-4CB0-A610-AFC6D1B9A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131" y="794423"/>
            <a:ext cx="873919" cy="86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1320" dir="2319588" algn="ctr" rotWithShape="0">
                    <a:schemeClr val="bg2"/>
                  </a:outerShdw>
                </a:effectLst>
              </a14:hiddenEffects>
            </a:ext>
          </a:extLst>
        </p:spPr>
      </p:pic>
      <p:sp>
        <p:nvSpPr>
          <p:cNvPr id="36868" name="Rectangle 2">
            <a:extLst>
              <a:ext uri="{FF2B5EF4-FFF2-40B4-BE49-F238E27FC236}">
                <a16:creationId xmlns:a16="http://schemas.microsoft.com/office/drawing/2014/main" id="{0050665E-DE82-45F0-AC67-99BC8A531676}"/>
              </a:ext>
            </a:extLst>
          </p:cNvPr>
          <p:cNvSpPr>
            <a:spLocks noChangeArrowheads="1"/>
          </p:cNvSpPr>
          <p:nvPr/>
        </p:nvSpPr>
        <p:spPr bwMode="auto">
          <a:xfrm>
            <a:off x="558443" y="1758269"/>
            <a:ext cx="620080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60000"/>
              </a:spcBef>
              <a:buClr>
                <a:schemeClr val="tx1"/>
              </a:buClr>
              <a:buSzTx/>
              <a:buNone/>
            </a:pPr>
            <a:r>
              <a:rPr lang="en-US" altLang="en-US" sz="1600" b="1" dirty="0">
                <a:solidFill>
                  <a:srgbClr val="002060"/>
                </a:solidFill>
                <a:latin typeface="Calibri" panose="020F0502020204030204" pitchFamily="34" charset="0"/>
                <a:cs typeface="Calibri" panose="020F0502020204030204" pitchFamily="34" charset="0"/>
              </a:rPr>
              <a:t>Class B</a:t>
            </a:r>
          </a:p>
          <a:p>
            <a:pPr eaLnBrk="1" hangingPunct="1">
              <a:spcBef>
                <a:spcPct val="60000"/>
              </a:spcBef>
              <a:buClr>
                <a:schemeClr val="tx1"/>
              </a:buClr>
              <a:buSzTx/>
              <a:buNone/>
            </a:pPr>
            <a:r>
              <a:rPr lang="en-US" altLang="en-US" sz="1600" dirty="0">
                <a:solidFill>
                  <a:schemeClr val="tx1"/>
                </a:solidFill>
                <a:latin typeface="Calibri" panose="020F0502020204030204" pitchFamily="34" charset="0"/>
                <a:cs typeface="Calibri" panose="020F0502020204030204" pitchFamily="34" charset="0"/>
              </a:rPr>
              <a:t>Flammable or combustible liquids such as gasoline, kerosene, paint, paint thinners and propane.</a:t>
            </a:r>
          </a:p>
        </p:txBody>
      </p:sp>
      <p:pic>
        <p:nvPicPr>
          <p:cNvPr id="36869" name="Picture 3">
            <a:extLst>
              <a:ext uri="{FF2B5EF4-FFF2-40B4-BE49-F238E27FC236}">
                <a16:creationId xmlns:a16="http://schemas.microsoft.com/office/drawing/2014/main" id="{002EF419-06C8-4233-A76F-9E3F9D6E2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362" y="1923664"/>
            <a:ext cx="877491" cy="86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1320" dir="2319588" algn="ctr" rotWithShape="0">
                    <a:schemeClr val="bg2"/>
                  </a:outerShdw>
                </a:effectLst>
              </a14:hiddenEffects>
            </a:ext>
          </a:extLst>
        </p:spPr>
      </p:pic>
      <p:sp>
        <p:nvSpPr>
          <p:cNvPr id="36870" name="Rectangle 3">
            <a:extLst>
              <a:ext uri="{FF2B5EF4-FFF2-40B4-BE49-F238E27FC236}">
                <a16:creationId xmlns:a16="http://schemas.microsoft.com/office/drawing/2014/main" id="{842BEDB7-79C6-47C1-A7CA-4314B92414D0}"/>
              </a:ext>
            </a:extLst>
          </p:cNvPr>
          <p:cNvSpPr>
            <a:spLocks noChangeArrowheads="1"/>
          </p:cNvSpPr>
          <p:nvPr/>
        </p:nvSpPr>
        <p:spPr bwMode="auto">
          <a:xfrm>
            <a:off x="2535258" y="2857465"/>
            <a:ext cx="569232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60000"/>
              </a:spcBef>
              <a:buClr>
                <a:schemeClr val="tx1"/>
              </a:buClr>
              <a:buSzTx/>
              <a:buNone/>
            </a:pPr>
            <a:r>
              <a:rPr lang="en-US" altLang="en-US" sz="1600" b="1" dirty="0">
                <a:solidFill>
                  <a:srgbClr val="002060"/>
                </a:solidFill>
                <a:latin typeface="Calibri" panose="020F0502020204030204" pitchFamily="34" charset="0"/>
                <a:cs typeface="Calibri" panose="020F0502020204030204" pitchFamily="34" charset="0"/>
              </a:rPr>
              <a:t>Class C</a:t>
            </a:r>
          </a:p>
          <a:p>
            <a:pPr eaLnBrk="1" hangingPunct="1">
              <a:spcBef>
                <a:spcPct val="60000"/>
              </a:spcBef>
              <a:buClr>
                <a:schemeClr val="tx1"/>
              </a:buClr>
              <a:buSzTx/>
              <a:buNone/>
            </a:pPr>
            <a:r>
              <a:rPr lang="en-US" altLang="en-US" sz="1600" dirty="0">
                <a:solidFill>
                  <a:schemeClr val="tx1"/>
                </a:solidFill>
                <a:latin typeface="Calibri" panose="020F0502020204030204" pitchFamily="34" charset="0"/>
                <a:cs typeface="Calibri" panose="020F0502020204030204" pitchFamily="34" charset="0"/>
              </a:rPr>
              <a:t>Energized electrical equipment, such as appliances, switches, panel boxes and power tools.</a:t>
            </a:r>
          </a:p>
        </p:txBody>
      </p:sp>
      <p:pic>
        <p:nvPicPr>
          <p:cNvPr id="36871" name="Picture 4">
            <a:extLst>
              <a:ext uri="{FF2B5EF4-FFF2-40B4-BE49-F238E27FC236}">
                <a16:creationId xmlns:a16="http://schemas.microsoft.com/office/drawing/2014/main" id="{2E1C94D0-6004-4A78-B78B-07CBB88FB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0132" y="2939075"/>
            <a:ext cx="873919" cy="864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1320" dir="2319588" algn="ctr" rotWithShape="0">
                    <a:schemeClr val="bg2"/>
                  </a:outerShdw>
                </a:effectLst>
              </a14:hiddenEffects>
            </a:ext>
          </a:extLst>
        </p:spPr>
      </p:pic>
      <p:sp>
        <p:nvSpPr>
          <p:cNvPr id="36872" name="Rectangle 4">
            <a:extLst>
              <a:ext uri="{FF2B5EF4-FFF2-40B4-BE49-F238E27FC236}">
                <a16:creationId xmlns:a16="http://schemas.microsoft.com/office/drawing/2014/main" id="{CF6C63FE-7D73-4BD2-8491-C1027DABD739}"/>
              </a:ext>
            </a:extLst>
          </p:cNvPr>
          <p:cNvSpPr>
            <a:spLocks noChangeArrowheads="1"/>
          </p:cNvSpPr>
          <p:nvPr/>
        </p:nvSpPr>
        <p:spPr bwMode="auto">
          <a:xfrm>
            <a:off x="614477" y="3836194"/>
            <a:ext cx="620080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60000"/>
              </a:spcBef>
              <a:buClr>
                <a:schemeClr val="tx1"/>
              </a:buClr>
              <a:buSzTx/>
              <a:buNone/>
            </a:pPr>
            <a:r>
              <a:rPr lang="en-US" altLang="en-US" sz="1600" b="1" dirty="0">
                <a:solidFill>
                  <a:srgbClr val="002060"/>
                </a:solidFill>
                <a:latin typeface="Calibri" panose="020F0502020204030204" pitchFamily="34" charset="0"/>
                <a:cs typeface="Calibri" panose="020F0502020204030204" pitchFamily="34" charset="0"/>
              </a:rPr>
              <a:t>Class D</a:t>
            </a:r>
          </a:p>
          <a:p>
            <a:pPr eaLnBrk="1" hangingPunct="1">
              <a:spcBef>
                <a:spcPct val="60000"/>
              </a:spcBef>
              <a:buClr>
                <a:schemeClr val="tx1"/>
              </a:buClr>
              <a:buSzTx/>
              <a:buNone/>
            </a:pPr>
            <a:r>
              <a:rPr lang="en-US" altLang="en-US" sz="1600" dirty="0">
                <a:solidFill>
                  <a:schemeClr val="tx1"/>
                </a:solidFill>
                <a:latin typeface="Calibri" panose="020F0502020204030204" pitchFamily="34" charset="0"/>
                <a:cs typeface="Calibri" panose="020F0502020204030204" pitchFamily="34" charset="0"/>
              </a:rPr>
              <a:t>Certain combustible metals, such as magnesium, titanium, potassium, and sodium. </a:t>
            </a:r>
          </a:p>
        </p:txBody>
      </p:sp>
      <p:pic>
        <p:nvPicPr>
          <p:cNvPr id="36873" name="Picture 5">
            <a:extLst>
              <a:ext uri="{FF2B5EF4-FFF2-40B4-BE49-F238E27FC236}">
                <a16:creationId xmlns:a16="http://schemas.microsoft.com/office/drawing/2014/main" id="{F0452BB6-17D5-44D8-AB97-75CC80CA33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2363" y="3903202"/>
            <a:ext cx="877491" cy="86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1320" dir="2319588" algn="ctr" rotWithShape="0">
                    <a:schemeClr val="bg2"/>
                  </a:outerShdw>
                </a:effectLst>
              </a14:hiddenEffects>
            </a:ext>
          </a:extLst>
        </p:spPr>
      </p:pic>
      <p:sp>
        <p:nvSpPr>
          <p:cNvPr id="36874" name="Title 5">
            <a:extLst>
              <a:ext uri="{FF2B5EF4-FFF2-40B4-BE49-F238E27FC236}">
                <a16:creationId xmlns:a16="http://schemas.microsoft.com/office/drawing/2014/main" id="{9ABD0EAA-0522-413C-AA9B-F534033E633B}"/>
              </a:ext>
            </a:extLst>
          </p:cNvPr>
          <p:cNvSpPr>
            <a:spLocks noGrp="1"/>
          </p:cNvSpPr>
          <p:nvPr>
            <p:ph type="title"/>
          </p:nvPr>
        </p:nvSpPr>
        <p:spPr>
          <a:xfrm>
            <a:off x="558443" y="77492"/>
            <a:ext cx="6929437" cy="594121"/>
          </a:xfrm>
        </p:spPr>
        <p:txBody>
          <a:bodyPr/>
          <a:lstStyle/>
          <a:p>
            <a:pPr eaLnBrk="1" hangingPunct="1"/>
            <a:r>
              <a:rPr lang="en-US" altLang="en-US" dirty="0">
                <a:solidFill>
                  <a:srgbClr val="002060"/>
                </a:solidFill>
              </a:rPr>
              <a:t>4 Classes of Fires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accent2">
            <a:lumMod val="60000"/>
            <a:lumOff val="40000"/>
            <a:alpha val="85000"/>
          </a:schemeClr>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4335376-C328-4A56-BFCE-F0C2F5F0D129}"/>
              </a:ext>
            </a:extLst>
          </p:cNvPr>
          <p:cNvGrpSpPr/>
          <p:nvPr/>
        </p:nvGrpSpPr>
        <p:grpSpPr>
          <a:xfrm>
            <a:off x="520997" y="1350337"/>
            <a:ext cx="8102009" cy="1701209"/>
            <a:chOff x="489098" y="648586"/>
            <a:chExt cx="8102009" cy="1701209"/>
          </a:xfrm>
        </p:grpSpPr>
        <p:sp>
          <p:nvSpPr>
            <p:cNvPr id="2" name="Rectangle 1">
              <a:extLst>
                <a:ext uri="{FF2B5EF4-FFF2-40B4-BE49-F238E27FC236}">
                  <a16:creationId xmlns:a16="http://schemas.microsoft.com/office/drawing/2014/main" id="{EFFBE009-FB15-4CE0-B2B9-F3EBBCAAA2AE}"/>
                </a:ext>
              </a:extLst>
            </p:cNvPr>
            <p:cNvSpPr/>
            <p:nvPr/>
          </p:nvSpPr>
          <p:spPr>
            <a:xfrm>
              <a:off x="786668" y="1177400"/>
              <a:ext cx="1431624" cy="685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60000"/>
                </a:spcBef>
                <a:buClr>
                  <a:schemeClr val="tx1"/>
                </a:buClr>
                <a:defRPr/>
              </a:pPr>
              <a:r>
                <a:rPr lang="en-US" sz="1600" dirty="0">
                  <a:solidFill>
                    <a:schemeClr val="accent2">
                      <a:lumMod val="20000"/>
                      <a:lumOff val="80000"/>
                    </a:schemeClr>
                  </a:solidFill>
                  <a:latin typeface="Calibri" panose="020F0502020204030204" pitchFamily="34" charset="0"/>
                  <a:cs typeface="Calibri" panose="020F0502020204030204" pitchFamily="34" charset="0"/>
                </a:rPr>
                <a:t>Supervisor</a:t>
              </a:r>
              <a:endParaRPr lang="en-US" sz="1350" dirty="0">
                <a:solidFill>
                  <a:schemeClr val="accent2">
                    <a:lumMod val="20000"/>
                    <a:lumOff val="80000"/>
                  </a:schemeClr>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0DCF3EDA-818C-486D-9B25-FA7860B22953}"/>
                </a:ext>
              </a:extLst>
            </p:cNvPr>
            <p:cNvSpPr/>
            <p:nvPr/>
          </p:nvSpPr>
          <p:spPr>
            <a:xfrm>
              <a:off x="2896042" y="1183353"/>
              <a:ext cx="120015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60000"/>
                </a:spcBef>
                <a:buClr>
                  <a:schemeClr val="tx1"/>
                </a:buClr>
                <a:defRPr/>
              </a:pPr>
              <a:r>
                <a:rPr lang="en-US" sz="1600" dirty="0">
                  <a:solidFill>
                    <a:schemeClr val="accent2">
                      <a:lumMod val="20000"/>
                      <a:lumOff val="80000"/>
                    </a:schemeClr>
                  </a:solidFill>
                  <a:latin typeface="Calibri" panose="020F0502020204030204" pitchFamily="34" charset="0"/>
                  <a:cs typeface="Calibri" panose="020F0502020204030204" pitchFamily="34" charset="0"/>
                </a:rPr>
                <a:t>Fire Watch Coordinator</a:t>
              </a:r>
            </a:p>
          </p:txBody>
        </p:sp>
        <p:sp>
          <p:nvSpPr>
            <p:cNvPr id="3" name="Left-Right Arrow 2">
              <a:extLst>
                <a:ext uri="{FF2B5EF4-FFF2-40B4-BE49-F238E27FC236}">
                  <a16:creationId xmlns:a16="http://schemas.microsoft.com/office/drawing/2014/main" id="{173E14D8-45B4-47C7-B1A3-02C349B1B5C9}"/>
                </a:ext>
              </a:extLst>
            </p:cNvPr>
            <p:cNvSpPr/>
            <p:nvPr/>
          </p:nvSpPr>
          <p:spPr>
            <a:xfrm>
              <a:off x="2366278" y="1469103"/>
              <a:ext cx="472615" cy="1428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60000"/>
                </a:spcBef>
                <a:buClr>
                  <a:schemeClr val="tx1"/>
                </a:buClr>
                <a:buFontTx/>
                <a:buChar char="•"/>
                <a:defRPr/>
              </a:pPr>
              <a:endParaRPr lang="en-US" sz="1350" dirty="0">
                <a:latin typeface="Calibri" panose="020F0502020204030204" pitchFamily="34" charset="0"/>
                <a:cs typeface="Calibri" panose="020F0502020204030204" pitchFamily="34" charset="0"/>
              </a:endParaRPr>
            </a:p>
          </p:txBody>
        </p:sp>
        <p:sp>
          <p:nvSpPr>
            <p:cNvPr id="9" name="Left-Right Arrow 8">
              <a:extLst>
                <a:ext uri="{FF2B5EF4-FFF2-40B4-BE49-F238E27FC236}">
                  <a16:creationId xmlns:a16="http://schemas.microsoft.com/office/drawing/2014/main" id="{94F63DBD-A3FB-4CD5-9A38-E424DDA7DD41}"/>
                </a:ext>
              </a:extLst>
            </p:cNvPr>
            <p:cNvSpPr/>
            <p:nvPr/>
          </p:nvSpPr>
          <p:spPr>
            <a:xfrm>
              <a:off x="4219098" y="1469104"/>
              <a:ext cx="342901" cy="13692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60000"/>
                </a:spcBef>
                <a:buClr>
                  <a:schemeClr val="tx1"/>
                </a:buClr>
                <a:buFontTx/>
                <a:buChar char="•"/>
                <a:defRPr/>
              </a:pPr>
              <a:endParaRPr lang="en-US" sz="135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80A0E321-745F-4420-8A81-5208DF7BC008}"/>
                </a:ext>
              </a:extLst>
            </p:cNvPr>
            <p:cNvSpPr/>
            <p:nvPr/>
          </p:nvSpPr>
          <p:spPr>
            <a:xfrm>
              <a:off x="4702879" y="949458"/>
              <a:ext cx="3452293" cy="11416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60000"/>
                </a:spcBef>
                <a:buClr>
                  <a:schemeClr val="tx1"/>
                </a:buClr>
                <a:defRPr/>
              </a:pPr>
              <a:endParaRPr lang="en-US" sz="1500"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0638B61-484A-4118-999A-0B903513BD3B}"/>
                </a:ext>
              </a:extLst>
            </p:cNvPr>
            <p:cNvSpPr/>
            <p:nvPr/>
          </p:nvSpPr>
          <p:spPr>
            <a:xfrm>
              <a:off x="4823828" y="1237089"/>
              <a:ext cx="1284206" cy="609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60000"/>
                </a:spcBef>
                <a:buClr>
                  <a:schemeClr val="tx1"/>
                </a:buClr>
                <a:defRPr/>
              </a:pPr>
              <a:r>
                <a:rPr lang="en-US" sz="1600" dirty="0">
                  <a:solidFill>
                    <a:schemeClr val="accent2">
                      <a:lumMod val="20000"/>
                      <a:lumOff val="80000"/>
                    </a:schemeClr>
                  </a:solidFill>
                  <a:latin typeface="Calibri" panose="020F0502020204030204" pitchFamily="34" charset="0"/>
                  <a:cs typeface="Calibri" panose="020F0502020204030204" pitchFamily="34" charset="0"/>
                </a:rPr>
                <a:t>Hot Work Operator</a:t>
              </a:r>
            </a:p>
          </p:txBody>
        </p:sp>
        <p:sp>
          <p:nvSpPr>
            <p:cNvPr id="13" name="Left-Right Arrow 12">
              <a:extLst>
                <a:ext uri="{FF2B5EF4-FFF2-40B4-BE49-F238E27FC236}">
                  <a16:creationId xmlns:a16="http://schemas.microsoft.com/office/drawing/2014/main" id="{CB64F4E9-C52E-4269-A7F3-935D83FAFBF7}"/>
                </a:ext>
              </a:extLst>
            </p:cNvPr>
            <p:cNvSpPr/>
            <p:nvPr/>
          </p:nvSpPr>
          <p:spPr>
            <a:xfrm>
              <a:off x="6238280" y="1448860"/>
              <a:ext cx="395663" cy="16311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60000"/>
                </a:spcBef>
                <a:buClr>
                  <a:schemeClr val="tx1"/>
                </a:buClr>
                <a:buFontTx/>
                <a:buChar char="•"/>
                <a:defRPr/>
              </a:pPr>
              <a:endParaRPr lang="en-US" sz="1350"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F0D532CD-5DE2-4333-8F75-44CCCEE7D9A7}"/>
                </a:ext>
              </a:extLst>
            </p:cNvPr>
            <p:cNvSpPr/>
            <p:nvPr/>
          </p:nvSpPr>
          <p:spPr>
            <a:xfrm>
              <a:off x="6718256" y="1237928"/>
              <a:ext cx="1284205" cy="595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60000"/>
                </a:spcBef>
                <a:buClr>
                  <a:schemeClr val="tx1"/>
                </a:buClr>
                <a:defRPr/>
              </a:pPr>
              <a:r>
                <a:rPr lang="en-US" sz="1600" dirty="0">
                  <a:solidFill>
                    <a:schemeClr val="accent2">
                      <a:lumMod val="20000"/>
                      <a:lumOff val="80000"/>
                    </a:schemeClr>
                  </a:solidFill>
                  <a:latin typeface="Calibri" panose="020F0502020204030204" pitchFamily="34" charset="0"/>
                  <a:cs typeface="Calibri" panose="020F0502020204030204" pitchFamily="34" charset="0"/>
                </a:rPr>
                <a:t>Fire Watch</a:t>
              </a:r>
            </a:p>
          </p:txBody>
        </p:sp>
        <p:sp>
          <p:nvSpPr>
            <p:cNvPr id="24588" name="Rectangle 7">
              <a:extLst>
                <a:ext uri="{FF2B5EF4-FFF2-40B4-BE49-F238E27FC236}">
                  <a16:creationId xmlns:a16="http://schemas.microsoft.com/office/drawing/2014/main" id="{E77F9019-392A-493C-BE1E-3BE845413F91}"/>
                </a:ext>
              </a:extLst>
            </p:cNvPr>
            <p:cNvSpPr>
              <a:spLocks noChangeArrowheads="1"/>
            </p:cNvSpPr>
            <p:nvPr/>
          </p:nvSpPr>
          <p:spPr bwMode="auto">
            <a:xfrm>
              <a:off x="5057425" y="937312"/>
              <a:ext cx="2743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60000"/>
                </a:spcBef>
                <a:buClr>
                  <a:schemeClr val="tx1"/>
                </a:buClr>
                <a:buSzTx/>
                <a:buFontTx/>
                <a:buNone/>
              </a:pPr>
              <a:r>
                <a:rPr lang="en-US" altLang="en-US" sz="1200" dirty="0">
                  <a:solidFill>
                    <a:srgbClr val="FF0000"/>
                  </a:solidFill>
                  <a:latin typeface="Calibri" panose="020F0502020204030204" pitchFamily="34" charset="0"/>
                  <a:cs typeface="Calibri" panose="020F0502020204030204" pitchFamily="34" charset="0"/>
                </a:rPr>
                <a:t>The  Operator &amp; Fire Watch carry equal</a:t>
              </a:r>
            </a:p>
          </p:txBody>
        </p:sp>
        <p:sp>
          <p:nvSpPr>
            <p:cNvPr id="24589" name="Rectangle 15">
              <a:extLst>
                <a:ext uri="{FF2B5EF4-FFF2-40B4-BE49-F238E27FC236}">
                  <a16:creationId xmlns:a16="http://schemas.microsoft.com/office/drawing/2014/main" id="{BB50A11F-44B7-4DFD-B4AC-63C1BA6FCA1D}"/>
                </a:ext>
              </a:extLst>
            </p:cNvPr>
            <p:cNvSpPr>
              <a:spLocks noChangeArrowheads="1"/>
            </p:cNvSpPr>
            <p:nvPr/>
          </p:nvSpPr>
          <p:spPr bwMode="auto">
            <a:xfrm>
              <a:off x="5119193" y="1835504"/>
              <a:ext cx="2743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60000"/>
                </a:spcBef>
                <a:buClr>
                  <a:schemeClr val="tx1"/>
                </a:buClr>
                <a:buSzTx/>
                <a:buFontTx/>
                <a:buNone/>
              </a:pPr>
              <a:r>
                <a:rPr lang="en-US" altLang="en-US" sz="1200" dirty="0">
                  <a:solidFill>
                    <a:srgbClr val="FF0000"/>
                  </a:solidFill>
                  <a:latin typeface="Calibri" panose="020F0502020204030204" pitchFamily="34" charset="0"/>
                  <a:cs typeface="Calibri" panose="020F0502020204030204" pitchFamily="34" charset="0"/>
                </a:rPr>
                <a:t>weight in </a:t>
              </a:r>
              <a:r>
                <a:rPr lang="en-US" altLang="en-US" sz="1350" b="1" i="1" dirty="0">
                  <a:solidFill>
                    <a:srgbClr val="FF0000"/>
                  </a:solidFill>
                  <a:latin typeface="Calibri" panose="020F0502020204030204" pitchFamily="34" charset="0"/>
                  <a:cs typeface="Calibri" panose="020F0502020204030204" pitchFamily="34" charset="0"/>
                </a:rPr>
                <a:t>preventing</a:t>
              </a:r>
              <a:r>
                <a:rPr lang="en-US" altLang="en-US" sz="1200" dirty="0">
                  <a:solidFill>
                    <a:srgbClr val="FF0000"/>
                  </a:solidFill>
                  <a:latin typeface="Calibri" panose="020F0502020204030204" pitchFamily="34" charset="0"/>
                  <a:cs typeface="Calibri" panose="020F0502020204030204" pitchFamily="34" charset="0"/>
                </a:rPr>
                <a:t> unsafe Hot Work </a:t>
              </a:r>
            </a:p>
          </p:txBody>
        </p:sp>
        <p:sp>
          <p:nvSpPr>
            <p:cNvPr id="11" name="Rectangle 10">
              <a:extLst>
                <a:ext uri="{FF2B5EF4-FFF2-40B4-BE49-F238E27FC236}">
                  <a16:creationId xmlns:a16="http://schemas.microsoft.com/office/drawing/2014/main" id="{FC4653A1-6644-4301-A3AA-CD02A69AEA28}"/>
                </a:ext>
              </a:extLst>
            </p:cNvPr>
            <p:cNvSpPr/>
            <p:nvPr/>
          </p:nvSpPr>
          <p:spPr>
            <a:xfrm>
              <a:off x="489098" y="648586"/>
              <a:ext cx="8102009" cy="1701209"/>
            </a:xfrm>
            <a:prstGeom prst="rect">
              <a:avLst/>
            </a:prstGeom>
            <a:solidFill>
              <a:schemeClr val="accent1">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478ECF0F-F9A6-4FF9-9427-AE84D653C0DD}"/>
              </a:ext>
            </a:extLst>
          </p:cNvPr>
          <p:cNvSpPr/>
          <p:nvPr/>
        </p:nvSpPr>
        <p:spPr>
          <a:xfrm>
            <a:off x="67235" y="4740088"/>
            <a:ext cx="1122830" cy="349624"/>
          </a:xfrm>
          <a:prstGeom prst="rect">
            <a:avLst/>
          </a:prstGeom>
          <a:solidFill>
            <a:srgbClr val="DFA6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Signal_white.pdf">
            <a:extLst>
              <a:ext uri="{FF2B5EF4-FFF2-40B4-BE49-F238E27FC236}">
                <a16:creationId xmlns:a16="http://schemas.microsoft.com/office/drawing/2014/main" id="{7F87912A-2B9F-4643-AE22-805960AE2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00" y="4773168"/>
            <a:ext cx="947765" cy="25603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83" name="Rectangle 3">
            <a:extLst>
              <a:ext uri="{FF2B5EF4-FFF2-40B4-BE49-F238E27FC236}">
                <a16:creationId xmlns:a16="http://schemas.microsoft.com/office/drawing/2014/main" id="{E06244AC-FFD3-4F9F-8719-A50339F83C77}"/>
              </a:ext>
            </a:extLst>
          </p:cNvPr>
          <p:cNvSpPr>
            <a:spLocks noGrp="1"/>
          </p:cNvSpPr>
          <p:nvPr>
            <p:ph idx="1"/>
          </p:nvPr>
        </p:nvSpPr>
        <p:spPr>
          <a:xfrm>
            <a:off x="863194" y="1024756"/>
            <a:ext cx="7315200" cy="2971800"/>
          </a:xfrm>
        </p:spPr>
        <p:txBody>
          <a:bodyPr/>
          <a:lstStyle/>
          <a:p>
            <a:pPr marL="300038" indent="-300038" algn="just">
              <a:lnSpc>
                <a:spcPct val="90000"/>
              </a:lnSpc>
            </a:pPr>
            <a:r>
              <a:rPr lang="en-US" altLang="en-US" dirty="0">
                <a:solidFill>
                  <a:schemeClr val="tx1"/>
                </a:solidFill>
              </a:rPr>
              <a:t>Fire Watches will </a:t>
            </a:r>
            <a:r>
              <a:rPr lang="en-US" altLang="en-US" dirty="0"/>
              <a:t>wear all PPE required as standard in the yard, to include</a:t>
            </a:r>
            <a:r>
              <a:rPr lang="en-US" altLang="en-US" dirty="0">
                <a:solidFill>
                  <a:schemeClr val="tx1"/>
                </a:solidFill>
              </a:rPr>
              <a:t> hard hat, safety toed footwear,  safety glasses, and readily available hearing protection.</a:t>
            </a:r>
          </a:p>
          <a:p>
            <a:pPr marL="300038" indent="-300038" algn="just">
              <a:lnSpc>
                <a:spcPct val="90000"/>
              </a:lnSpc>
            </a:pPr>
            <a:r>
              <a:rPr lang="en-US" altLang="en-US" dirty="0">
                <a:solidFill>
                  <a:schemeClr val="tx1"/>
                </a:solidFill>
              </a:rPr>
              <a:t>Additional PPE may be required. Training will be provide</a:t>
            </a:r>
            <a:r>
              <a:rPr lang="en-US" altLang="en-US" dirty="0"/>
              <a:t>d when equipment is issued, such as:</a:t>
            </a:r>
          </a:p>
          <a:p>
            <a:pPr marL="568325" lvl="1" indent="-300038" algn="just">
              <a:lnSpc>
                <a:spcPct val="90000"/>
              </a:lnSpc>
              <a:buFont typeface="Courier New" panose="02070309020205020404" pitchFamily="49" charset="0"/>
              <a:buChar char="o"/>
            </a:pPr>
            <a:r>
              <a:rPr lang="en-US" altLang="en-US" dirty="0">
                <a:solidFill>
                  <a:schemeClr val="tx1"/>
                </a:solidFill>
              </a:rPr>
              <a:t>#5 shaded goggles, </a:t>
            </a:r>
          </a:p>
          <a:p>
            <a:pPr marL="568325" lvl="1" indent="-300038" algn="just">
              <a:lnSpc>
                <a:spcPct val="90000"/>
              </a:lnSpc>
              <a:buFont typeface="Courier New" panose="02070309020205020404" pitchFamily="49" charset="0"/>
              <a:buChar char="o"/>
            </a:pPr>
            <a:r>
              <a:rPr lang="en-US" altLang="en-US" dirty="0">
                <a:solidFill>
                  <a:schemeClr val="tx1"/>
                </a:solidFill>
              </a:rPr>
              <a:t>face shields, and </a:t>
            </a:r>
          </a:p>
          <a:p>
            <a:pPr marL="568325" lvl="1" indent="-300038" algn="just">
              <a:lnSpc>
                <a:spcPct val="90000"/>
              </a:lnSpc>
              <a:buFont typeface="Courier New" panose="02070309020205020404" pitchFamily="49" charset="0"/>
              <a:buChar char="o"/>
            </a:pPr>
            <a:r>
              <a:rPr lang="en-US" altLang="en-US" dirty="0">
                <a:solidFill>
                  <a:schemeClr val="tx1"/>
                </a:solidFill>
              </a:rPr>
              <a:t>Respiratory protection. </a:t>
            </a:r>
          </a:p>
        </p:txBody>
      </p:sp>
      <p:sp>
        <p:nvSpPr>
          <p:cNvPr id="30723" name="Rectangle 2">
            <a:extLst>
              <a:ext uri="{FF2B5EF4-FFF2-40B4-BE49-F238E27FC236}">
                <a16:creationId xmlns:a16="http://schemas.microsoft.com/office/drawing/2014/main" id="{DC53A891-2B0A-4D85-9E71-199D334ED090}"/>
              </a:ext>
            </a:extLst>
          </p:cNvPr>
          <p:cNvSpPr>
            <a:spLocks noGrp="1"/>
          </p:cNvSpPr>
          <p:nvPr>
            <p:ph type="title"/>
          </p:nvPr>
        </p:nvSpPr>
        <p:spPr>
          <a:xfrm>
            <a:off x="466725" y="342900"/>
            <a:ext cx="7019925" cy="409575"/>
          </a:xfrm>
        </p:spPr>
        <p:txBody>
          <a:bodyPr/>
          <a:lstStyle/>
          <a:p>
            <a:pPr eaLnBrk="1" hangingPunct="1"/>
            <a:r>
              <a:rPr lang="en-US" altLang="en-US" dirty="0">
                <a:solidFill>
                  <a:srgbClr val="002060"/>
                </a:solidFill>
              </a:rPr>
              <a:t>Personal Protective Equipment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481283">
                                            <p:txEl>
                                              <p:pRg st="0" end="0"/>
                                            </p:txEl>
                                          </p:spTgt>
                                        </p:tgtEl>
                                        <p:attrNameLst>
                                          <p:attrName>style.visibility</p:attrName>
                                        </p:attrNameLst>
                                      </p:cBhvr>
                                      <p:to>
                                        <p:strVal val="visible"/>
                                      </p:to>
                                    </p:set>
                                    <p:animEffect transition="in" filter="box(out)">
                                      <p:cBhvr>
                                        <p:cTn id="7" dur="500"/>
                                        <p:tgtEl>
                                          <p:spTgt spid="481283">
                                            <p:txEl>
                                              <p:pRg st="0" end="0"/>
                                            </p:txEl>
                                          </p:spTgt>
                                        </p:tgtEl>
                                      </p:cBhvr>
                                    </p:animEffect>
                                  </p:childTnLst>
                                </p:cTn>
                              </p:par>
                            </p:childTnLst>
                          </p:cTn>
                        </p:par>
                        <p:par>
                          <p:cTn id="8" fill="hold" nodeType="afterGroup">
                            <p:stCondLst>
                              <p:cond delay="1500"/>
                            </p:stCondLst>
                            <p:childTnLst>
                              <p:par>
                                <p:cTn id="9" presetID="4" presetClass="entr" presetSubtype="32" fill="hold" grpId="0" nodeType="afterEffect">
                                  <p:stCondLst>
                                    <p:cond delay="1000"/>
                                  </p:stCondLst>
                                  <p:childTnLst>
                                    <p:set>
                                      <p:cBhvr>
                                        <p:cTn id="10" dur="1" fill="hold">
                                          <p:stCondLst>
                                            <p:cond delay="0"/>
                                          </p:stCondLst>
                                        </p:cTn>
                                        <p:tgtEl>
                                          <p:spTgt spid="481283">
                                            <p:txEl>
                                              <p:pRg st="1" end="1"/>
                                            </p:txEl>
                                          </p:spTgt>
                                        </p:tgtEl>
                                        <p:attrNameLst>
                                          <p:attrName>style.visibility</p:attrName>
                                        </p:attrNameLst>
                                      </p:cBhvr>
                                      <p:to>
                                        <p:strVal val="visible"/>
                                      </p:to>
                                    </p:set>
                                    <p:animEffect transition="in" filter="box(out)">
                                      <p:cBhvr>
                                        <p:cTn id="11" dur="500"/>
                                        <p:tgtEl>
                                          <p:spTgt spid="481283">
                                            <p:txEl>
                                              <p:pRg st="1" end="1"/>
                                            </p:txEl>
                                          </p:spTgt>
                                        </p:tgtEl>
                                      </p:cBhvr>
                                    </p:animEffect>
                                  </p:childTnLst>
                                </p:cTn>
                              </p:par>
                              <p:par>
                                <p:cTn id="12" presetID="4" presetClass="entr" presetSubtype="32" fill="hold" grpId="0" nodeType="withEffect">
                                  <p:stCondLst>
                                    <p:cond delay="2000"/>
                                  </p:stCondLst>
                                  <p:childTnLst>
                                    <p:set>
                                      <p:cBhvr>
                                        <p:cTn id="13" dur="1" fill="hold">
                                          <p:stCondLst>
                                            <p:cond delay="0"/>
                                          </p:stCondLst>
                                        </p:cTn>
                                        <p:tgtEl>
                                          <p:spTgt spid="481283">
                                            <p:txEl>
                                              <p:pRg st="2" end="2"/>
                                            </p:txEl>
                                          </p:spTgt>
                                        </p:tgtEl>
                                        <p:attrNameLst>
                                          <p:attrName>style.visibility</p:attrName>
                                        </p:attrNameLst>
                                      </p:cBhvr>
                                      <p:to>
                                        <p:strVal val="visible"/>
                                      </p:to>
                                    </p:set>
                                    <p:animEffect transition="in" filter="box(out)">
                                      <p:cBhvr>
                                        <p:cTn id="14" dur="500"/>
                                        <p:tgtEl>
                                          <p:spTgt spid="481283">
                                            <p:txEl>
                                              <p:pRg st="2" end="2"/>
                                            </p:txEl>
                                          </p:spTgt>
                                        </p:tgtEl>
                                      </p:cBhvr>
                                    </p:animEffect>
                                  </p:childTnLst>
                                </p:cTn>
                              </p:par>
                              <p:par>
                                <p:cTn id="15" presetID="4" presetClass="entr" presetSubtype="32" fill="hold" grpId="0" nodeType="withEffect">
                                  <p:stCondLst>
                                    <p:cond delay="2000"/>
                                  </p:stCondLst>
                                  <p:childTnLst>
                                    <p:set>
                                      <p:cBhvr>
                                        <p:cTn id="16" dur="1" fill="hold">
                                          <p:stCondLst>
                                            <p:cond delay="0"/>
                                          </p:stCondLst>
                                        </p:cTn>
                                        <p:tgtEl>
                                          <p:spTgt spid="481283">
                                            <p:txEl>
                                              <p:pRg st="3" end="3"/>
                                            </p:txEl>
                                          </p:spTgt>
                                        </p:tgtEl>
                                        <p:attrNameLst>
                                          <p:attrName>style.visibility</p:attrName>
                                        </p:attrNameLst>
                                      </p:cBhvr>
                                      <p:to>
                                        <p:strVal val="visible"/>
                                      </p:to>
                                    </p:set>
                                    <p:animEffect transition="in" filter="box(out)">
                                      <p:cBhvr>
                                        <p:cTn id="17" dur="500"/>
                                        <p:tgtEl>
                                          <p:spTgt spid="481283">
                                            <p:txEl>
                                              <p:pRg st="3" end="3"/>
                                            </p:txEl>
                                          </p:spTgt>
                                        </p:tgtEl>
                                      </p:cBhvr>
                                    </p:animEffect>
                                  </p:childTnLst>
                                </p:cTn>
                              </p:par>
                              <p:par>
                                <p:cTn id="18" presetID="4" presetClass="entr" presetSubtype="32" fill="hold" grpId="0" nodeType="withEffect">
                                  <p:stCondLst>
                                    <p:cond delay="2000"/>
                                  </p:stCondLst>
                                  <p:childTnLst>
                                    <p:set>
                                      <p:cBhvr>
                                        <p:cTn id="19" dur="1" fill="hold">
                                          <p:stCondLst>
                                            <p:cond delay="0"/>
                                          </p:stCondLst>
                                        </p:cTn>
                                        <p:tgtEl>
                                          <p:spTgt spid="481283">
                                            <p:txEl>
                                              <p:pRg st="4" end="4"/>
                                            </p:txEl>
                                          </p:spTgt>
                                        </p:tgtEl>
                                        <p:attrNameLst>
                                          <p:attrName>style.visibility</p:attrName>
                                        </p:attrNameLst>
                                      </p:cBhvr>
                                      <p:to>
                                        <p:strVal val="visible"/>
                                      </p:to>
                                    </p:set>
                                    <p:animEffect transition="in" filter="box(out)">
                                      <p:cBhvr>
                                        <p:cTn id="20" dur="500"/>
                                        <p:tgtEl>
                                          <p:spTgt spid="4812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build="p" autoUpdateAnimBg="0" advAuto="100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4355" name="Rectangle 3">
            <a:extLst>
              <a:ext uri="{FF2B5EF4-FFF2-40B4-BE49-F238E27FC236}">
                <a16:creationId xmlns:a16="http://schemas.microsoft.com/office/drawing/2014/main" id="{4470FE64-AF43-4039-9FB2-1F74BC72922D}"/>
              </a:ext>
            </a:extLst>
          </p:cNvPr>
          <p:cNvSpPr>
            <a:spLocks noGrp="1"/>
          </p:cNvSpPr>
          <p:nvPr>
            <p:ph idx="1"/>
          </p:nvPr>
        </p:nvSpPr>
        <p:spPr>
          <a:xfrm>
            <a:off x="485775" y="1160289"/>
            <a:ext cx="4862312" cy="3214808"/>
          </a:xfrm>
        </p:spPr>
        <p:txBody>
          <a:bodyPr/>
          <a:lstStyle/>
          <a:p>
            <a:pPr marL="300038" indent="-300038" algn="just">
              <a:lnSpc>
                <a:spcPct val="90000"/>
              </a:lnSpc>
            </a:pPr>
            <a:r>
              <a:rPr lang="en-US" altLang="en-US" dirty="0">
                <a:solidFill>
                  <a:schemeClr val="tx1"/>
                </a:solidFill>
              </a:rPr>
              <a:t>A Fire Watch shall be posted prior to the commencement of hot work.</a:t>
            </a:r>
          </a:p>
          <a:p>
            <a:pPr marL="300038" indent="-300038" algn="just">
              <a:lnSpc>
                <a:spcPct val="90000"/>
              </a:lnSpc>
            </a:pPr>
            <a:r>
              <a:rPr lang="en-US" altLang="en-US" dirty="0">
                <a:solidFill>
                  <a:schemeClr val="tx1"/>
                </a:solidFill>
              </a:rPr>
              <a:t>A Certified Marine Chemist or a shipyard Competent Person, as defined in OSHA 29 CFR 1915, Subpart B, requires that a fire watch be posted. </a:t>
            </a:r>
          </a:p>
          <a:p>
            <a:pPr marL="300038" indent="-300038" algn="just">
              <a:lnSpc>
                <a:spcPct val="90000"/>
              </a:lnSpc>
            </a:pPr>
            <a:r>
              <a:rPr lang="en-US" altLang="en-US" dirty="0">
                <a:solidFill>
                  <a:schemeClr val="tx1"/>
                </a:solidFill>
              </a:rPr>
              <a:t>Fire watches shall be posted in all areas affected by the hot work operation to include all adjacent spaces affected by the hot work.</a:t>
            </a:r>
          </a:p>
        </p:txBody>
      </p:sp>
      <p:sp>
        <p:nvSpPr>
          <p:cNvPr id="66563" name="Rectangle 2">
            <a:extLst>
              <a:ext uri="{FF2B5EF4-FFF2-40B4-BE49-F238E27FC236}">
                <a16:creationId xmlns:a16="http://schemas.microsoft.com/office/drawing/2014/main" id="{AB5FE790-B2CF-480F-BB62-DFC1AE804B88}"/>
              </a:ext>
            </a:extLst>
          </p:cNvPr>
          <p:cNvSpPr>
            <a:spLocks noGrp="1"/>
          </p:cNvSpPr>
          <p:nvPr>
            <p:ph type="title"/>
          </p:nvPr>
        </p:nvSpPr>
        <p:spPr>
          <a:xfrm>
            <a:off x="485775" y="114300"/>
            <a:ext cx="7743825" cy="609600"/>
          </a:xfrm>
        </p:spPr>
        <p:txBody>
          <a:bodyPr/>
          <a:lstStyle/>
          <a:p>
            <a:pPr eaLnBrk="1" hangingPunct="1"/>
            <a:r>
              <a:rPr lang="en-US" altLang="en-US" dirty="0">
                <a:solidFill>
                  <a:srgbClr val="002060"/>
                </a:solidFill>
              </a:rPr>
              <a:t>Posting of Fire Watch </a:t>
            </a:r>
            <a:endParaRPr lang="en-US" altLang="en-US" sz="2700" dirty="0">
              <a:solidFill>
                <a:srgbClr val="002060"/>
              </a:solidFill>
            </a:endParaRPr>
          </a:p>
        </p:txBody>
      </p:sp>
      <p:pic>
        <p:nvPicPr>
          <p:cNvPr id="3" name="Picture 2" descr="A picture containing indoor, person, ceiling, preparing&#10;&#10;Description automatically generated">
            <a:extLst>
              <a:ext uri="{FF2B5EF4-FFF2-40B4-BE49-F238E27FC236}">
                <a16:creationId xmlns:a16="http://schemas.microsoft.com/office/drawing/2014/main" id="{A91EE485-232E-469E-8BD1-F16A6CC942F6}"/>
              </a:ext>
            </a:extLst>
          </p:cNvPr>
          <p:cNvPicPr>
            <a:picLocks noChangeAspect="1"/>
          </p:cNvPicPr>
          <p:nvPr/>
        </p:nvPicPr>
        <p:blipFill>
          <a:blip r:embed="rId3"/>
          <a:stretch>
            <a:fillRect/>
          </a:stretch>
        </p:blipFill>
        <p:spPr>
          <a:xfrm>
            <a:off x="5750614" y="510052"/>
            <a:ext cx="2757426" cy="41233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484355">
                                            <p:txEl>
                                              <p:pRg st="0" end="0"/>
                                            </p:txEl>
                                          </p:spTgt>
                                        </p:tgtEl>
                                        <p:attrNameLst>
                                          <p:attrName>style.visibility</p:attrName>
                                        </p:attrNameLst>
                                      </p:cBhvr>
                                      <p:to>
                                        <p:strVal val="visible"/>
                                      </p:to>
                                    </p:set>
                                    <p:animEffect transition="in" filter="box(out)">
                                      <p:cBhvr>
                                        <p:cTn id="7" dur="500"/>
                                        <p:tgtEl>
                                          <p:spTgt spid="484355">
                                            <p:txEl>
                                              <p:pRg st="0" end="0"/>
                                            </p:txEl>
                                          </p:spTgt>
                                        </p:tgtEl>
                                      </p:cBhvr>
                                    </p:animEffect>
                                  </p:childTnLst>
                                </p:cTn>
                              </p:par>
                            </p:childTnLst>
                          </p:cTn>
                        </p:par>
                        <p:par>
                          <p:cTn id="8" fill="hold" nodeType="afterGroup">
                            <p:stCondLst>
                              <p:cond delay="1500"/>
                            </p:stCondLst>
                            <p:childTnLst>
                              <p:par>
                                <p:cTn id="9" presetID="4" presetClass="entr" presetSubtype="32" fill="hold" grpId="0" nodeType="afterEffect">
                                  <p:stCondLst>
                                    <p:cond delay="1000"/>
                                  </p:stCondLst>
                                  <p:childTnLst>
                                    <p:set>
                                      <p:cBhvr>
                                        <p:cTn id="10" dur="1" fill="hold">
                                          <p:stCondLst>
                                            <p:cond delay="0"/>
                                          </p:stCondLst>
                                        </p:cTn>
                                        <p:tgtEl>
                                          <p:spTgt spid="484355">
                                            <p:txEl>
                                              <p:pRg st="1" end="1"/>
                                            </p:txEl>
                                          </p:spTgt>
                                        </p:tgtEl>
                                        <p:attrNameLst>
                                          <p:attrName>style.visibility</p:attrName>
                                        </p:attrNameLst>
                                      </p:cBhvr>
                                      <p:to>
                                        <p:strVal val="visible"/>
                                      </p:to>
                                    </p:set>
                                    <p:animEffect transition="in" filter="box(out)">
                                      <p:cBhvr>
                                        <p:cTn id="11" dur="500"/>
                                        <p:tgtEl>
                                          <p:spTgt spid="484355">
                                            <p:txEl>
                                              <p:pRg st="1" end="1"/>
                                            </p:txEl>
                                          </p:spTgt>
                                        </p:tgtEl>
                                      </p:cBhvr>
                                    </p:animEffect>
                                  </p:childTnLst>
                                </p:cTn>
                              </p:par>
                            </p:childTnLst>
                          </p:cTn>
                        </p:par>
                        <p:par>
                          <p:cTn id="12" fill="hold" nodeType="afterGroup">
                            <p:stCondLst>
                              <p:cond delay="3000"/>
                            </p:stCondLst>
                            <p:childTnLst>
                              <p:par>
                                <p:cTn id="13" presetID="4" presetClass="entr" presetSubtype="32" fill="hold" grpId="0" nodeType="afterEffect">
                                  <p:stCondLst>
                                    <p:cond delay="1000"/>
                                  </p:stCondLst>
                                  <p:childTnLst>
                                    <p:set>
                                      <p:cBhvr>
                                        <p:cTn id="14" dur="1" fill="hold">
                                          <p:stCondLst>
                                            <p:cond delay="0"/>
                                          </p:stCondLst>
                                        </p:cTn>
                                        <p:tgtEl>
                                          <p:spTgt spid="484355">
                                            <p:txEl>
                                              <p:pRg st="2" end="2"/>
                                            </p:txEl>
                                          </p:spTgt>
                                        </p:tgtEl>
                                        <p:attrNameLst>
                                          <p:attrName>style.visibility</p:attrName>
                                        </p:attrNameLst>
                                      </p:cBhvr>
                                      <p:to>
                                        <p:strVal val="visible"/>
                                      </p:to>
                                    </p:set>
                                    <p:animEffect transition="in" filter="box(out)">
                                      <p:cBhvr>
                                        <p:cTn id="15" dur="500"/>
                                        <p:tgtEl>
                                          <p:spTgt spid="4843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5" grpId="0" build="p" autoUpdateAnimBg="0" advAuto="100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9539" name="Rectangle 3">
            <a:extLst>
              <a:ext uri="{FF2B5EF4-FFF2-40B4-BE49-F238E27FC236}">
                <a16:creationId xmlns:a16="http://schemas.microsoft.com/office/drawing/2014/main" id="{D80A1D24-9693-4EA5-B303-1822152CAE34}"/>
              </a:ext>
            </a:extLst>
          </p:cNvPr>
          <p:cNvSpPr>
            <a:spLocks noGrp="1"/>
          </p:cNvSpPr>
          <p:nvPr>
            <p:ph idx="1"/>
          </p:nvPr>
        </p:nvSpPr>
        <p:spPr>
          <a:xfrm>
            <a:off x="599847" y="914400"/>
            <a:ext cx="7658328" cy="3943350"/>
          </a:xfrm>
        </p:spPr>
        <p:txBody>
          <a:bodyPr/>
          <a:lstStyle/>
          <a:p>
            <a:pPr marL="0" indent="0">
              <a:buClr>
                <a:srgbClr val="31B6FD"/>
              </a:buClr>
              <a:buNone/>
            </a:pPr>
            <a:r>
              <a:rPr lang="en-US" altLang="en-US" u="sng" dirty="0">
                <a:solidFill>
                  <a:srgbClr val="000000"/>
                </a:solidFill>
              </a:rPr>
              <a:t>Adjacent Space</a:t>
            </a:r>
            <a:r>
              <a:rPr lang="en-US" altLang="en-US" dirty="0">
                <a:solidFill>
                  <a:srgbClr val="000000"/>
                </a:solidFill>
              </a:rPr>
              <a:t>: </a:t>
            </a:r>
            <a:r>
              <a:rPr lang="en-US" altLang="en-US" dirty="0"/>
              <a:t>Spaces bordering a subject space in all directions, including all points of contact, corners, diagonals, decks, tank tops, and bulkheads.</a:t>
            </a:r>
          </a:p>
          <a:p>
            <a:pPr marL="0" indent="0" algn="just">
              <a:buNone/>
            </a:pPr>
            <a:endParaRPr lang="en-US" altLang="en-US" dirty="0"/>
          </a:p>
          <a:p>
            <a:pPr marL="0" indent="0" algn="just">
              <a:buNone/>
            </a:pPr>
            <a:r>
              <a:rPr lang="en-US" altLang="en-US" dirty="0"/>
              <a:t>     </a:t>
            </a:r>
          </a:p>
          <a:p>
            <a:pPr marL="0" indent="0" algn="just">
              <a:buNone/>
            </a:pPr>
            <a:r>
              <a:rPr lang="en-US" altLang="en-US" dirty="0"/>
              <a:t>    </a:t>
            </a:r>
          </a:p>
          <a:p>
            <a:pPr marL="0" indent="0" algn="just">
              <a:buNone/>
            </a:pPr>
            <a:r>
              <a:rPr lang="en-US" altLang="en-US" dirty="0"/>
              <a:t>	Adjacent</a:t>
            </a:r>
          </a:p>
          <a:p>
            <a:pPr marL="0" indent="0" algn="just">
              <a:buNone/>
            </a:pPr>
            <a:endParaRPr lang="en-US" altLang="en-US" dirty="0"/>
          </a:p>
          <a:p>
            <a:pPr marL="0" indent="0" algn="just">
              <a:buNone/>
            </a:pPr>
            <a:endParaRPr lang="en-US" altLang="en-US" dirty="0"/>
          </a:p>
          <a:p>
            <a:pPr marL="0" indent="0" algn="just">
              <a:buNone/>
            </a:pPr>
            <a:endParaRPr lang="en-US" altLang="en-US" dirty="0"/>
          </a:p>
        </p:txBody>
      </p:sp>
      <p:sp>
        <p:nvSpPr>
          <p:cNvPr id="68611" name="Rectangle 2">
            <a:extLst>
              <a:ext uri="{FF2B5EF4-FFF2-40B4-BE49-F238E27FC236}">
                <a16:creationId xmlns:a16="http://schemas.microsoft.com/office/drawing/2014/main" id="{F75B27AD-5534-4928-8342-A1B083BF9F6F}"/>
              </a:ext>
            </a:extLst>
          </p:cNvPr>
          <p:cNvSpPr>
            <a:spLocks noGrp="1"/>
          </p:cNvSpPr>
          <p:nvPr>
            <p:ph type="title"/>
          </p:nvPr>
        </p:nvSpPr>
        <p:spPr>
          <a:xfrm>
            <a:off x="485775" y="228600"/>
            <a:ext cx="7000875" cy="504825"/>
          </a:xfrm>
        </p:spPr>
        <p:txBody>
          <a:bodyPr/>
          <a:lstStyle/>
          <a:p>
            <a:pPr eaLnBrk="1" hangingPunct="1"/>
            <a:r>
              <a:rPr lang="en-US" altLang="en-US" dirty="0">
                <a:solidFill>
                  <a:srgbClr val="002060"/>
                </a:solidFill>
              </a:rPr>
              <a:t>Identifying Adjacent Spaces</a:t>
            </a:r>
          </a:p>
        </p:txBody>
      </p:sp>
      <p:graphicFrame>
        <p:nvGraphicFramePr>
          <p:cNvPr id="449540" name="Object 4">
            <a:extLst>
              <a:ext uri="{FF2B5EF4-FFF2-40B4-BE49-F238E27FC236}">
                <a16:creationId xmlns:a16="http://schemas.microsoft.com/office/drawing/2014/main" id="{EDABC4B3-C9F6-4C34-8189-DABB6E606C68}"/>
              </a:ext>
            </a:extLst>
          </p:cNvPr>
          <p:cNvGraphicFramePr>
            <a:graphicFrameLocks noChangeAspect="1"/>
          </p:cNvGraphicFramePr>
          <p:nvPr/>
        </p:nvGraphicFramePr>
        <p:xfrm>
          <a:off x="3600450" y="1714500"/>
          <a:ext cx="4229100" cy="3028950"/>
        </p:xfrm>
        <a:graphic>
          <a:graphicData uri="http://schemas.openxmlformats.org/presentationml/2006/ole">
            <mc:AlternateContent xmlns:mc="http://schemas.openxmlformats.org/markup-compatibility/2006">
              <mc:Choice xmlns:v="urn:schemas-microsoft-com:vml" Requires="v">
                <p:oleObj spid="_x0000_s2056" name="Photo Editor Photo" r:id="rId3" imgW="3742857" imgH="2914286" progId="MSPhotoEd.3">
                  <p:embed/>
                </p:oleObj>
              </mc:Choice>
              <mc:Fallback>
                <p:oleObj name="Photo Editor Photo" r:id="rId3" imgW="3742857" imgH="2914286" progId="MSPhotoEd.3">
                  <p:embed/>
                  <p:pic>
                    <p:nvPicPr>
                      <p:cNvPr id="449540" name="Object 4">
                        <a:extLst>
                          <a:ext uri="{FF2B5EF4-FFF2-40B4-BE49-F238E27FC236}">
                            <a16:creationId xmlns:a16="http://schemas.microsoft.com/office/drawing/2014/main" id="{EDABC4B3-C9F6-4C34-8189-DABB6E606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50" y="1714500"/>
                        <a:ext cx="42291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8613" name="Elbow Connector 22">
            <a:extLst>
              <a:ext uri="{FF2B5EF4-FFF2-40B4-BE49-F238E27FC236}">
                <a16:creationId xmlns:a16="http://schemas.microsoft.com/office/drawing/2014/main" id="{A268A2E3-C765-4DB6-B358-158864A8ABCF}"/>
              </a:ext>
            </a:extLst>
          </p:cNvPr>
          <p:cNvCxnSpPr>
            <a:cxnSpLocks noChangeShapeType="1"/>
          </p:cNvCxnSpPr>
          <p:nvPr/>
        </p:nvCxnSpPr>
        <p:spPr bwMode="auto">
          <a:xfrm>
            <a:off x="2228850" y="2914650"/>
            <a:ext cx="2343150" cy="685800"/>
          </a:xfrm>
          <a:prstGeom prst="bentConnector3">
            <a:avLst>
              <a:gd name="adj1" fmla="val 44426"/>
            </a:avLst>
          </a:prstGeom>
          <a:noFill/>
          <a:ln w="127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1320" dir="2319588" algn="ctr" rotWithShape="0">
                    <a:schemeClr val="bg2"/>
                  </a:outerShdw>
                </a:effectLst>
              </a14:hiddenEffects>
            </a:ext>
          </a:extLst>
        </p:spPr>
      </p:cxnSp>
      <p:cxnSp>
        <p:nvCxnSpPr>
          <p:cNvPr id="68614" name="Straight Arrow Connector 25">
            <a:extLst>
              <a:ext uri="{FF2B5EF4-FFF2-40B4-BE49-F238E27FC236}">
                <a16:creationId xmlns:a16="http://schemas.microsoft.com/office/drawing/2014/main" id="{3E79FF88-B295-4076-9764-BE0DD63158E9}"/>
              </a:ext>
            </a:extLst>
          </p:cNvPr>
          <p:cNvCxnSpPr>
            <a:cxnSpLocks noChangeShapeType="1"/>
          </p:cNvCxnSpPr>
          <p:nvPr/>
        </p:nvCxnSpPr>
        <p:spPr bwMode="auto">
          <a:xfrm>
            <a:off x="3286125" y="3600450"/>
            <a:ext cx="1285875" cy="531019"/>
          </a:xfrm>
          <a:prstGeom prst="straightConnector1">
            <a:avLst/>
          </a:prstGeom>
          <a:noFill/>
          <a:ln w="95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1320" dir="2319588"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2000"/>
                                  </p:stCondLst>
                                  <p:childTnLst>
                                    <p:set>
                                      <p:cBhvr>
                                        <p:cTn id="6" dur="1" fill="hold">
                                          <p:stCondLst>
                                            <p:cond delay="0"/>
                                          </p:stCondLst>
                                        </p:cTn>
                                        <p:tgtEl>
                                          <p:spTgt spid="449539">
                                            <p:txEl>
                                              <p:pRg st="0" end="0"/>
                                            </p:txEl>
                                          </p:spTgt>
                                        </p:tgtEl>
                                        <p:attrNameLst>
                                          <p:attrName>style.visibility</p:attrName>
                                        </p:attrNameLst>
                                      </p:cBhvr>
                                      <p:to>
                                        <p:strVal val="visible"/>
                                      </p:to>
                                    </p:set>
                                    <p:animEffect transition="in" filter="slide(fromTop)">
                                      <p:cBhvr>
                                        <p:cTn id="7" dur="500"/>
                                        <p:tgtEl>
                                          <p:spTgt spid="449539">
                                            <p:txEl>
                                              <p:pRg st="0" end="0"/>
                                            </p:txEl>
                                          </p:spTgt>
                                        </p:tgtEl>
                                      </p:cBhvr>
                                    </p:animEffect>
                                  </p:childTnLst>
                                </p:cTn>
                              </p:par>
                            </p:childTnLst>
                          </p:cTn>
                        </p:par>
                        <p:par>
                          <p:cTn id="8" fill="hold" nodeType="afterGroup">
                            <p:stCondLst>
                              <p:cond delay="2500"/>
                            </p:stCondLst>
                            <p:childTnLst>
                              <p:par>
                                <p:cTn id="9" presetID="12" presetClass="entr" presetSubtype="1" fill="hold" grpId="0" nodeType="afterEffect">
                                  <p:stCondLst>
                                    <p:cond delay="3000"/>
                                  </p:stCondLst>
                                  <p:childTnLst>
                                    <p:set>
                                      <p:cBhvr>
                                        <p:cTn id="10" dur="1" fill="hold">
                                          <p:stCondLst>
                                            <p:cond delay="0"/>
                                          </p:stCondLst>
                                        </p:cTn>
                                        <p:tgtEl>
                                          <p:spTgt spid="449539">
                                            <p:txEl>
                                              <p:pRg st="2" end="2"/>
                                            </p:txEl>
                                          </p:spTgt>
                                        </p:tgtEl>
                                        <p:attrNameLst>
                                          <p:attrName>style.visibility</p:attrName>
                                        </p:attrNameLst>
                                      </p:cBhvr>
                                      <p:to>
                                        <p:strVal val="visible"/>
                                      </p:to>
                                    </p:set>
                                    <p:animEffect transition="in" filter="slide(fromTop)">
                                      <p:cBhvr>
                                        <p:cTn id="11" dur="500"/>
                                        <p:tgtEl>
                                          <p:spTgt spid="449539">
                                            <p:txEl>
                                              <p:pRg st="2" end="2"/>
                                            </p:txEl>
                                          </p:spTgt>
                                        </p:tgtEl>
                                      </p:cBhvr>
                                    </p:animEffect>
                                  </p:childTnLst>
                                </p:cTn>
                              </p:par>
                            </p:childTnLst>
                          </p:cTn>
                        </p:par>
                        <p:par>
                          <p:cTn id="12" fill="hold" nodeType="afterGroup">
                            <p:stCondLst>
                              <p:cond delay="6000"/>
                            </p:stCondLst>
                            <p:childTnLst>
                              <p:par>
                                <p:cTn id="13" presetID="12" presetClass="entr" presetSubtype="1" fill="hold" grpId="0" nodeType="afterEffect">
                                  <p:stCondLst>
                                    <p:cond delay="2000"/>
                                  </p:stCondLst>
                                  <p:childTnLst>
                                    <p:set>
                                      <p:cBhvr>
                                        <p:cTn id="14" dur="1" fill="hold">
                                          <p:stCondLst>
                                            <p:cond delay="0"/>
                                          </p:stCondLst>
                                        </p:cTn>
                                        <p:tgtEl>
                                          <p:spTgt spid="449539">
                                            <p:txEl>
                                              <p:pRg st="3" end="3"/>
                                            </p:txEl>
                                          </p:spTgt>
                                        </p:tgtEl>
                                        <p:attrNameLst>
                                          <p:attrName>style.visibility</p:attrName>
                                        </p:attrNameLst>
                                      </p:cBhvr>
                                      <p:to>
                                        <p:strVal val="visible"/>
                                      </p:to>
                                    </p:set>
                                    <p:animEffect transition="in" filter="slide(fromTop)">
                                      <p:cBhvr>
                                        <p:cTn id="15" dur="500"/>
                                        <p:tgtEl>
                                          <p:spTgt spid="449539">
                                            <p:txEl>
                                              <p:pRg st="3" end="3"/>
                                            </p:txEl>
                                          </p:spTgt>
                                        </p:tgtEl>
                                      </p:cBhvr>
                                    </p:animEffect>
                                  </p:childTnLst>
                                </p:cTn>
                              </p:par>
                            </p:childTnLst>
                          </p:cTn>
                        </p:par>
                        <p:par>
                          <p:cTn id="16" fill="hold">
                            <p:stCondLst>
                              <p:cond delay="8500"/>
                            </p:stCondLst>
                            <p:childTnLst>
                              <p:par>
                                <p:cTn id="17" presetID="12" presetClass="entr" presetSubtype="1" fill="hold" grpId="0" nodeType="afterEffect">
                                  <p:stCondLst>
                                    <p:cond delay="2000"/>
                                  </p:stCondLst>
                                  <p:childTnLst>
                                    <p:set>
                                      <p:cBhvr>
                                        <p:cTn id="18" dur="1" fill="hold">
                                          <p:stCondLst>
                                            <p:cond delay="0"/>
                                          </p:stCondLst>
                                        </p:cTn>
                                        <p:tgtEl>
                                          <p:spTgt spid="449539">
                                            <p:txEl>
                                              <p:pRg st="4" end="4"/>
                                            </p:txEl>
                                          </p:spTgt>
                                        </p:tgtEl>
                                        <p:attrNameLst>
                                          <p:attrName>style.visibility</p:attrName>
                                        </p:attrNameLst>
                                      </p:cBhvr>
                                      <p:to>
                                        <p:strVal val="visible"/>
                                      </p:to>
                                    </p:set>
                                    <p:animEffect transition="in" filter="slide(fromTop)">
                                      <p:cBhvr>
                                        <p:cTn id="19" dur="500"/>
                                        <p:tgtEl>
                                          <p:spTgt spid="449539">
                                            <p:txEl>
                                              <p:pRg st="4" end="4"/>
                                            </p:txEl>
                                          </p:spTgt>
                                        </p:tgtEl>
                                      </p:cBhvr>
                                    </p:animEffect>
                                  </p:childTnLst>
                                </p:cTn>
                              </p:par>
                            </p:childTnLst>
                          </p:cTn>
                        </p:par>
                        <p:par>
                          <p:cTn id="20" fill="hold" nodeType="afterGroup">
                            <p:stCondLst>
                              <p:cond delay="11000"/>
                            </p:stCondLst>
                            <p:childTnLst>
                              <p:par>
                                <p:cTn id="21" presetID="15" presetClass="entr" presetSubtype="0" fill="hold" nodeType="afterEffect">
                                  <p:stCondLst>
                                    <p:cond delay="1000"/>
                                  </p:stCondLst>
                                  <p:childTnLst>
                                    <p:set>
                                      <p:cBhvr>
                                        <p:cTn id="22" dur="1" fill="hold">
                                          <p:stCondLst>
                                            <p:cond delay="0"/>
                                          </p:stCondLst>
                                        </p:cTn>
                                        <p:tgtEl>
                                          <p:spTgt spid="449540"/>
                                        </p:tgtEl>
                                        <p:attrNameLst>
                                          <p:attrName>style.visibility</p:attrName>
                                        </p:attrNameLst>
                                      </p:cBhvr>
                                      <p:to>
                                        <p:strVal val="visible"/>
                                      </p:to>
                                    </p:set>
                                    <p:anim calcmode="lin" valueType="num">
                                      <p:cBhvr>
                                        <p:cTn id="23" dur="1000" fill="hold"/>
                                        <p:tgtEl>
                                          <p:spTgt spid="449540"/>
                                        </p:tgtEl>
                                        <p:attrNameLst>
                                          <p:attrName>ppt_w</p:attrName>
                                        </p:attrNameLst>
                                      </p:cBhvr>
                                      <p:tavLst>
                                        <p:tav tm="0">
                                          <p:val>
                                            <p:fltVal val="0"/>
                                          </p:val>
                                        </p:tav>
                                        <p:tav tm="100000">
                                          <p:val>
                                            <p:strVal val="#ppt_w"/>
                                          </p:val>
                                        </p:tav>
                                      </p:tavLst>
                                    </p:anim>
                                    <p:anim calcmode="lin" valueType="num">
                                      <p:cBhvr>
                                        <p:cTn id="24" dur="1000" fill="hold"/>
                                        <p:tgtEl>
                                          <p:spTgt spid="449540"/>
                                        </p:tgtEl>
                                        <p:attrNameLst>
                                          <p:attrName>ppt_h</p:attrName>
                                        </p:attrNameLst>
                                      </p:cBhvr>
                                      <p:tavLst>
                                        <p:tav tm="0">
                                          <p:val>
                                            <p:fltVal val="0"/>
                                          </p:val>
                                        </p:tav>
                                        <p:tav tm="100000">
                                          <p:val>
                                            <p:strVal val="#ppt_h"/>
                                          </p:val>
                                        </p:tav>
                                      </p:tavLst>
                                    </p:anim>
                                    <p:anim calcmode="lin" valueType="num">
                                      <p:cBhvr>
                                        <p:cTn id="25"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autoUpdateAnimBg="0" advAuto="100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0470" name="Rectangle 22">
            <a:extLst>
              <a:ext uri="{FF2B5EF4-FFF2-40B4-BE49-F238E27FC236}">
                <a16:creationId xmlns:a16="http://schemas.microsoft.com/office/drawing/2014/main" id="{D3AAAA8A-E8DB-4683-8026-4626EFA1E50B}"/>
              </a:ext>
            </a:extLst>
          </p:cNvPr>
          <p:cNvSpPr>
            <a:spLocks noGrp="1" noChangeArrowheads="1"/>
          </p:cNvSpPr>
          <p:nvPr>
            <p:ph idx="1"/>
          </p:nvPr>
        </p:nvSpPr>
        <p:spPr>
          <a:xfrm>
            <a:off x="981075" y="950258"/>
            <a:ext cx="7286625" cy="3771900"/>
          </a:xfrm>
        </p:spPr>
        <p:txBody>
          <a:bodyPr rtlCol="0">
            <a:normAutofit fontScale="85000" lnSpcReduction="20000"/>
          </a:bodyPr>
          <a:lstStyle/>
          <a:p>
            <a:pPr marL="0" indent="0">
              <a:spcAft>
                <a:spcPts val="0"/>
              </a:spcAft>
              <a:buNone/>
              <a:defRPr/>
            </a:pPr>
            <a:r>
              <a:rPr lang="en-US" sz="2325" dirty="0"/>
              <a:t>Look for evidence prior to the start of hot work!  Remember four things must be present to start a fire.</a:t>
            </a:r>
          </a:p>
          <a:p>
            <a:pPr marL="0" indent="0">
              <a:spcAft>
                <a:spcPts val="0"/>
              </a:spcAft>
              <a:buNone/>
              <a:defRPr/>
            </a:pPr>
            <a:endParaRPr lang="en-US" sz="2325" dirty="0"/>
          </a:p>
          <a:p>
            <a:pPr marL="690563" indent="-385763">
              <a:spcBef>
                <a:spcPts val="600"/>
              </a:spcBef>
              <a:spcAft>
                <a:spcPts val="0"/>
              </a:spcAft>
              <a:buFontTx/>
              <a:buAutoNum type="arabicPeriod"/>
              <a:defRPr/>
            </a:pPr>
            <a:r>
              <a:rPr lang="en-US" sz="2325" dirty="0"/>
              <a:t>Oxygen: Must be present to support life.</a:t>
            </a:r>
          </a:p>
          <a:p>
            <a:pPr marL="690563" indent="-385763">
              <a:spcBef>
                <a:spcPts val="600"/>
              </a:spcBef>
              <a:spcAft>
                <a:spcPts val="0"/>
              </a:spcAft>
              <a:buFontTx/>
              <a:buAutoNum type="arabicPeriod"/>
              <a:defRPr/>
            </a:pPr>
            <a:r>
              <a:rPr lang="en-US" sz="2325" dirty="0"/>
              <a:t>A Heat source: The hot work operation – welding, grinding, etc.</a:t>
            </a:r>
          </a:p>
          <a:p>
            <a:pPr marL="690563" indent="-385763">
              <a:spcBef>
                <a:spcPts val="600"/>
              </a:spcBef>
              <a:spcAft>
                <a:spcPts val="0"/>
              </a:spcAft>
              <a:buFontTx/>
              <a:buAutoNum type="arabicPeriod"/>
              <a:defRPr/>
            </a:pPr>
            <a:r>
              <a:rPr lang="en-US" sz="2325" dirty="0"/>
              <a:t>Fuel: Trash, combustibles, and flammables.</a:t>
            </a:r>
          </a:p>
          <a:p>
            <a:pPr marL="690563" indent="-385763">
              <a:spcBef>
                <a:spcPts val="600"/>
              </a:spcBef>
              <a:spcAft>
                <a:spcPts val="0"/>
              </a:spcAft>
              <a:buFontTx/>
              <a:buAutoNum type="arabicPeriod"/>
              <a:defRPr/>
            </a:pPr>
            <a:r>
              <a:rPr lang="en-US" sz="2325" dirty="0"/>
              <a:t>Chemical Chain Reaction: The right ingredients at the right time. </a:t>
            </a:r>
          </a:p>
          <a:p>
            <a:pPr marL="690563" indent="-385763">
              <a:spcAft>
                <a:spcPts val="0"/>
              </a:spcAft>
              <a:buFontTx/>
              <a:buAutoNum type="arabicPeriod"/>
              <a:defRPr/>
            </a:pPr>
            <a:endParaRPr lang="en-US" sz="1950" dirty="0"/>
          </a:p>
          <a:p>
            <a:pPr marL="685800" lvl="2" indent="0">
              <a:spcAft>
                <a:spcPts val="0"/>
              </a:spcAft>
              <a:buNone/>
              <a:defRPr/>
            </a:pPr>
            <a:r>
              <a:rPr lang="en-US" sz="2100" dirty="0"/>
              <a:t> </a:t>
            </a:r>
            <a:endParaRPr lang="en-US" sz="1950" dirty="0"/>
          </a:p>
          <a:p>
            <a:pPr marL="0" indent="0">
              <a:spcAft>
                <a:spcPts val="0"/>
              </a:spcAft>
              <a:buNone/>
              <a:defRPr/>
            </a:pPr>
            <a:endParaRPr lang="en-US" sz="2100" dirty="0"/>
          </a:p>
          <a:p>
            <a:pPr marL="685800" lvl="2" indent="0">
              <a:spcAft>
                <a:spcPts val="0"/>
              </a:spcAft>
              <a:buNone/>
              <a:defRPr/>
            </a:pPr>
            <a:endParaRPr lang="en-US" sz="2100" dirty="0"/>
          </a:p>
          <a:p>
            <a:pPr marL="685800" lvl="2" indent="0">
              <a:spcAft>
                <a:spcPts val="0"/>
              </a:spcAft>
              <a:buNone/>
              <a:defRPr/>
            </a:pPr>
            <a:endParaRPr lang="en-US" sz="1950" dirty="0"/>
          </a:p>
          <a:p>
            <a:pPr marL="1028700" lvl="3" indent="0">
              <a:spcAft>
                <a:spcPts val="0"/>
              </a:spcAft>
              <a:buNone/>
              <a:defRPr/>
            </a:pPr>
            <a:r>
              <a:rPr lang="en-US" sz="1950" dirty="0"/>
              <a:t>				</a:t>
            </a:r>
          </a:p>
        </p:txBody>
      </p:sp>
      <p:sp>
        <p:nvSpPr>
          <p:cNvPr id="69635" name="Rectangle 21">
            <a:extLst>
              <a:ext uri="{FF2B5EF4-FFF2-40B4-BE49-F238E27FC236}">
                <a16:creationId xmlns:a16="http://schemas.microsoft.com/office/drawing/2014/main" id="{CE01E248-2F8E-4D5F-980E-6DC6147E338B}"/>
              </a:ext>
            </a:extLst>
          </p:cNvPr>
          <p:cNvSpPr>
            <a:spLocks noGrp="1"/>
          </p:cNvSpPr>
          <p:nvPr>
            <p:ph type="title"/>
          </p:nvPr>
        </p:nvSpPr>
        <p:spPr>
          <a:xfrm>
            <a:off x="533401" y="285750"/>
            <a:ext cx="7734300" cy="457200"/>
          </a:xfrm>
        </p:spPr>
        <p:txBody>
          <a:bodyPr/>
          <a:lstStyle/>
          <a:p>
            <a:pPr eaLnBrk="1" hangingPunct="1"/>
            <a:r>
              <a:rPr lang="en-US" altLang="en-US" dirty="0">
                <a:solidFill>
                  <a:srgbClr val="002060"/>
                </a:solidFill>
              </a:rPr>
              <a:t>Visual Inspection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1000"/>
                                  </p:stCondLst>
                                  <p:childTnLst>
                                    <p:set>
                                      <p:cBhvr>
                                        <p:cTn id="6" dur="1" fill="hold">
                                          <p:stCondLst>
                                            <p:cond delay="0"/>
                                          </p:stCondLst>
                                        </p:cTn>
                                        <p:tgtEl>
                                          <p:spTgt spid="360470">
                                            <p:txEl>
                                              <p:pRg st="0" end="0"/>
                                            </p:txEl>
                                          </p:spTgt>
                                        </p:tgtEl>
                                        <p:attrNameLst>
                                          <p:attrName>style.visibility</p:attrName>
                                        </p:attrNameLst>
                                      </p:cBhvr>
                                      <p:to>
                                        <p:strVal val="visible"/>
                                      </p:to>
                                    </p:set>
                                    <p:anim calcmode="lin" valueType="num">
                                      <p:cBhvr>
                                        <p:cTn id="7" dur="500" fill="hold"/>
                                        <p:tgtEl>
                                          <p:spTgt spid="3604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0470">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1500"/>
                            </p:stCondLst>
                            <p:childTnLst>
                              <p:par>
                                <p:cTn id="10" presetID="17" presetClass="entr" presetSubtype="10" fill="hold" grpId="0" nodeType="afterEffect">
                                  <p:stCondLst>
                                    <p:cond delay="1000"/>
                                  </p:stCondLst>
                                  <p:childTnLst>
                                    <p:set>
                                      <p:cBhvr>
                                        <p:cTn id="11" dur="1" fill="hold">
                                          <p:stCondLst>
                                            <p:cond delay="0"/>
                                          </p:stCondLst>
                                        </p:cTn>
                                        <p:tgtEl>
                                          <p:spTgt spid="360470">
                                            <p:txEl>
                                              <p:pRg st="2" end="2"/>
                                            </p:txEl>
                                          </p:spTgt>
                                        </p:tgtEl>
                                        <p:attrNameLst>
                                          <p:attrName>style.visibility</p:attrName>
                                        </p:attrNameLst>
                                      </p:cBhvr>
                                      <p:to>
                                        <p:strVal val="visible"/>
                                      </p:to>
                                    </p:set>
                                    <p:anim calcmode="lin" valueType="num">
                                      <p:cBhvr>
                                        <p:cTn id="12" dur="500" fill="hold"/>
                                        <p:tgtEl>
                                          <p:spTgt spid="360470">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60470">
                                            <p:txEl>
                                              <p:pRg st="2" end="2"/>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3000"/>
                            </p:stCondLst>
                            <p:childTnLst>
                              <p:par>
                                <p:cTn id="15" presetID="17" presetClass="entr" presetSubtype="10" fill="hold" grpId="0" nodeType="afterEffect">
                                  <p:stCondLst>
                                    <p:cond delay="2000"/>
                                  </p:stCondLst>
                                  <p:childTnLst>
                                    <p:set>
                                      <p:cBhvr>
                                        <p:cTn id="16" dur="1" fill="hold">
                                          <p:stCondLst>
                                            <p:cond delay="0"/>
                                          </p:stCondLst>
                                        </p:cTn>
                                        <p:tgtEl>
                                          <p:spTgt spid="360470">
                                            <p:txEl>
                                              <p:pRg st="3" end="3"/>
                                            </p:txEl>
                                          </p:spTgt>
                                        </p:tgtEl>
                                        <p:attrNameLst>
                                          <p:attrName>style.visibility</p:attrName>
                                        </p:attrNameLst>
                                      </p:cBhvr>
                                      <p:to>
                                        <p:strVal val="visible"/>
                                      </p:to>
                                    </p:set>
                                    <p:anim calcmode="lin" valueType="num">
                                      <p:cBhvr>
                                        <p:cTn id="17" dur="500" fill="hold"/>
                                        <p:tgtEl>
                                          <p:spTgt spid="360470">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60470">
                                            <p:txEl>
                                              <p:pRg st="3" end="3"/>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500"/>
                            </p:stCondLst>
                            <p:childTnLst>
                              <p:par>
                                <p:cTn id="20" presetID="17" presetClass="entr" presetSubtype="10" fill="hold" grpId="0" nodeType="afterEffect">
                                  <p:stCondLst>
                                    <p:cond delay="3000"/>
                                  </p:stCondLst>
                                  <p:childTnLst>
                                    <p:set>
                                      <p:cBhvr>
                                        <p:cTn id="21" dur="1" fill="hold">
                                          <p:stCondLst>
                                            <p:cond delay="0"/>
                                          </p:stCondLst>
                                        </p:cTn>
                                        <p:tgtEl>
                                          <p:spTgt spid="360470">
                                            <p:txEl>
                                              <p:pRg st="4" end="4"/>
                                            </p:txEl>
                                          </p:spTgt>
                                        </p:tgtEl>
                                        <p:attrNameLst>
                                          <p:attrName>style.visibility</p:attrName>
                                        </p:attrNameLst>
                                      </p:cBhvr>
                                      <p:to>
                                        <p:strVal val="visible"/>
                                      </p:to>
                                    </p:set>
                                    <p:anim calcmode="lin" valueType="num">
                                      <p:cBhvr>
                                        <p:cTn id="22" dur="500" fill="hold"/>
                                        <p:tgtEl>
                                          <p:spTgt spid="360470">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360470">
                                            <p:txEl>
                                              <p:pRg st="4" end="4"/>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9000"/>
                            </p:stCondLst>
                            <p:childTnLst>
                              <p:par>
                                <p:cTn id="25" presetID="17" presetClass="entr" presetSubtype="10" fill="hold" grpId="0" nodeType="afterEffect">
                                  <p:stCondLst>
                                    <p:cond delay="4000"/>
                                  </p:stCondLst>
                                  <p:childTnLst>
                                    <p:set>
                                      <p:cBhvr>
                                        <p:cTn id="26" dur="1" fill="hold">
                                          <p:stCondLst>
                                            <p:cond delay="0"/>
                                          </p:stCondLst>
                                        </p:cTn>
                                        <p:tgtEl>
                                          <p:spTgt spid="360470">
                                            <p:txEl>
                                              <p:pRg st="5" end="5"/>
                                            </p:txEl>
                                          </p:spTgt>
                                        </p:tgtEl>
                                        <p:attrNameLst>
                                          <p:attrName>style.visibility</p:attrName>
                                        </p:attrNameLst>
                                      </p:cBhvr>
                                      <p:to>
                                        <p:strVal val="visible"/>
                                      </p:to>
                                    </p:set>
                                    <p:anim calcmode="lin" valueType="num">
                                      <p:cBhvr>
                                        <p:cTn id="27" dur="500" fill="hold"/>
                                        <p:tgtEl>
                                          <p:spTgt spid="360470">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60470">
                                            <p:txEl>
                                              <p:pRg st="5" end="5"/>
                                            </p:txEl>
                                          </p:spTgt>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5000"/>
                                  </p:stCondLst>
                                  <p:childTnLst>
                                    <p:set>
                                      <p:cBhvr>
                                        <p:cTn id="30" dur="1" fill="hold">
                                          <p:stCondLst>
                                            <p:cond delay="0"/>
                                          </p:stCondLst>
                                        </p:cTn>
                                        <p:tgtEl>
                                          <p:spTgt spid="360470">
                                            <p:txEl>
                                              <p:pRg st="7" end="7"/>
                                            </p:txEl>
                                          </p:spTgt>
                                        </p:tgtEl>
                                        <p:attrNameLst>
                                          <p:attrName>style.visibility</p:attrName>
                                        </p:attrNameLst>
                                      </p:cBhvr>
                                      <p:to>
                                        <p:strVal val="visible"/>
                                      </p:to>
                                    </p:set>
                                    <p:anim calcmode="lin" valueType="num">
                                      <p:cBhvr>
                                        <p:cTn id="31" dur="500" fill="hold"/>
                                        <p:tgtEl>
                                          <p:spTgt spid="360470">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360470">
                                            <p:txEl>
                                              <p:pRg st="7" end="7"/>
                                            </p:txEl>
                                          </p:spTgt>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4000"/>
                                  </p:stCondLst>
                                  <p:childTnLst>
                                    <p:set>
                                      <p:cBhvr>
                                        <p:cTn id="34" dur="1" fill="hold">
                                          <p:stCondLst>
                                            <p:cond delay="0"/>
                                          </p:stCondLst>
                                        </p:cTn>
                                        <p:tgtEl>
                                          <p:spTgt spid="360470">
                                            <p:txEl>
                                              <p:pRg st="11" end="11"/>
                                            </p:txEl>
                                          </p:spTgt>
                                        </p:tgtEl>
                                        <p:attrNameLst>
                                          <p:attrName>style.visibility</p:attrName>
                                        </p:attrNameLst>
                                      </p:cBhvr>
                                      <p:to>
                                        <p:strVal val="visible"/>
                                      </p:to>
                                    </p:set>
                                    <p:anim calcmode="lin" valueType="num">
                                      <p:cBhvr>
                                        <p:cTn id="35" dur="500" fill="hold"/>
                                        <p:tgtEl>
                                          <p:spTgt spid="360470">
                                            <p:txEl>
                                              <p:pRg st="11" end="11"/>
                                            </p:txEl>
                                          </p:spTgt>
                                        </p:tgtEl>
                                        <p:attrNameLst>
                                          <p:attrName>ppt_w</p:attrName>
                                        </p:attrNameLst>
                                      </p:cBhvr>
                                      <p:tavLst>
                                        <p:tav tm="0">
                                          <p:val>
                                            <p:fltVal val="0"/>
                                          </p:val>
                                        </p:tav>
                                        <p:tav tm="100000">
                                          <p:val>
                                            <p:strVal val="#ppt_w"/>
                                          </p:val>
                                        </p:tav>
                                      </p:tavLst>
                                    </p:anim>
                                    <p:anim calcmode="lin" valueType="num">
                                      <p:cBhvr>
                                        <p:cTn id="36" dur="500" fill="hold"/>
                                        <p:tgtEl>
                                          <p:spTgt spid="360470">
                                            <p:txEl>
                                              <p:pRg st="11" end="1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70" grpId="0" build="p" autoUpdateAnimBg="0" advAuto="100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0470" name="Rectangle 22">
            <a:extLst>
              <a:ext uri="{FF2B5EF4-FFF2-40B4-BE49-F238E27FC236}">
                <a16:creationId xmlns:a16="http://schemas.microsoft.com/office/drawing/2014/main" id="{1021A257-2157-4EE0-9B2D-58FA1E040E12}"/>
              </a:ext>
            </a:extLst>
          </p:cNvPr>
          <p:cNvSpPr>
            <a:spLocks noGrp="1"/>
          </p:cNvSpPr>
          <p:nvPr>
            <p:ph idx="1"/>
          </p:nvPr>
        </p:nvSpPr>
        <p:spPr>
          <a:xfrm>
            <a:off x="823072" y="1102658"/>
            <a:ext cx="7343775" cy="2209800"/>
          </a:xfrm>
        </p:spPr>
        <p:txBody>
          <a:bodyPr/>
          <a:lstStyle/>
          <a:p>
            <a:pPr marL="342900" lvl="2" indent="-342900" algn="just">
              <a:buFont typeface="Arial" panose="020B0604020202020204" pitchFamily="34" charset="0"/>
              <a:buChar char="•"/>
            </a:pPr>
            <a:r>
              <a:rPr lang="en-US" altLang="en-US" sz="2100" dirty="0"/>
              <a:t>Designated hot work areas shall be kept clear of all fire hazards. If hot work has to be performed within 35 feet of any combustible material, they shall be removed, or fire-resistant guards or curtains shall be utilized. </a:t>
            </a:r>
          </a:p>
          <a:p>
            <a:pPr marL="342900" lvl="2" indent="-342900" algn="just"/>
            <a:r>
              <a:rPr lang="en-US" altLang="en-US" sz="2100" dirty="0"/>
              <a:t>Ensure that adequate </a:t>
            </a:r>
            <a:r>
              <a:rPr lang="en-US" altLang="en-US" sz="2100" b="1" dirty="0"/>
              <a:t>LIGHTING</a:t>
            </a:r>
            <a:r>
              <a:rPr lang="en-US" altLang="en-US" sz="2100" dirty="0"/>
              <a:t>, </a:t>
            </a:r>
            <a:r>
              <a:rPr lang="en-US" altLang="en-US" sz="2100" b="1" dirty="0"/>
              <a:t>VENTILATION</a:t>
            </a:r>
            <a:r>
              <a:rPr lang="en-US" altLang="en-US" sz="2100" dirty="0"/>
              <a:t> and </a:t>
            </a:r>
            <a:r>
              <a:rPr lang="en-US" altLang="en-US" sz="2100" b="1" dirty="0"/>
              <a:t>ACCESSES</a:t>
            </a:r>
            <a:r>
              <a:rPr lang="en-US" altLang="en-US" sz="2100" dirty="0"/>
              <a:t> are available.</a:t>
            </a:r>
          </a:p>
          <a:p>
            <a:pPr marL="0" lvl="2" indent="0" algn="just">
              <a:buNone/>
            </a:pPr>
            <a:endParaRPr lang="en-US" altLang="en-US" sz="2100" dirty="0"/>
          </a:p>
        </p:txBody>
      </p:sp>
      <p:sp>
        <p:nvSpPr>
          <p:cNvPr id="71683" name="Rectangle 21">
            <a:extLst>
              <a:ext uri="{FF2B5EF4-FFF2-40B4-BE49-F238E27FC236}">
                <a16:creationId xmlns:a16="http://schemas.microsoft.com/office/drawing/2014/main" id="{1A2C2C4A-2621-484F-80EF-BB454BD1F9B6}"/>
              </a:ext>
            </a:extLst>
          </p:cNvPr>
          <p:cNvSpPr>
            <a:spLocks noGrp="1"/>
          </p:cNvSpPr>
          <p:nvPr>
            <p:ph type="title"/>
          </p:nvPr>
        </p:nvSpPr>
        <p:spPr>
          <a:xfrm>
            <a:off x="495300" y="171450"/>
            <a:ext cx="6991350" cy="571500"/>
          </a:xfrm>
        </p:spPr>
        <p:txBody>
          <a:bodyPr/>
          <a:lstStyle/>
          <a:p>
            <a:pPr eaLnBrk="1" hangingPunct="1"/>
            <a:r>
              <a:rPr lang="en-US" altLang="en-US" dirty="0">
                <a:solidFill>
                  <a:srgbClr val="002060"/>
                </a:solidFill>
              </a:rPr>
              <a:t>Visual Inspection, </a:t>
            </a:r>
            <a:r>
              <a:rPr lang="en-US" altLang="en-US" sz="1600" dirty="0">
                <a:solidFill>
                  <a:srgbClr val="002060"/>
                </a:solidFill>
              </a:rPr>
              <a:t>cont’d</a:t>
            </a:r>
            <a:endParaRPr lang="en-US" altLang="en-US" dirty="0">
              <a:solidFill>
                <a:srgbClr val="00206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1">
            <a:extLst>
              <a:ext uri="{FF2B5EF4-FFF2-40B4-BE49-F238E27FC236}">
                <a16:creationId xmlns:a16="http://schemas.microsoft.com/office/drawing/2014/main" id="{A6802614-D330-4903-AA88-1849EFC3C9E9}"/>
              </a:ext>
            </a:extLst>
          </p:cNvPr>
          <p:cNvSpPr>
            <a:spLocks noGrp="1"/>
          </p:cNvSpPr>
          <p:nvPr>
            <p:ph idx="1"/>
          </p:nvPr>
        </p:nvSpPr>
        <p:spPr>
          <a:xfrm>
            <a:off x="914399" y="950259"/>
            <a:ext cx="7637930" cy="3644364"/>
          </a:xfrm>
        </p:spPr>
        <p:txBody>
          <a:bodyPr/>
          <a:lstStyle/>
          <a:p>
            <a:pPr marL="342900" lvl="2" indent="-342900" algn="just"/>
            <a:r>
              <a:rPr lang="en-US" altLang="en-US" dirty="0"/>
              <a:t>Check to make sure that the temporary services such as ventilation, airlines, welding leads are not blocking egress route.</a:t>
            </a:r>
          </a:p>
          <a:p>
            <a:pPr marL="342900" lvl="2" indent="-342900" algn="just"/>
            <a:r>
              <a:rPr lang="en-US" altLang="en-US" dirty="0"/>
              <a:t>Ensure adequate installed to remove excess smoke and/or fumes.</a:t>
            </a:r>
          </a:p>
          <a:p>
            <a:pPr marL="342900" lvl="2" indent="-342900" algn="just"/>
            <a:r>
              <a:rPr lang="en-US" altLang="en-US" dirty="0"/>
              <a:t>Make sure that ships equipment that has been moved due to the hot work operation is not blocking the fire watches view of the hot work or the egress route.</a:t>
            </a:r>
          </a:p>
          <a:p>
            <a:pPr marL="342900" lvl="2" indent="-342900" algn="just"/>
            <a:r>
              <a:rPr lang="en-US" altLang="en-US" dirty="0"/>
              <a:t>Ensure all required documentation (SCP Log, and Hot Work Notice) are posted and have been reviewed </a:t>
            </a:r>
            <a:r>
              <a:rPr lang="en-US" altLang="en-US" b="1" dirty="0"/>
              <a:t>FOR ACCURACY</a:t>
            </a:r>
            <a:r>
              <a:rPr lang="en-US" altLang="en-US" dirty="0"/>
              <a:t>. </a:t>
            </a:r>
          </a:p>
          <a:p>
            <a:pPr marL="342900" lvl="2" indent="-342900" algn="just"/>
            <a:endParaRPr lang="en-US" altLang="en-US" sz="2100" dirty="0"/>
          </a:p>
          <a:p>
            <a:pPr marL="342900" lvl="2" indent="-342900" algn="just"/>
            <a:endParaRPr lang="en-US" altLang="en-US" sz="2100" dirty="0"/>
          </a:p>
          <a:p>
            <a:pPr marL="342900" lvl="2" indent="-342900" algn="just"/>
            <a:endParaRPr lang="en-US" altLang="en-US" sz="2100" dirty="0"/>
          </a:p>
          <a:p>
            <a:pPr marL="342900" lvl="2" indent="-342900" algn="just"/>
            <a:endParaRPr lang="en-US" altLang="en-US" sz="2100" dirty="0"/>
          </a:p>
          <a:p>
            <a:endParaRPr lang="en-US" altLang="en-US" dirty="0"/>
          </a:p>
        </p:txBody>
      </p:sp>
      <p:sp>
        <p:nvSpPr>
          <p:cNvPr id="73731" name="Title 2">
            <a:extLst>
              <a:ext uri="{FF2B5EF4-FFF2-40B4-BE49-F238E27FC236}">
                <a16:creationId xmlns:a16="http://schemas.microsoft.com/office/drawing/2014/main" id="{11CAB857-623D-4F57-87A3-913C1069E58F}"/>
              </a:ext>
            </a:extLst>
          </p:cNvPr>
          <p:cNvSpPr>
            <a:spLocks noGrp="1"/>
          </p:cNvSpPr>
          <p:nvPr>
            <p:ph type="title"/>
          </p:nvPr>
        </p:nvSpPr>
        <p:spPr>
          <a:xfrm>
            <a:off x="476251" y="137440"/>
            <a:ext cx="7762874" cy="586460"/>
          </a:xfrm>
        </p:spPr>
        <p:txBody>
          <a:bodyPr/>
          <a:lstStyle/>
          <a:p>
            <a:r>
              <a:rPr lang="en-US" altLang="en-US" dirty="0">
                <a:solidFill>
                  <a:srgbClr val="002060"/>
                </a:solidFill>
              </a:rPr>
              <a:t>Visual Inspection, </a:t>
            </a:r>
            <a:r>
              <a:rPr lang="en-US" altLang="en-US" sz="1600" dirty="0">
                <a:solidFill>
                  <a:srgbClr val="002060"/>
                </a:solidFill>
              </a:rPr>
              <a:t>cont’d</a:t>
            </a:r>
            <a:endParaRPr lang="en-US" altLang="en-US" dirty="0">
              <a:solidFill>
                <a:srgbClr val="00206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5D9B2-5336-4004-A6C9-DAC7882155DF}"/>
              </a:ext>
            </a:extLst>
          </p:cNvPr>
          <p:cNvSpPr>
            <a:spLocks noGrp="1"/>
          </p:cNvSpPr>
          <p:nvPr>
            <p:ph type="title"/>
          </p:nvPr>
        </p:nvSpPr>
        <p:spPr/>
        <p:txBody>
          <a:bodyPr/>
          <a:lstStyle/>
          <a:p>
            <a:r>
              <a:rPr lang="en-US" dirty="0"/>
              <a:t>Disclaimer: </a:t>
            </a:r>
          </a:p>
        </p:txBody>
      </p:sp>
      <p:sp>
        <p:nvSpPr>
          <p:cNvPr id="3" name="Text Placeholder 2">
            <a:extLst>
              <a:ext uri="{FF2B5EF4-FFF2-40B4-BE49-F238E27FC236}">
                <a16:creationId xmlns:a16="http://schemas.microsoft.com/office/drawing/2014/main" id="{20CC6D10-C987-4F24-B41F-F317640C3F38}"/>
              </a:ext>
            </a:extLst>
          </p:cNvPr>
          <p:cNvSpPr>
            <a:spLocks noGrp="1"/>
          </p:cNvSpPr>
          <p:nvPr>
            <p:ph type="body" sz="quarter" idx="10"/>
          </p:nvPr>
        </p:nvSpPr>
        <p:spPr>
          <a:xfrm>
            <a:off x="3025140" y="337738"/>
            <a:ext cx="5914094" cy="4135202"/>
          </a:xfrm>
        </p:spPr>
        <p:txBody>
          <a:bodyPr/>
          <a:lstStyle/>
          <a:p>
            <a:pPr marL="0" indent="0">
              <a:buNone/>
            </a:pPr>
            <a:r>
              <a:rPr lang="en-US" sz="1400" dirty="0"/>
              <a:t>The contents of this document are intended only for the informational use of the addressee. The information contained herein is not intended as, nor does it constitute, specific legal or technical advice to the reader.  Any information or recommendations contained herein are provided to the addressee for usage at their own discretion. Neither Signal Mutual Indemnity Association Ltd., its Members, Managers or Signal Management Services, LLC and/or their employees accept liability whether in tort, negligence, contract, or otherwise, to anyone for any lack of technical skill, completeness of recommendations, or analysis of issues associated with the discussion of topics set forth herein. No responsibility is assumed for the discovery or elimination of unsafe conditions. Compliance with any recommendations herein should not assume your compliance with any federal, state, or local law or regulation. Additionally, the information contained herein does not constitute and shall not be construed to reflect the adoption of any coverage position by Signal Mutual Indemnity Association Ltd., its Members, Managers or Signal Management Services, LLC and/or their employees.</a:t>
            </a:r>
          </a:p>
        </p:txBody>
      </p:sp>
    </p:spTree>
    <p:extLst>
      <p:ext uri="{BB962C8B-B14F-4D97-AF65-F5344CB8AC3E}">
        <p14:creationId xmlns:p14="http://schemas.microsoft.com/office/powerpoint/2010/main" val="3307723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4963" name="Rectangle 3">
            <a:extLst>
              <a:ext uri="{FF2B5EF4-FFF2-40B4-BE49-F238E27FC236}">
                <a16:creationId xmlns:a16="http://schemas.microsoft.com/office/drawing/2014/main" id="{539EBF70-0B69-41AB-99E2-A5B0EF32BCFB}"/>
              </a:ext>
            </a:extLst>
          </p:cNvPr>
          <p:cNvSpPr>
            <a:spLocks noGrp="1"/>
          </p:cNvSpPr>
          <p:nvPr>
            <p:ph idx="1"/>
          </p:nvPr>
        </p:nvSpPr>
        <p:spPr>
          <a:xfrm>
            <a:off x="919162" y="1039906"/>
            <a:ext cx="7305675" cy="2903444"/>
          </a:xfrm>
        </p:spPr>
        <p:txBody>
          <a:bodyPr/>
          <a:lstStyle/>
          <a:p>
            <a:pPr eaLnBrk="1" hangingPunct="1"/>
            <a:r>
              <a:rPr lang="en-US" altLang="en-US" dirty="0">
                <a:solidFill>
                  <a:schemeClr val="tx1"/>
                </a:solidFill>
              </a:rPr>
              <a:t>Hot work operators need to ensure that fire watches are posted correctly up to and including all adjacent spaces affected by the hot work.</a:t>
            </a:r>
          </a:p>
          <a:p>
            <a:pPr eaLnBrk="1" hangingPunct="1"/>
            <a:r>
              <a:rPr lang="en-US" altLang="en-US" dirty="0">
                <a:solidFill>
                  <a:schemeClr val="tx1"/>
                </a:solidFill>
              </a:rPr>
              <a:t>Means of communication shall be established between the hot work operator and the fire watch(es). </a:t>
            </a:r>
          </a:p>
          <a:p>
            <a:pPr eaLnBrk="1" hangingPunct="1"/>
            <a:r>
              <a:rPr lang="en-US" altLang="en-US" dirty="0">
                <a:solidFill>
                  <a:schemeClr val="tx1"/>
                </a:solidFill>
              </a:rPr>
              <a:t>Communicate the type of hot work to be performed and the hazards associated.    </a:t>
            </a:r>
          </a:p>
        </p:txBody>
      </p:sp>
      <p:sp>
        <p:nvSpPr>
          <p:cNvPr id="74755" name="Rectangle 2">
            <a:extLst>
              <a:ext uri="{FF2B5EF4-FFF2-40B4-BE49-F238E27FC236}">
                <a16:creationId xmlns:a16="http://schemas.microsoft.com/office/drawing/2014/main" id="{E6FD7FE9-DD30-4425-A09D-0034A50B9F56}"/>
              </a:ext>
            </a:extLst>
          </p:cNvPr>
          <p:cNvSpPr>
            <a:spLocks noGrp="1"/>
          </p:cNvSpPr>
          <p:nvPr>
            <p:ph type="title"/>
          </p:nvPr>
        </p:nvSpPr>
        <p:spPr>
          <a:xfrm>
            <a:off x="447675" y="171450"/>
            <a:ext cx="7781925" cy="552450"/>
          </a:xfrm>
        </p:spPr>
        <p:txBody>
          <a:bodyPr/>
          <a:lstStyle/>
          <a:p>
            <a:pPr eaLnBrk="1" hangingPunct="1"/>
            <a:r>
              <a:rPr lang="en-US" altLang="en-US" dirty="0">
                <a:solidFill>
                  <a:srgbClr val="002060"/>
                </a:solidFill>
              </a:rPr>
              <a:t>Communication </a:t>
            </a:r>
          </a:p>
        </p:txBody>
      </p:sp>
      <p:graphicFrame>
        <p:nvGraphicFramePr>
          <p:cNvPr id="424964" name="Object 4">
            <a:extLst>
              <a:ext uri="{FF2B5EF4-FFF2-40B4-BE49-F238E27FC236}">
                <a16:creationId xmlns:a16="http://schemas.microsoft.com/office/drawing/2014/main" id="{DEC123C3-E3D3-4176-B03B-B3FB40475DA3}"/>
              </a:ext>
            </a:extLst>
          </p:cNvPr>
          <p:cNvGraphicFramePr>
            <a:graphicFrameLocks noChangeAspect="1"/>
          </p:cNvGraphicFramePr>
          <p:nvPr>
            <p:extLst>
              <p:ext uri="{D42A27DB-BD31-4B8C-83A1-F6EECF244321}">
                <p14:modId xmlns:p14="http://schemas.microsoft.com/office/powerpoint/2010/main" val="2334208302"/>
              </p:ext>
            </p:extLst>
          </p:nvPr>
        </p:nvGraphicFramePr>
        <p:xfrm>
          <a:off x="6128977" y="2837641"/>
          <a:ext cx="2100623" cy="1692168"/>
        </p:xfrm>
        <a:graphic>
          <a:graphicData uri="http://schemas.openxmlformats.org/presentationml/2006/ole">
            <mc:AlternateContent xmlns:mc="http://schemas.openxmlformats.org/markup-compatibility/2006">
              <mc:Choice xmlns:v="urn:schemas-microsoft-com:vml" Requires="v">
                <p:oleObj spid="_x0000_s3080" name="Photo Editor Photo" r:id="rId3" imgW="1905266" imgH="1533739" progId="MSPhotoEd.3">
                  <p:embed/>
                </p:oleObj>
              </mc:Choice>
              <mc:Fallback>
                <p:oleObj name="Photo Editor Photo" r:id="rId3" imgW="1905266" imgH="1533739" progId="MSPhotoEd.3">
                  <p:embed/>
                  <p:pic>
                    <p:nvPicPr>
                      <p:cNvPr id="424964" name="Object 4">
                        <a:extLst>
                          <a:ext uri="{FF2B5EF4-FFF2-40B4-BE49-F238E27FC236}">
                            <a16:creationId xmlns:a16="http://schemas.microsoft.com/office/drawing/2014/main" id="{DEC123C3-E3D3-4176-B03B-B3FB40475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8977" y="2837641"/>
                        <a:ext cx="2100623" cy="1692168"/>
                      </a:xfrm>
                      <a:prstGeom prst="rect">
                        <a:avLst/>
                      </a:prstGeom>
                      <a:noFill/>
                      <a:ln>
                        <a:noFill/>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24963">
                                            <p:txEl>
                                              <p:pRg st="0" end="0"/>
                                            </p:txEl>
                                          </p:spTgt>
                                        </p:tgtEl>
                                        <p:attrNameLst>
                                          <p:attrName>style.visibility</p:attrName>
                                        </p:attrNameLst>
                                      </p:cBhvr>
                                      <p:to>
                                        <p:strVal val="visible"/>
                                      </p:to>
                                    </p:set>
                                    <p:animEffect transition="in" filter="wipe(left)">
                                      <p:cBhvr>
                                        <p:cTn id="7" dur="500"/>
                                        <p:tgtEl>
                                          <p:spTgt spid="424963">
                                            <p:txEl>
                                              <p:pRg st="0" end="0"/>
                                            </p:txEl>
                                          </p:spTgt>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424963">
                                            <p:txEl>
                                              <p:pRg st="1" end="1"/>
                                            </p:txEl>
                                          </p:spTgt>
                                        </p:tgtEl>
                                        <p:attrNameLst>
                                          <p:attrName>style.visibility</p:attrName>
                                        </p:attrNameLst>
                                      </p:cBhvr>
                                      <p:to>
                                        <p:strVal val="visible"/>
                                      </p:to>
                                    </p:set>
                                    <p:animEffect transition="in" filter="wipe(left)">
                                      <p:cBhvr>
                                        <p:cTn id="11" dur="500"/>
                                        <p:tgtEl>
                                          <p:spTgt spid="424963">
                                            <p:txEl>
                                              <p:pRg st="1" end="1"/>
                                            </p:txEl>
                                          </p:spTgt>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424963">
                                            <p:txEl>
                                              <p:pRg st="2" end="2"/>
                                            </p:txEl>
                                          </p:spTgt>
                                        </p:tgtEl>
                                        <p:attrNameLst>
                                          <p:attrName>style.visibility</p:attrName>
                                        </p:attrNameLst>
                                      </p:cBhvr>
                                      <p:to>
                                        <p:strVal val="visible"/>
                                      </p:to>
                                    </p:set>
                                    <p:animEffect transition="in" filter="wipe(left)">
                                      <p:cBhvr>
                                        <p:cTn id="15" dur="500"/>
                                        <p:tgtEl>
                                          <p:spTgt spid="424963">
                                            <p:txEl>
                                              <p:pRg st="2" end="2"/>
                                            </p:txEl>
                                          </p:spTgt>
                                        </p:tgtEl>
                                      </p:cBhvr>
                                    </p:animEffect>
                                  </p:childTnLst>
                                </p:cTn>
                              </p:par>
                            </p:childTnLst>
                          </p:cTn>
                        </p:par>
                        <p:par>
                          <p:cTn id="16" fill="hold" nodeType="afterGroup">
                            <p:stCondLst>
                              <p:cond delay="4500"/>
                            </p:stCondLst>
                            <p:childTnLst>
                              <p:par>
                                <p:cTn id="17" presetID="15" presetClass="entr" presetSubtype="0" fill="hold" nodeType="afterEffect">
                                  <p:stCondLst>
                                    <p:cond delay="1000"/>
                                  </p:stCondLst>
                                  <p:childTnLst>
                                    <p:set>
                                      <p:cBhvr>
                                        <p:cTn id="18" dur="1" fill="hold">
                                          <p:stCondLst>
                                            <p:cond delay="0"/>
                                          </p:stCondLst>
                                        </p:cTn>
                                        <p:tgtEl>
                                          <p:spTgt spid="424964"/>
                                        </p:tgtEl>
                                        <p:attrNameLst>
                                          <p:attrName>style.visibility</p:attrName>
                                        </p:attrNameLst>
                                      </p:cBhvr>
                                      <p:to>
                                        <p:strVal val="visible"/>
                                      </p:to>
                                    </p:set>
                                    <p:anim calcmode="lin" valueType="num">
                                      <p:cBhvr>
                                        <p:cTn id="19" dur="1000" fill="hold"/>
                                        <p:tgtEl>
                                          <p:spTgt spid="424964"/>
                                        </p:tgtEl>
                                        <p:attrNameLst>
                                          <p:attrName>ppt_w</p:attrName>
                                        </p:attrNameLst>
                                      </p:cBhvr>
                                      <p:tavLst>
                                        <p:tav tm="0">
                                          <p:val>
                                            <p:fltVal val="0"/>
                                          </p:val>
                                        </p:tav>
                                        <p:tav tm="100000">
                                          <p:val>
                                            <p:strVal val="#ppt_w"/>
                                          </p:val>
                                        </p:tav>
                                      </p:tavLst>
                                    </p:anim>
                                    <p:anim calcmode="lin" valueType="num">
                                      <p:cBhvr>
                                        <p:cTn id="20" dur="1000" fill="hold"/>
                                        <p:tgtEl>
                                          <p:spTgt spid="424964"/>
                                        </p:tgtEl>
                                        <p:attrNameLst>
                                          <p:attrName>ppt_h</p:attrName>
                                        </p:attrNameLst>
                                      </p:cBhvr>
                                      <p:tavLst>
                                        <p:tav tm="0">
                                          <p:val>
                                            <p:fltVal val="0"/>
                                          </p:val>
                                        </p:tav>
                                        <p:tav tm="100000">
                                          <p:val>
                                            <p:strVal val="#ppt_h"/>
                                          </p:val>
                                        </p:tav>
                                      </p:tavLst>
                                    </p:anim>
                                    <p:anim calcmode="lin" valueType="num">
                                      <p:cBhvr>
                                        <p:cTn id="21" dur="1000" fill="hold"/>
                                        <p:tgtEl>
                                          <p:spTgt spid="42496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249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3" grpId="0" build="p" autoUpdateAnimBg="0" advAuto="100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1107" name="Rectangle 3">
            <a:extLst>
              <a:ext uri="{FF2B5EF4-FFF2-40B4-BE49-F238E27FC236}">
                <a16:creationId xmlns:a16="http://schemas.microsoft.com/office/drawing/2014/main" id="{749E1D57-B170-4978-B9C8-CCCF48DDD4A7}"/>
              </a:ext>
            </a:extLst>
          </p:cNvPr>
          <p:cNvSpPr>
            <a:spLocks noGrp="1"/>
          </p:cNvSpPr>
          <p:nvPr>
            <p:ph idx="1"/>
          </p:nvPr>
        </p:nvSpPr>
        <p:spPr>
          <a:xfrm>
            <a:off x="923925" y="991721"/>
            <a:ext cx="7296150" cy="2743200"/>
          </a:xfrm>
        </p:spPr>
        <p:txBody>
          <a:bodyPr/>
          <a:lstStyle/>
          <a:p>
            <a:pPr eaLnBrk="1" hangingPunct="1"/>
            <a:r>
              <a:rPr lang="en-US" altLang="en-US" sz="2000" dirty="0">
                <a:solidFill>
                  <a:schemeClr val="tx1"/>
                </a:solidFill>
              </a:rPr>
              <a:t>Class “A” water type extinguishers</a:t>
            </a:r>
          </a:p>
          <a:p>
            <a:pPr eaLnBrk="1" hangingPunct="1"/>
            <a:r>
              <a:rPr lang="en-US" altLang="en-US" sz="2000" dirty="0">
                <a:solidFill>
                  <a:schemeClr val="tx1"/>
                </a:solidFill>
              </a:rPr>
              <a:t>CO2 Fire Extinguishers</a:t>
            </a:r>
          </a:p>
          <a:p>
            <a:pPr eaLnBrk="1" hangingPunct="1"/>
            <a:r>
              <a:rPr lang="en-US" altLang="en-US" sz="2000" dirty="0">
                <a:solidFill>
                  <a:schemeClr val="tx1"/>
                </a:solidFill>
              </a:rPr>
              <a:t>Dry Chemical Extinguishers </a:t>
            </a:r>
          </a:p>
          <a:p>
            <a:pPr eaLnBrk="1" hangingPunct="1"/>
            <a:r>
              <a:rPr lang="en-US" altLang="en-US" sz="2000" dirty="0">
                <a:solidFill>
                  <a:schemeClr val="tx1"/>
                </a:solidFill>
              </a:rPr>
              <a:t>CO2 Fire or Dry Chemical extinguishers are checked out through the Tool Issue Room</a:t>
            </a:r>
          </a:p>
          <a:p>
            <a:pPr eaLnBrk="1" hangingPunct="1"/>
            <a:r>
              <a:rPr lang="en-US" altLang="en-US" sz="2000" dirty="0">
                <a:solidFill>
                  <a:schemeClr val="tx1"/>
                </a:solidFill>
              </a:rPr>
              <a:t>Automated/fixed/manual Fire Extinguishing Systems onboard ships</a:t>
            </a:r>
          </a:p>
          <a:p>
            <a:pPr eaLnBrk="1" hangingPunct="1"/>
            <a:endParaRPr lang="en-US" altLang="en-US" dirty="0">
              <a:solidFill>
                <a:schemeClr val="tx1"/>
              </a:solidFill>
              <a:latin typeface="+mn-lt"/>
            </a:endParaRPr>
          </a:p>
        </p:txBody>
      </p:sp>
      <p:sp>
        <p:nvSpPr>
          <p:cNvPr id="39939" name="Rectangle 2">
            <a:extLst>
              <a:ext uri="{FF2B5EF4-FFF2-40B4-BE49-F238E27FC236}">
                <a16:creationId xmlns:a16="http://schemas.microsoft.com/office/drawing/2014/main" id="{DA27CD1B-99D9-41AD-9759-878FB028A18B}"/>
              </a:ext>
            </a:extLst>
          </p:cNvPr>
          <p:cNvSpPr>
            <a:spLocks noGrp="1"/>
          </p:cNvSpPr>
          <p:nvPr>
            <p:ph type="title"/>
          </p:nvPr>
        </p:nvSpPr>
        <p:spPr>
          <a:xfrm>
            <a:off x="418215" y="137440"/>
            <a:ext cx="8242306" cy="586460"/>
          </a:xfrm>
        </p:spPr>
        <p:txBody>
          <a:bodyPr/>
          <a:lstStyle/>
          <a:p>
            <a:pPr eaLnBrk="1" hangingPunct="1"/>
            <a:r>
              <a:rPr lang="en-US" altLang="en-US" sz="1800" dirty="0">
                <a:solidFill>
                  <a:srgbClr val="002060"/>
                </a:solidFill>
                <a:latin typeface="+mn-lt"/>
              </a:rPr>
              <a:t>Fire Extinguishing Equipment Types</a:t>
            </a:r>
            <a:endParaRPr lang="en-US" altLang="en-US" sz="2400" dirty="0">
              <a:solidFill>
                <a:srgbClr val="00206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1000"/>
                                  </p:stCondLst>
                                  <p:childTnLst>
                                    <p:set>
                                      <p:cBhvr>
                                        <p:cTn id="6" dur="1" fill="hold">
                                          <p:stCondLst>
                                            <p:cond delay="0"/>
                                          </p:stCondLst>
                                        </p:cTn>
                                        <p:tgtEl>
                                          <p:spTgt spid="431107">
                                            <p:txEl>
                                              <p:pRg st="0" end="0"/>
                                            </p:txEl>
                                          </p:spTgt>
                                        </p:tgtEl>
                                        <p:attrNameLst>
                                          <p:attrName>style.visibility</p:attrName>
                                        </p:attrNameLst>
                                      </p:cBhvr>
                                      <p:to>
                                        <p:strVal val="visible"/>
                                      </p:to>
                                    </p:set>
                                    <p:animEffect transition="in" filter="blinds(vertical)">
                                      <p:cBhvr>
                                        <p:cTn id="7" dur="500"/>
                                        <p:tgtEl>
                                          <p:spTgt spid="431107">
                                            <p:txEl>
                                              <p:pRg st="0" end="0"/>
                                            </p:txEl>
                                          </p:spTgt>
                                        </p:tgtEl>
                                      </p:cBhvr>
                                    </p:animEffect>
                                  </p:childTnLst>
                                </p:cTn>
                              </p:par>
                            </p:childTnLst>
                          </p:cTn>
                        </p:par>
                        <p:par>
                          <p:cTn id="8" fill="hold" nodeType="afterGroup">
                            <p:stCondLst>
                              <p:cond delay="1500"/>
                            </p:stCondLst>
                            <p:childTnLst>
                              <p:par>
                                <p:cTn id="9" presetID="3" presetClass="entr" presetSubtype="5" fill="hold" grpId="0" nodeType="afterEffect">
                                  <p:stCondLst>
                                    <p:cond delay="1000"/>
                                  </p:stCondLst>
                                  <p:childTnLst>
                                    <p:set>
                                      <p:cBhvr>
                                        <p:cTn id="10" dur="1" fill="hold">
                                          <p:stCondLst>
                                            <p:cond delay="0"/>
                                          </p:stCondLst>
                                        </p:cTn>
                                        <p:tgtEl>
                                          <p:spTgt spid="431107">
                                            <p:txEl>
                                              <p:pRg st="1" end="1"/>
                                            </p:txEl>
                                          </p:spTgt>
                                        </p:tgtEl>
                                        <p:attrNameLst>
                                          <p:attrName>style.visibility</p:attrName>
                                        </p:attrNameLst>
                                      </p:cBhvr>
                                      <p:to>
                                        <p:strVal val="visible"/>
                                      </p:to>
                                    </p:set>
                                    <p:animEffect transition="in" filter="blinds(vertical)">
                                      <p:cBhvr>
                                        <p:cTn id="11" dur="500"/>
                                        <p:tgtEl>
                                          <p:spTgt spid="431107">
                                            <p:txEl>
                                              <p:pRg st="1" end="1"/>
                                            </p:txEl>
                                          </p:spTgt>
                                        </p:tgtEl>
                                      </p:cBhvr>
                                    </p:animEffect>
                                  </p:childTnLst>
                                </p:cTn>
                              </p:par>
                            </p:childTnLst>
                          </p:cTn>
                        </p:par>
                        <p:par>
                          <p:cTn id="12" fill="hold" nodeType="afterGroup">
                            <p:stCondLst>
                              <p:cond delay="3000"/>
                            </p:stCondLst>
                            <p:childTnLst>
                              <p:par>
                                <p:cTn id="13" presetID="3" presetClass="entr" presetSubtype="5" fill="hold" grpId="0" nodeType="afterEffect">
                                  <p:stCondLst>
                                    <p:cond delay="1000"/>
                                  </p:stCondLst>
                                  <p:childTnLst>
                                    <p:set>
                                      <p:cBhvr>
                                        <p:cTn id="14" dur="1" fill="hold">
                                          <p:stCondLst>
                                            <p:cond delay="0"/>
                                          </p:stCondLst>
                                        </p:cTn>
                                        <p:tgtEl>
                                          <p:spTgt spid="431107">
                                            <p:txEl>
                                              <p:pRg st="2" end="2"/>
                                            </p:txEl>
                                          </p:spTgt>
                                        </p:tgtEl>
                                        <p:attrNameLst>
                                          <p:attrName>style.visibility</p:attrName>
                                        </p:attrNameLst>
                                      </p:cBhvr>
                                      <p:to>
                                        <p:strVal val="visible"/>
                                      </p:to>
                                    </p:set>
                                    <p:animEffect transition="in" filter="blinds(vertical)">
                                      <p:cBhvr>
                                        <p:cTn id="15" dur="500"/>
                                        <p:tgtEl>
                                          <p:spTgt spid="431107">
                                            <p:txEl>
                                              <p:pRg st="2" end="2"/>
                                            </p:txEl>
                                          </p:spTgt>
                                        </p:tgtEl>
                                      </p:cBhvr>
                                    </p:animEffect>
                                  </p:childTnLst>
                                </p:cTn>
                              </p:par>
                            </p:childTnLst>
                          </p:cTn>
                        </p:par>
                        <p:par>
                          <p:cTn id="16" fill="hold" nodeType="afterGroup">
                            <p:stCondLst>
                              <p:cond delay="4500"/>
                            </p:stCondLst>
                            <p:childTnLst>
                              <p:par>
                                <p:cTn id="17" presetID="3" presetClass="entr" presetSubtype="5" fill="hold" grpId="0" nodeType="afterEffect">
                                  <p:stCondLst>
                                    <p:cond delay="2000"/>
                                  </p:stCondLst>
                                  <p:childTnLst>
                                    <p:set>
                                      <p:cBhvr>
                                        <p:cTn id="18" dur="1" fill="hold">
                                          <p:stCondLst>
                                            <p:cond delay="0"/>
                                          </p:stCondLst>
                                        </p:cTn>
                                        <p:tgtEl>
                                          <p:spTgt spid="431107">
                                            <p:txEl>
                                              <p:pRg st="3" end="3"/>
                                            </p:txEl>
                                          </p:spTgt>
                                        </p:tgtEl>
                                        <p:attrNameLst>
                                          <p:attrName>style.visibility</p:attrName>
                                        </p:attrNameLst>
                                      </p:cBhvr>
                                      <p:to>
                                        <p:strVal val="visible"/>
                                      </p:to>
                                    </p:set>
                                    <p:animEffect transition="in" filter="blinds(vertical)">
                                      <p:cBhvr>
                                        <p:cTn id="19" dur="500"/>
                                        <p:tgtEl>
                                          <p:spTgt spid="431107">
                                            <p:txEl>
                                              <p:pRg st="3" end="3"/>
                                            </p:txEl>
                                          </p:spTgt>
                                        </p:tgtEl>
                                      </p:cBhvr>
                                    </p:animEffect>
                                  </p:childTnLst>
                                </p:cTn>
                              </p:par>
                            </p:childTnLst>
                          </p:cTn>
                        </p:par>
                        <p:par>
                          <p:cTn id="20" fill="hold" nodeType="afterGroup">
                            <p:stCondLst>
                              <p:cond delay="7000"/>
                            </p:stCondLst>
                            <p:childTnLst>
                              <p:par>
                                <p:cTn id="21" presetID="3" presetClass="entr" presetSubtype="5" fill="hold" grpId="0" nodeType="afterEffect">
                                  <p:stCondLst>
                                    <p:cond delay="3000"/>
                                  </p:stCondLst>
                                  <p:childTnLst>
                                    <p:set>
                                      <p:cBhvr>
                                        <p:cTn id="22" dur="1" fill="hold">
                                          <p:stCondLst>
                                            <p:cond delay="0"/>
                                          </p:stCondLst>
                                        </p:cTn>
                                        <p:tgtEl>
                                          <p:spTgt spid="431107">
                                            <p:txEl>
                                              <p:pRg st="4" end="4"/>
                                            </p:txEl>
                                          </p:spTgt>
                                        </p:tgtEl>
                                        <p:attrNameLst>
                                          <p:attrName>style.visibility</p:attrName>
                                        </p:attrNameLst>
                                      </p:cBhvr>
                                      <p:to>
                                        <p:strVal val="visible"/>
                                      </p:to>
                                    </p:set>
                                    <p:animEffect transition="in" filter="blinds(vertical)">
                                      <p:cBhvr>
                                        <p:cTn id="23" dur="500"/>
                                        <p:tgtEl>
                                          <p:spTgt spid="4311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7" grpId="0" build="p" autoUpdateAnimBg="0" advAuto="100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43" name="Rectangle 3">
            <a:extLst>
              <a:ext uri="{FF2B5EF4-FFF2-40B4-BE49-F238E27FC236}">
                <a16:creationId xmlns:a16="http://schemas.microsoft.com/office/drawing/2014/main" id="{7075EC1E-7154-44E8-AD1E-9B610F0D6F16}"/>
              </a:ext>
            </a:extLst>
          </p:cNvPr>
          <p:cNvSpPr>
            <a:spLocks noGrp="1"/>
          </p:cNvSpPr>
          <p:nvPr>
            <p:ph idx="1"/>
          </p:nvPr>
        </p:nvSpPr>
        <p:spPr>
          <a:xfrm>
            <a:off x="933449" y="1201271"/>
            <a:ext cx="7324725" cy="3256429"/>
          </a:xfrm>
        </p:spPr>
        <p:txBody>
          <a:bodyPr/>
          <a:lstStyle/>
          <a:p>
            <a:pPr marL="300038" indent="-300038" algn="just">
              <a:lnSpc>
                <a:spcPct val="90000"/>
              </a:lnSpc>
              <a:spcBef>
                <a:spcPts val="600"/>
              </a:spcBef>
            </a:pPr>
            <a:r>
              <a:rPr lang="en-US" altLang="en-US" dirty="0">
                <a:solidFill>
                  <a:schemeClr val="tx1"/>
                </a:solidFill>
              </a:rPr>
              <a:t>Class “A” type water extinguishers are utilized for confined and enclosed spaces such as tanks, voids, inner bottoms, and cofferdams.</a:t>
            </a:r>
          </a:p>
          <a:p>
            <a:pPr marL="300038" indent="-300038" algn="just">
              <a:lnSpc>
                <a:spcPct val="90000"/>
              </a:lnSpc>
              <a:spcBef>
                <a:spcPts val="600"/>
              </a:spcBef>
            </a:pPr>
            <a:r>
              <a:rPr lang="en-US" altLang="en-US" dirty="0">
                <a:solidFill>
                  <a:schemeClr val="tx1"/>
                </a:solidFill>
              </a:rPr>
              <a:t>Class “A” type water extinguishers shall not be utilized in electrical rooms or during other conditions where electrical shock hazards exist.  </a:t>
            </a:r>
          </a:p>
        </p:txBody>
      </p:sp>
      <p:sp>
        <p:nvSpPr>
          <p:cNvPr id="41987" name="Rectangle 2">
            <a:extLst>
              <a:ext uri="{FF2B5EF4-FFF2-40B4-BE49-F238E27FC236}">
                <a16:creationId xmlns:a16="http://schemas.microsoft.com/office/drawing/2014/main" id="{9DDE9709-60E6-4AA7-BE8B-F515108BDF1A}"/>
              </a:ext>
            </a:extLst>
          </p:cNvPr>
          <p:cNvSpPr>
            <a:spLocks noGrp="1"/>
          </p:cNvSpPr>
          <p:nvPr>
            <p:ph type="title"/>
          </p:nvPr>
        </p:nvSpPr>
        <p:spPr>
          <a:xfrm>
            <a:off x="476250" y="342900"/>
            <a:ext cx="7781924" cy="342900"/>
          </a:xfrm>
        </p:spPr>
        <p:txBody>
          <a:bodyPr/>
          <a:lstStyle/>
          <a:p>
            <a:pPr eaLnBrk="1" hangingPunct="1"/>
            <a:r>
              <a:rPr lang="en-US" altLang="en-US" dirty="0">
                <a:solidFill>
                  <a:srgbClr val="002060"/>
                </a:solidFill>
              </a:rPr>
              <a:t>Selection &amp; Application of Fire Extinguishers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471043">
                                            <p:txEl>
                                              <p:pRg st="0" end="0"/>
                                            </p:txEl>
                                          </p:spTgt>
                                        </p:tgtEl>
                                        <p:attrNameLst>
                                          <p:attrName>style.visibility</p:attrName>
                                        </p:attrNameLst>
                                      </p:cBhvr>
                                      <p:to>
                                        <p:strVal val="visible"/>
                                      </p:to>
                                    </p:set>
                                    <p:animEffect transition="in" filter="box(out)">
                                      <p:cBhvr>
                                        <p:cTn id="7" dur="500"/>
                                        <p:tgtEl>
                                          <p:spTgt spid="471043">
                                            <p:txEl>
                                              <p:pRg st="0" end="0"/>
                                            </p:txEl>
                                          </p:spTgt>
                                        </p:tgtEl>
                                      </p:cBhvr>
                                    </p:animEffect>
                                  </p:childTnLst>
                                </p:cTn>
                              </p:par>
                            </p:childTnLst>
                          </p:cTn>
                        </p:par>
                        <p:par>
                          <p:cTn id="8" fill="hold" nodeType="afterGroup">
                            <p:stCondLst>
                              <p:cond delay="1500"/>
                            </p:stCondLst>
                            <p:childTnLst>
                              <p:par>
                                <p:cTn id="9" presetID="4" presetClass="entr" presetSubtype="32" fill="hold" grpId="0" nodeType="afterEffect">
                                  <p:stCondLst>
                                    <p:cond delay="1000"/>
                                  </p:stCondLst>
                                  <p:childTnLst>
                                    <p:set>
                                      <p:cBhvr>
                                        <p:cTn id="10" dur="1" fill="hold">
                                          <p:stCondLst>
                                            <p:cond delay="0"/>
                                          </p:stCondLst>
                                        </p:cTn>
                                        <p:tgtEl>
                                          <p:spTgt spid="471043">
                                            <p:txEl>
                                              <p:pRg st="1" end="1"/>
                                            </p:txEl>
                                          </p:spTgt>
                                        </p:tgtEl>
                                        <p:attrNameLst>
                                          <p:attrName>style.visibility</p:attrName>
                                        </p:attrNameLst>
                                      </p:cBhvr>
                                      <p:to>
                                        <p:strVal val="visible"/>
                                      </p:to>
                                    </p:set>
                                    <p:animEffect transition="in" filter="box(out)">
                                      <p:cBhvr>
                                        <p:cTn id="11" dur="500"/>
                                        <p:tgtEl>
                                          <p:spTgt spid="4710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3" grpId="0" build="p" autoUpdateAnimBg="0" advAuto="100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936FC2BB-ACE4-4D5D-A9F8-FD11012FC93D}"/>
              </a:ext>
            </a:extLst>
          </p:cNvPr>
          <p:cNvSpPr>
            <a:spLocks noGrp="1"/>
          </p:cNvSpPr>
          <p:nvPr>
            <p:ph type="title"/>
          </p:nvPr>
        </p:nvSpPr>
        <p:spPr>
          <a:xfrm>
            <a:off x="385763" y="107576"/>
            <a:ext cx="7100887" cy="585788"/>
          </a:xfrm>
        </p:spPr>
        <p:txBody>
          <a:bodyPr/>
          <a:lstStyle/>
          <a:p>
            <a:pPr eaLnBrk="1" hangingPunct="1"/>
            <a:r>
              <a:rPr lang="en-US" altLang="en-US" dirty="0">
                <a:solidFill>
                  <a:srgbClr val="002060"/>
                </a:solidFill>
              </a:rPr>
              <a:t>Water Fire Extinguisher</a:t>
            </a:r>
          </a:p>
        </p:txBody>
      </p:sp>
      <p:sp>
        <p:nvSpPr>
          <p:cNvPr id="44036" name="Content Placeholder 3">
            <a:extLst>
              <a:ext uri="{FF2B5EF4-FFF2-40B4-BE49-F238E27FC236}">
                <a16:creationId xmlns:a16="http://schemas.microsoft.com/office/drawing/2014/main" id="{3DA78BC0-04D7-4235-90F9-CF7A6633B311}"/>
              </a:ext>
            </a:extLst>
          </p:cNvPr>
          <p:cNvSpPr>
            <a:spLocks noGrp="1"/>
          </p:cNvSpPr>
          <p:nvPr>
            <p:ph sz="quarter" idx="14"/>
          </p:nvPr>
        </p:nvSpPr>
        <p:spPr>
          <a:xfrm>
            <a:off x="4572000" y="1407459"/>
            <a:ext cx="4043082" cy="3050241"/>
          </a:xfrm>
        </p:spPr>
        <p:txBody>
          <a:bodyPr/>
          <a:lstStyle/>
          <a:p>
            <a:pPr eaLnBrk="1" hangingPunct="1"/>
            <a:r>
              <a:rPr lang="en-US" altLang="en-US" dirty="0">
                <a:solidFill>
                  <a:schemeClr val="tx1"/>
                </a:solidFill>
              </a:rPr>
              <a:t>2 ½ Gallons of water.</a:t>
            </a:r>
          </a:p>
          <a:p>
            <a:pPr eaLnBrk="1" hangingPunct="1"/>
            <a:r>
              <a:rPr lang="en-US" altLang="en-US" dirty="0">
                <a:solidFill>
                  <a:schemeClr val="tx1"/>
                </a:solidFill>
              </a:rPr>
              <a:t>Stored pressure. </a:t>
            </a:r>
          </a:p>
          <a:p>
            <a:pPr eaLnBrk="1" hangingPunct="1"/>
            <a:r>
              <a:rPr lang="en-US" altLang="en-US" dirty="0">
                <a:solidFill>
                  <a:schemeClr val="tx1"/>
                </a:solidFill>
              </a:rPr>
              <a:t>Not used for Flammable liquids.</a:t>
            </a:r>
          </a:p>
          <a:p>
            <a:pPr eaLnBrk="1" hangingPunct="1"/>
            <a:r>
              <a:rPr lang="en-US" altLang="en-US" dirty="0">
                <a:solidFill>
                  <a:schemeClr val="tx1"/>
                </a:solidFill>
              </a:rPr>
              <a:t>Not used for Flammable metals.</a:t>
            </a:r>
          </a:p>
          <a:p>
            <a:pPr eaLnBrk="1" hangingPunct="1"/>
            <a:r>
              <a:rPr lang="en-US" altLang="en-US" dirty="0">
                <a:solidFill>
                  <a:schemeClr val="tx1"/>
                </a:solidFill>
              </a:rPr>
              <a:t>The pressurized release of this product will cause injury to the eyes.</a:t>
            </a:r>
          </a:p>
          <a:p>
            <a:pPr eaLnBrk="1" hangingPunct="1"/>
            <a:r>
              <a:rPr lang="en-US" altLang="en-US" dirty="0">
                <a:solidFill>
                  <a:schemeClr val="tx1"/>
                </a:solidFill>
              </a:rPr>
              <a:t>The pressurized release of this product will cause injury to the skin.</a:t>
            </a:r>
          </a:p>
          <a:p>
            <a:pPr eaLnBrk="1" hangingPunct="1"/>
            <a:endParaRPr lang="en-US" altLang="en-US" dirty="0">
              <a:solidFill>
                <a:schemeClr val="tx1"/>
              </a:solidFill>
            </a:endParaRPr>
          </a:p>
          <a:p>
            <a:pPr eaLnBrk="1" hangingPunct="1"/>
            <a:endParaRPr lang="en-US" altLang="en-US" dirty="0">
              <a:solidFill>
                <a:schemeClr val="tx1"/>
              </a:solidFill>
            </a:endParaRP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pic>
        <p:nvPicPr>
          <p:cNvPr id="44037" name="Picture 5" descr="C:\Users\cbunn\Pictures\STORED PRESSURE TYPE WATER EXTINGUISHER.JPG">
            <a:extLst>
              <a:ext uri="{FF2B5EF4-FFF2-40B4-BE49-F238E27FC236}">
                <a16:creationId xmlns:a16="http://schemas.microsoft.com/office/drawing/2014/main" id="{6AA98893-90EC-49E1-90BD-550D95F60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792" y="1257300"/>
            <a:ext cx="28575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091" name="Rectangle 3">
            <a:extLst>
              <a:ext uri="{FF2B5EF4-FFF2-40B4-BE49-F238E27FC236}">
                <a16:creationId xmlns:a16="http://schemas.microsoft.com/office/drawing/2014/main" id="{8D3D3F10-49A2-42DF-A57D-70AF89C2C494}"/>
              </a:ext>
            </a:extLst>
          </p:cNvPr>
          <p:cNvSpPr>
            <a:spLocks noGrp="1"/>
          </p:cNvSpPr>
          <p:nvPr>
            <p:ph idx="1"/>
          </p:nvPr>
        </p:nvSpPr>
        <p:spPr>
          <a:xfrm>
            <a:off x="923925" y="1362075"/>
            <a:ext cx="7334250" cy="2743200"/>
          </a:xfrm>
        </p:spPr>
        <p:txBody>
          <a:bodyPr/>
          <a:lstStyle/>
          <a:p>
            <a:pPr marL="300038" indent="-300038" algn="just">
              <a:lnSpc>
                <a:spcPct val="90000"/>
              </a:lnSpc>
              <a:spcBef>
                <a:spcPts val="600"/>
              </a:spcBef>
            </a:pPr>
            <a:r>
              <a:rPr lang="en-US" altLang="en-US" dirty="0">
                <a:solidFill>
                  <a:schemeClr val="tx1"/>
                </a:solidFill>
              </a:rPr>
              <a:t>CO2 and Dry Chemical extinguishers are only authorized for work associated with electrical rooms or during other conditions where electrical shock hazards exist.  </a:t>
            </a:r>
          </a:p>
          <a:p>
            <a:pPr marL="300038" indent="-300038" algn="just">
              <a:lnSpc>
                <a:spcPct val="90000"/>
              </a:lnSpc>
              <a:spcBef>
                <a:spcPts val="600"/>
              </a:spcBef>
            </a:pPr>
            <a:r>
              <a:rPr lang="en-US" altLang="en-US" dirty="0">
                <a:solidFill>
                  <a:schemeClr val="tx1"/>
                </a:solidFill>
              </a:rPr>
              <a:t>CO2 and Dry Chemical extinguishers shall not be utilized in confined spaces. </a:t>
            </a:r>
          </a:p>
        </p:txBody>
      </p:sp>
      <p:sp>
        <p:nvSpPr>
          <p:cNvPr id="46083" name="Rectangle 2">
            <a:extLst>
              <a:ext uri="{FF2B5EF4-FFF2-40B4-BE49-F238E27FC236}">
                <a16:creationId xmlns:a16="http://schemas.microsoft.com/office/drawing/2014/main" id="{840EB668-9CFA-4B73-8E14-DA2426240013}"/>
              </a:ext>
            </a:extLst>
          </p:cNvPr>
          <p:cNvSpPr>
            <a:spLocks noGrp="1"/>
          </p:cNvSpPr>
          <p:nvPr>
            <p:ph type="title"/>
          </p:nvPr>
        </p:nvSpPr>
        <p:spPr>
          <a:xfrm>
            <a:off x="476250" y="209550"/>
            <a:ext cx="7781925" cy="533400"/>
          </a:xfrm>
        </p:spPr>
        <p:txBody>
          <a:bodyPr/>
          <a:lstStyle/>
          <a:p>
            <a:pPr eaLnBrk="1" hangingPunct="1"/>
            <a:r>
              <a:rPr lang="en-US" altLang="en-US" dirty="0">
                <a:solidFill>
                  <a:srgbClr val="002060"/>
                </a:solidFill>
              </a:rPr>
              <a:t>Selection &amp; Application of Fire Extinguishers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473091">
                                            <p:txEl>
                                              <p:pRg st="0" end="0"/>
                                            </p:txEl>
                                          </p:spTgt>
                                        </p:tgtEl>
                                        <p:attrNameLst>
                                          <p:attrName>style.visibility</p:attrName>
                                        </p:attrNameLst>
                                      </p:cBhvr>
                                      <p:to>
                                        <p:strVal val="visible"/>
                                      </p:to>
                                    </p:set>
                                    <p:animEffect transition="in" filter="box(out)">
                                      <p:cBhvr>
                                        <p:cTn id="7" dur="500"/>
                                        <p:tgtEl>
                                          <p:spTgt spid="473091">
                                            <p:txEl>
                                              <p:pRg st="0" end="0"/>
                                            </p:txEl>
                                          </p:spTgt>
                                        </p:tgtEl>
                                      </p:cBhvr>
                                    </p:animEffect>
                                  </p:childTnLst>
                                </p:cTn>
                              </p:par>
                            </p:childTnLst>
                          </p:cTn>
                        </p:par>
                        <p:par>
                          <p:cTn id="8" fill="hold" nodeType="afterGroup">
                            <p:stCondLst>
                              <p:cond delay="1500"/>
                            </p:stCondLst>
                            <p:childTnLst>
                              <p:par>
                                <p:cTn id="9" presetID="4" presetClass="entr" presetSubtype="32" fill="hold" grpId="0" nodeType="afterEffect">
                                  <p:stCondLst>
                                    <p:cond delay="1000"/>
                                  </p:stCondLst>
                                  <p:childTnLst>
                                    <p:set>
                                      <p:cBhvr>
                                        <p:cTn id="10" dur="1" fill="hold">
                                          <p:stCondLst>
                                            <p:cond delay="0"/>
                                          </p:stCondLst>
                                        </p:cTn>
                                        <p:tgtEl>
                                          <p:spTgt spid="473091">
                                            <p:txEl>
                                              <p:pRg st="1" end="1"/>
                                            </p:txEl>
                                          </p:spTgt>
                                        </p:tgtEl>
                                        <p:attrNameLst>
                                          <p:attrName>style.visibility</p:attrName>
                                        </p:attrNameLst>
                                      </p:cBhvr>
                                      <p:to>
                                        <p:strVal val="visible"/>
                                      </p:to>
                                    </p:set>
                                    <p:animEffect transition="in" filter="box(out)">
                                      <p:cBhvr>
                                        <p:cTn id="11" dur="500"/>
                                        <p:tgtEl>
                                          <p:spTgt spid="4730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1" grpId="0" build="p" autoUpdateAnimBg="0" advAuto="100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83B44F37-AFBE-4A94-9941-F858961FE846}"/>
              </a:ext>
            </a:extLst>
          </p:cNvPr>
          <p:cNvSpPr>
            <a:spLocks noGrp="1"/>
          </p:cNvSpPr>
          <p:nvPr>
            <p:ph type="title"/>
          </p:nvPr>
        </p:nvSpPr>
        <p:spPr>
          <a:xfrm>
            <a:off x="418215" y="137439"/>
            <a:ext cx="8242306" cy="615035"/>
          </a:xfrm>
        </p:spPr>
        <p:txBody>
          <a:bodyPr/>
          <a:lstStyle/>
          <a:p>
            <a:pPr eaLnBrk="1" hangingPunct="1"/>
            <a:r>
              <a:rPr lang="en-US" altLang="en-US" dirty="0">
                <a:solidFill>
                  <a:srgbClr val="002060"/>
                </a:solidFill>
              </a:rPr>
              <a:t>Co2 Fire Extinguisher</a:t>
            </a:r>
          </a:p>
        </p:txBody>
      </p:sp>
      <p:pic>
        <p:nvPicPr>
          <p:cNvPr id="48131" name="Picture 2" descr="C:\Users\cbunn\Pictures\co2cross.jpg">
            <a:extLst>
              <a:ext uri="{FF2B5EF4-FFF2-40B4-BE49-F238E27FC236}">
                <a16:creationId xmlns:a16="http://schemas.microsoft.com/office/drawing/2014/main" id="{EF85C137-2EA8-4ACF-9638-8BAC21F8F8F2}"/>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1066800" y="1011015"/>
            <a:ext cx="2929217" cy="3374967"/>
          </a:xfrm>
          <a:noFill/>
        </p:spPr>
      </p:pic>
      <p:sp>
        <p:nvSpPr>
          <p:cNvPr id="48132" name="Content Placeholder 1">
            <a:extLst>
              <a:ext uri="{FF2B5EF4-FFF2-40B4-BE49-F238E27FC236}">
                <a16:creationId xmlns:a16="http://schemas.microsoft.com/office/drawing/2014/main" id="{4482C213-6344-4A73-9A04-6EAB5827CE64}"/>
              </a:ext>
            </a:extLst>
          </p:cNvPr>
          <p:cNvSpPr>
            <a:spLocks noGrp="1"/>
          </p:cNvSpPr>
          <p:nvPr>
            <p:ph sz="quarter" idx="14"/>
          </p:nvPr>
        </p:nvSpPr>
        <p:spPr>
          <a:xfrm>
            <a:off x="4343400" y="1172379"/>
            <a:ext cx="4119282" cy="3446685"/>
          </a:xfrm>
        </p:spPr>
        <p:txBody>
          <a:bodyPr/>
          <a:lstStyle/>
          <a:p>
            <a:pPr eaLnBrk="1" hangingPunct="1"/>
            <a:r>
              <a:rPr lang="en-US" altLang="en-US" dirty="0">
                <a:solidFill>
                  <a:schemeClr val="tx1"/>
                </a:solidFill>
              </a:rPr>
              <a:t>For use on Electrical, Flammable liquids.</a:t>
            </a:r>
          </a:p>
          <a:p>
            <a:pPr eaLnBrk="1" hangingPunct="1"/>
            <a:r>
              <a:rPr lang="en-US" altLang="en-US" dirty="0">
                <a:solidFill>
                  <a:schemeClr val="tx1"/>
                </a:solidFill>
              </a:rPr>
              <a:t>Not for wood, paper and textile.</a:t>
            </a:r>
          </a:p>
          <a:p>
            <a:pPr eaLnBrk="1" hangingPunct="1"/>
            <a:r>
              <a:rPr lang="en-US" altLang="en-US" dirty="0">
                <a:solidFill>
                  <a:schemeClr val="tx1"/>
                </a:solidFill>
              </a:rPr>
              <a:t>Not for use in confined space.</a:t>
            </a:r>
          </a:p>
          <a:p>
            <a:pPr eaLnBrk="1" hangingPunct="1"/>
            <a:r>
              <a:rPr lang="en-US" altLang="en-US" dirty="0"/>
              <a:t>Contains gas under pressure; may explode if heated.</a:t>
            </a:r>
          </a:p>
          <a:p>
            <a:pPr eaLnBrk="1" hangingPunct="1"/>
            <a:r>
              <a:rPr lang="en-US" altLang="en-US" dirty="0"/>
              <a:t>May cause frostbite.</a:t>
            </a:r>
          </a:p>
          <a:p>
            <a:pPr eaLnBrk="1" hangingPunct="1"/>
            <a:r>
              <a:rPr lang="en-US" altLang="en-US" dirty="0"/>
              <a:t>May displace oxygen and cause rapid suffocation.</a:t>
            </a:r>
          </a:p>
          <a:p>
            <a:pPr eaLnBrk="1" hangingPunct="1"/>
            <a:r>
              <a:rPr lang="en-US" altLang="en-US" dirty="0"/>
              <a:t>May increase respiration and heart rate.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654C280B-AB4F-4ACC-8434-A5F8630DEEE7}"/>
              </a:ext>
            </a:extLst>
          </p:cNvPr>
          <p:cNvSpPr>
            <a:spLocks noGrp="1"/>
          </p:cNvSpPr>
          <p:nvPr>
            <p:ph type="title"/>
          </p:nvPr>
        </p:nvSpPr>
        <p:spPr/>
        <p:txBody>
          <a:bodyPr/>
          <a:lstStyle/>
          <a:p>
            <a:pPr eaLnBrk="1" hangingPunct="1"/>
            <a:r>
              <a:rPr lang="en-US" altLang="en-US" dirty="0">
                <a:solidFill>
                  <a:srgbClr val="002060"/>
                </a:solidFill>
              </a:rPr>
              <a:t>Dry Chemical Fire Extinguisher</a:t>
            </a:r>
          </a:p>
        </p:txBody>
      </p:sp>
      <p:sp>
        <p:nvSpPr>
          <p:cNvPr id="50180" name="Content Placeholder 3">
            <a:extLst>
              <a:ext uri="{FF2B5EF4-FFF2-40B4-BE49-F238E27FC236}">
                <a16:creationId xmlns:a16="http://schemas.microsoft.com/office/drawing/2014/main" id="{E5D7998E-DCEF-48C0-9BFD-8245E9C7D592}"/>
              </a:ext>
            </a:extLst>
          </p:cNvPr>
          <p:cNvSpPr>
            <a:spLocks noGrp="1"/>
          </p:cNvSpPr>
          <p:nvPr>
            <p:ph sz="quarter" idx="14"/>
          </p:nvPr>
        </p:nvSpPr>
        <p:spPr>
          <a:xfrm>
            <a:off x="4845503" y="1290918"/>
            <a:ext cx="3533775" cy="3243622"/>
          </a:xfrm>
        </p:spPr>
        <p:txBody>
          <a:bodyPr/>
          <a:lstStyle/>
          <a:p>
            <a:pPr eaLnBrk="1" hangingPunct="1">
              <a:spcBef>
                <a:spcPts val="600"/>
              </a:spcBef>
            </a:pPr>
            <a:r>
              <a:rPr lang="en-US" altLang="en-US" dirty="0">
                <a:solidFill>
                  <a:schemeClr val="tx1"/>
                </a:solidFill>
              </a:rPr>
              <a:t>For Chemical fires</a:t>
            </a:r>
          </a:p>
          <a:p>
            <a:pPr eaLnBrk="1" hangingPunct="1">
              <a:spcBef>
                <a:spcPts val="600"/>
              </a:spcBef>
            </a:pPr>
            <a:r>
              <a:rPr lang="en-US" altLang="en-US" dirty="0">
                <a:solidFill>
                  <a:schemeClr val="tx1"/>
                </a:solidFill>
              </a:rPr>
              <a:t>For  Paint fires</a:t>
            </a:r>
          </a:p>
          <a:p>
            <a:pPr eaLnBrk="1" hangingPunct="1">
              <a:spcBef>
                <a:spcPts val="600"/>
              </a:spcBef>
            </a:pPr>
            <a:r>
              <a:rPr lang="en-US" altLang="en-US" dirty="0">
                <a:solidFill>
                  <a:schemeClr val="tx1"/>
                </a:solidFill>
              </a:rPr>
              <a:t>For Electrical fires </a:t>
            </a:r>
          </a:p>
          <a:p>
            <a:pPr eaLnBrk="1" hangingPunct="1">
              <a:spcBef>
                <a:spcPts val="600"/>
              </a:spcBef>
            </a:pPr>
            <a:r>
              <a:rPr lang="en-US" altLang="en-US" dirty="0">
                <a:solidFill>
                  <a:schemeClr val="tx1"/>
                </a:solidFill>
              </a:rPr>
              <a:t>For trash, rags and paper</a:t>
            </a:r>
          </a:p>
        </p:txBody>
      </p:sp>
      <p:pic>
        <p:nvPicPr>
          <p:cNvPr id="50181" name="Picture 2" descr="C:\Users\cbunn\Pictures\Dry chem.jpg">
            <a:extLst>
              <a:ext uri="{FF2B5EF4-FFF2-40B4-BE49-F238E27FC236}">
                <a16:creationId xmlns:a16="http://schemas.microsoft.com/office/drawing/2014/main" id="{93BC2FA3-DC0C-492D-A093-9AFE241BD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33" y="1143000"/>
            <a:ext cx="2895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5">
            <a:extLst>
              <a:ext uri="{FF2B5EF4-FFF2-40B4-BE49-F238E27FC236}">
                <a16:creationId xmlns:a16="http://schemas.microsoft.com/office/drawing/2014/main" id="{5D79E9F2-DF49-4E80-A59C-C512E5F57954}"/>
              </a:ext>
            </a:extLst>
          </p:cNvPr>
          <p:cNvSpPr>
            <a:spLocks noGrp="1"/>
          </p:cNvSpPr>
          <p:nvPr>
            <p:ph idx="1"/>
          </p:nvPr>
        </p:nvSpPr>
        <p:spPr>
          <a:xfrm>
            <a:off x="682437" y="1048871"/>
            <a:ext cx="7343775" cy="3191435"/>
          </a:xfrm>
        </p:spPr>
        <p:txBody>
          <a:bodyPr/>
          <a:lstStyle/>
          <a:p>
            <a:pPr eaLnBrk="1" hangingPunct="1"/>
            <a:r>
              <a:rPr lang="en-US" altLang="en-US" u="sng" dirty="0">
                <a:solidFill>
                  <a:schemeClr val="tx1"/>
                </a:solidFill>
              </a:rPr>
              <a:t>INHALATION</a:t>
            </a:r>
            <a:r>
              <a:rPr lang="en-US" altLang="en-US" dirty="0">
                <a:solidFill>
                  <a:schemeClr val="tx1"/>
                </a:solidFill>
              </a:rPr>
              <a:t>: Inhalation of this product should be avoided, but if it occurs, may cause mild irritation of the nose, throat, and other tissues of the respiratory system.</a:t>
            </a:r>
          </a:p>
          <a:p>
            <a:pPr eaLnBrk="1" hangingPunct="1"/>
            <a:r>
              <a:rPr lang="en-US" altLang="en-US" u="sng" dirty="0">
                <a:solidFill>
                  <a:schemeClr val="tx1"/>
                </a:solidFill>
              </a:rPr>
              <a:t>CONTACT WITH SKIN OR EYES</a:t>
            </a:r>
            <a:r>
              <a:rPr lang="en-US" altLang="en-US" dirty="0">
                <a:solidFill>
                  <a:schemeClr val="tx1"/>
                </a:solidFill>
              </a:rPr>
              <a:t>: Contact of dust from this product with the eyes may cause moderate irritation, reddening of the affected eye, and discomfort.</a:t>
            </a:r>
          </a:p>
          <a:p>
            <a:pPr eaLnBrk="1" hangingPunct="1"/>
            <a:r>
              <a:rPr lang="en-US" altLang="en-US" u="sng" dirty="0">
                <a:solidFill>
                  <a:schemeClr val="tx1"/>
                </a:solidFill>
              </a:rPr>
              <a:t>INGESTION</a:t>
            </a:r>
            <a:r>
              <a:rPr lang="en-US" altLang="en-US" dirty="0">
                <a:solidFill>
                  <a:schemeClr val="tx1"/>
                </a:solidFill>
              </a:rPr>
              <a:t>: Ingestion of this product may cause gastric distress.</a:t>
            </a:r>
          </a:p>
        </p:txBody>
      </p:sp>
      <p:sp>
        <p:nvSpPr>
          <p:cNvPr id="2" name="Title 4">
            <a:extLst>
              <a:ext uri="{FF2B5EF4-FFF2-40B4-BE49-F238E27FC236}">
                <a16:creationId xmlns:a16="http://schemas.microsoft.com/office/drawing/2014/main" id="{C10E0291-1587-404C-89D3-5941BDEA1C02}"/>
              </a:ext>
            </a:extLst>
          </p:cNvPr>
          <p:cNvSpPr>
            <a:spLocks noGrp="1"/>
          </p:cNvSpPr>
          <p:nvPr>
            <p:ph type="title"/>
          </p:nvPr>
        </p:nvSpPr>
        <p:spPr/>
        <p:txBody>
          <a:bodyPr rtlCol="0">
            <a:normAutofit/>
          </a:bodyPr>
          <a:lstStyle/>
          <a:p>
            <a:pPr>
              <a:defRPr/>
            </a:pPr>
            <a:r>
              <a:rPr lang="en-US" altLang="en-US" dirty="0">
                <a:solidFill>
                  <a:srgbClr val="002060"/>
                </a:solidFill>
              </a:rPr>
              <a:t>Hazards of Dry Chemical Fire Extinguisher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5139" name="Rectangle 3">
            <a:extLst>
              <a:ext uri="{FF2B5EF4-FFF2-40B4-BE49-F238E27FC236}">
                <a16:creationId xmlns:a16="http://schemas.microsoft.com/office/drawing/2014/main" id="{D5F9A3D3-BA68-4C75-9947-59A6FC9958EE}"/>
              </a:ext>
            </a:extLst>
          </p:cNvPr>
          <p:cNvSpPr>
            <a:spLocks noGrp="1" noChangeArrowheads="1"/>
          </p:cNvSpPr>
          <p:nvPr>
            <p:ph idx="1"/>
          </p:nvPr>
        </p:nvSpPr>
        <p:spPr>
          <a:xfrm>
            <a:off x="757238" y="1021976"/>
            <a:ext cx="7239000" cy="3658721"/>
          </a:xfrm>
        </p:spPr>
        <p:txBody>
          <a:bodyPr rtlCol="0">
            <a:normAutofit/>
          </a:bodyPr>
          <a:lstStyle/>
          <a:p>
            <a:pPr marL="300038" indent="-300038" algn="just">
              <a:lnSpc>
                <a:spcPct val="90000"/>
              </a:lnSpc>
              <a:spcBef>
                <a:spcPts val="600"/>
              </a:spcBef>
              <a:defRPr/>
            </a:pPr>
            <a:r>
              <a:rPr lang="en-US" altLang="en-US" dirty="0"/>
              <a:t>Class “A” type water extinguishers shall be inspected daily prior to use for the following:</a:t>
            </a:r>
          </a:p>
          <a:p>
            <a:pPr marL="628650" lvl="1" indent="-285750" algn="just">
              <a:lnSpc>
                <a:spcPct val="90000"/>
              </a:lnSpc>
              <a:spcBef>
                <a:spcPts val="600"/>
              </a:spcBef>
              <a:buFont typeface="Courier New" panose="02070309020205020404" pitchFamily="49" charset="0"/>
              <a:buChar char="o"/>
              <a:defRPr/>
            </a:pPr>
            <a:r>
              <a:rPr lang="en-US" altLang="en-US" dirty="0"/>
              <a:t>That extinguisher is not damaged, and the nozzle is unobstructed. </a:t>
            </a:r>
          </a:p>
          <a:p>
            <a:pPr marL="628650" lvl="1" indent="-285750" algn="just">
              <a:lnSpc>
                <a:spcPct val="90000"/>
              </a:lnSpc>
              <a:spcBef>
                <a:spcPts val="600"/>
              </a:spcBef>
              <a:buFont typeface="Courier New" panose="02070309020205020404" pitchFamily="49" charset="0"/>
              <a:buChar char="o"/>
              <a:defRPr/>
            </a:pPr>
            <a:r>
              <a:rPr lang="en-US" altLang="en-US" dirty="0"/>
              <a:t>That the extinguisher is fully charged weighing between 27 and 28 pounds.</a:t>
            </a:r>
          </a:p>
          <a:p>
            <a:pPr marL="628650" lvl="1" indent="-285750" algn="just">
              <a:lnSpc>
                <a:spcPct val="90000"/>
              </a:lnSpc>
              <a:spcBef>
                <a:spcPts val="600"/>
              </a:spcBef>
              <a:buFont typeface="Courier New" panose="02070309020205020404" pitchFamily="49" charset="0"/>
              <a:buChar char="o"/>
              <a:defRPr/>
            </a:pPr>
            <a:r>
              <a:rPr lang="en-US" altLang="en-US" dirty="0"/>
              <a:t>Ensure that the safety pin and seal is intact.</a:t>
            </a:r>
          </a:p>
          <a:p>
            <a:pPr marL="628650" lvl="1" indent="-285750" algn="just">
              <a:lnSpc>
                <a:spcPct val="90000"/>
              </a:lnSpc>
              <a:spcBef>
                <a:spcPts val="600"/>
              </a:spcBef>
              <a:buFont typeface="Courier New" panose="02070309020205020404" pitchFamily="49" charset="0"/>
              <a:buChar char="o"/>
              <a:defRPr/>
            </a:pPr>
            <a:r>
              <a:rPr lang="en-US" altLang="en-US" dirty="0"/>
              <a:t>That the pressure gage is in operable range (</a:t>
            </a:r>
            <a:r>
              <a:rPr lang="en-US" altLang="en-US" dirty="0">
                <a:solidFill>
                  <a:srgbClr val="00B050"/>
                </a:solidFill>
              </a:rPr>
              <a:t>Green</a:t>
            </a:r>
            <a:r>
              <a:rPr lang="en-US" altLang="en-US" dirty="0"/>
              <a:t>).</a:t>
            </a:r>
          </a:p>
          <a:p>
            <a:pPr marL="628650" lvl="1" indent="-285750" algn="just">
              <a:lnSpc>
                <a:spcPct val="90000"/>
              </a:lnSpc>
              <a:spcBef>
                <a:spcPts val="600"/>
              </a:spcBef>
              <a:buFont typeface="Courier New" panose="02070309020205020404" pitchFamily="49" charset="0"/>
              <a:buChar char="o"/>
              <a:defRPr/>
            </a:pPr>
            <a:r>
              <a:rPr lang="en-US" altLang="en-US" dirty="0"/>
              <a:t>Complete check out log to identify inspection has been conducted with fire watch coordinator.</a:t>
            </a:r>
          </a:p>
        </p:txBody>
      </p:sp>
      <p:sp>
        <p:nvSpPr>
          <p:cNvPr id="56323" name="Rectangle 2">
            <a:extLst>
              <a:ext uri="{FF2B5EF4-FFF2-40B4-BE49-F238E27FC236}">
                <a16:creationId xmlns:a16="http://schemas.microsoft.com/office/drawing/2014/main" id="{50814BB0-9D84-4EC5-A7C7-89ABC3558BA4}"/>
              </a:ext>
            </a:extLst>
          </p:cNvPr>
          <p:cNvSpPr>
            <a:spLocks noGrp="1"/>
          </p:cNvSpPr>
          <p:nvPr>
            <p:ph type="title"/>
          </p:nvPr>
        </p:nvSpPr>
        <p:spPr>
          <a:xfrm>
            <a:off x="514351" y="342900"/>
            <a:ext cx="7724774" cy="409575"/>
          </a:xfrm>
        </p:spPr>
        <p:txBody>
          <a:bodyPr/>
          <a:lstStyle/>
          <a:p>
            <a:pPr eaLnBrk="1" hangingPunct="1"/>
            <a:r>
              <a:rPr lang="en-US" altLang="en-US" dirty="0">
                <a:solidFill>
                  <a:srgbClr val="002060"/>
                </a:solidFill>
              </a:rPr>
              <a:t>Fire Extinguisher Maintenance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475139">
                                            <p:txEl>
                                              <p:pRg st="0" end="0"/>
                                            </p:txEl>
                                          </p:spTgt>
                                        </p:tgtEl>
                                        <p:attrNameLst>
                                          <p:attrName>style.visibility</p:attrName>
                                        </p:attrNameLst>
                                      </p:cBhvr>
                                      <p:to>
                                        <p:strVal val="visible"/>
                                      </p:to>
                                    </p:set>
                                    <p:animEffect transition="in" filter="box(out)">
                                      <p:cBhvr>
                                        <p:cTn id="7" dur="500"/>
                                        <p:tgtEl>
                                          <p:spTgt spid="475139">
                                            <p:txEl>
                                              <p:pRg st="0" end="0"/>
                                            </p:txEl>
                                          </p:spTgt>
                                        </p:tgtEl>
                                      </p:cBhvr>
                                    </p:animEffect>
                                  </p:childTnLst>
                                </p:cTn>
                              </p:par>
                              <p:par>
                                <p:cTn id="8" presetID="4" presetClass="entr" presetSubtype="32" fill="hold" grpId="0" nodeType="withEffect">
                                  <p:stCondLst>
                                    <p:cond delay="2000"/>
                                  </p:stCondLst>
                                  <p:childTnLst>
                                    <p:set>
                                      <p:cBhvr>
                                        <p:cTn id="9" dur="1" fill="hold">
                                          <p:stCondLst>
                                            <p:cond delay="0"/>
                                          </p:stCondLst>
                                        </p:cTn>
                                        <p:tgtEl>
                                          <p:spTgt spid="475139">
                                            <p:txEl>
                                              <p:pRg st="1" end="1"/>
                                            </p:txEl>
                                          </p:spTgt>
                                        </p:tgtEl>
                                        <p:attrNameLst>
                                          <p:attrName>style.visibility</p:attrName>
                                        </p:attrNameLst>
                                      </p:cBhvr>
                                      <p:to>
                                        <p:strVal val="visible"/>
                                      </p:to>
                                    </p:set>
                                    <p:animEffect transition="in" filter="box(out)">
                                      <p:cBhvr>
                                        <p:cTn id="10" dur="500"/>
                                        <p:tgtEl>
                                          <p:spTgt spid="475139">
                                            <p:txEl>
                                              <p:pRg st="1" end="1"/>
                                            </p:txEl>
                                          </p:spTgt>
                                        </p:tgtEl>
                                      </p:cBhvr>
                                    </p:animEffect>
                                  </p:childTnLst>
                                </p:cTn>
                              </p:par>
                              <p:par>
                                <p:cTn id="11" presetID="4" presetClass="entr" presetSubtype="32" fill="hold" grpId="0" nodeType="withEffect">
                                  <p:stCondLst>
                                    <p:cond delay="3000"/>
                                  </p:stCondLst>
                                  <p:childTnLst>
                                    <p:set>
                                      <p:cBhvr>
                                        <p:cTn id="12" dur="1" fill="hold">
                                          <p:stCondLst>
                                            <p:cond delay="0"/>
                                          </p:stCondLst>
                                        </p:cTn>
                                        <p:tgtEl>
                                          <p:spTgt spid="475139">
                                            <p:txEl>
                                              <p:pRg st="2" end="2"/>
                                            </p:txEl>
                                          </p:spTgt>
                                        </p:tgtEl>
                                        <p:attrNameLst>
                                          <p:attrName>style.visibility</p:attrName>
                                        </p:attrNameLst>
                                      </p:cBhvr>
                                      <p:to>
                                        <p:strVal val="visible"/>
                                      </p:to>
                                    </p:set>
                                    <p:animEffect transition="in" filter="box(out)">
                                      <p:cBhvr>
                                        <p:cTn id="13" dur="500"/>
                                        <p:tgtEl>
                                          <p:spTgt spid="475139">
                                            <p:txEl>
                                              <p:pRg st="2" end="2"/>
                                            </p:txEl>
                                          </p:spTgt>
                                        </p:tgtEl>
                                      </p:cBhvr>
                                    </p:animEffect>
                                  </p:childTnLst>
                                </p:cTn>
                              </p:par>
                              <p:par>
                                <p:cTn id="14" presetID="4" presetClass="entr" presetSubtype="32" fill="hold" grpId="0" nodeType="withEffect">
                                  <p:stCondLst>
                                    <p:cond delay="3000"/>
                                  </p:stCondLst>
                                  <p:childTnLst>
                                    <p:set>
                                      <p:cBhvr>
                                        <p:cTn id="15" dur="1" fill="hold">
                                          <p:stCondLst>
                                            <p:cond delay="0"/>
                                          </p:stCondLst>
                                        </p:cTn>
                                        <p:tgtEl>
                                          <p:spTgt spid="475139">
                                            <p:txEl>
                                              <p:pRg st="3" end="3"/>
                                            </p:txEl>
                                          </p:spTgt>
                                        </p:tgtEl>
                                        <p:attrNameLst>
                                          <p:attrName>style.visibility</p:attrName>
                                        </p:attrNameLst>
                                      </p:cBhvr>
                                      <p:to>
                                        <p:strVal val="visible"/>
                                      </p:to>
                                    </p:set>
                                    <p:animEffect transition="in" filter="box(out)">
                                      <p:cBhvr>
                                        <p:cTn id="16" dur="500"/>
                                        <p:tgtEl>
                                          <p:spTgt spid="475139">
                                            <p:txEl>
                                              <p:pRg st="3" end="3"/>
                                            </p:txEl>
                                          </p:spTgt>
                                        </p:tgtEl>
                                      </p:cBhvr>
                                    </p:animEffect>
                                  </p:childTnLst>
                                </p:cTn>
                              </p:par>
                              <p:par>
                                <p:cTn id="17" presetID="4" presetClass="entr" presetSubtype="32" fill="hold" grpId="0" nodeType="withEffect">
                                  <p:stCondLst>
                                    <p:cond delay="3000"/>
                                  </p:stCondLst>
                                  <p:childTnLst>
                                    <p:set>
                                      <p:cBhvr>
                                        <p:cTn id="18" dur="1" fill="hold">
                                          <p:stCondLst>
                                            <p:cond delay="0"/>
                                          </p:stCondLst>
                                        </p:cTn>
                                        <p:tgtEl>
                                          <p:spTgt spid="475139">
                                            <p:txEl>
                                              <p:pRg st="4" end="4"/>
                                            </p:txEl>
                                          </p:spTgt>
                                        </p:tgtEl>
                                        <p:attrNameLst>
                                          <p:attrName>style.visibility</p:attrName>
                                        </p:attrNameLst>
                                      </p:cBhvr>
                                      <p:to>
                                        <p:strVal val="visible"/>
                                      </p:to>
                                    </p:set>
                                    <p:animEffect transition="in" filter="box(out)">
                                      <p:cBhvr>
                                        <p:cTn id="19" dur="500"/>
                                        <p:tgtEl>
                                          <p:spTgt spid="475139">
                                            <p:txEl>
                                              <p:pRg st="4" end="4"/>
                                            </p:txEl>
                                          </p:spTgt>
                                        </p:tgtEl>
                                      </p:cBhvr>
                                    </p:animEffect>
                                  </p:childTnLst>
                                </p:cTn>
                              </p:par>
                              <p:par>
                                <p:cTn id="20" presetID="4" presetClass="entr" presetSubtype="32" fill="hold" grpId="0" nodeType="withEffect">
                                  <p:stCondLst>
                                    <p:cond delay="3000"/>
                                  </p:stCondLst>
                                  <p:childTnLst>
                                    <p:set>
                                      <p:cBhvr>
                                        <p:cTn id="21" dur="1" fill="hold">
                                          <p:stCondLst>
                                            <p:cond delay="0"/>
                                          </p:stCondLst>
                                        </p:cTn>
                                        <p:tgtEl>
                                          <p:spTgt spid="475139">
                                            <p:txEl>
                                              <p:pRg st="5" end="5"/>
                                            </p:txEl>
                                          </p:spTgt>
                                        </p:tgtEl>
                                        <p:attrNameLst>
                                          <p:attrName>style.visibility</p:attrName>
                                        </p:attrNameLst>
                                      </p:cBhvr>
                                      <p:to>
                                        <p:strVal val="visible"/>
                                      </p:to>
                                    </p:set>
                                    <p:animEffect transition="in" filter="box(out)">
                                      <p:cBhvr>
                                        <p:cTn id="22" dur="500"/>
                                        <p:tgtEl>
                                          <p:spTgt spid="475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39" grpId="0" build="p" autoUpdateAnimBg="0" advAuto="100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7187" name="Rectangle 3">
            <a:extLst>
              <a:ext uri="{FF2B5EF4-FFF2-40B4-BE49-F238E27FC236}">
                <a16:creationId xmlns:a16="http://schemas.microsoft.com/office/drawing/2014/main" id="{060BAADE-87CC-4B41-B9E2-EF545FEDCD5A}"/>
              </a:ext>
            </a:extLst>
          </p:cNvPr>
          <p:cNvSpPr>
            <a:spLocks noGrp="1"/>
          </p:cNvSpPr>
          <p:nvPr>
            <p:ph idx="1"/>
          </p:nvPr>
        </p:nvSpPr>
        <p:spPr>
          <a:xfrm>
            <a:off x="914400" y="1129553"/>
            <a:ext cx="7334250" cy="2985247"/>
          </a:xfrm>
        </p:spPr>
        <p:txBody>
          <a:bodyPr/>
          <a:lstStyle/>
          <a:p>
            <a:pPr marL="300038" indent="-300038" algn="just">
              <a:lnSpc>
                <a:spcPct val="90000"/>
              </a:lnSpc>
              <a:spcBef>
                <a:spcPts val="600"/>
              </a:spcBef>
            </a:pPr>
            <a:r>
              <a:rPr lang="en-US" altLang="en-US" dirty="0">
                <a:solidFill>
                  <a:schemeClr val="tx1"/>
                </a:solidFill>
              </a:rPr>
              <a:t>CO2 and Dry Chemical extinguishers must be inspected daily for damage and have a safety pin and seal intact.</a:t>
            </a:r>
          </a:p>
          <a:p>
            <a:pPr marL="300038" indent="-300038" algn="just">
              <a:lnSpc>
                <a:spcPct val="90000"/>
              </a:lnSpc>
              <a:spcBef>
                <a:spcPts val="600"/>
              </a:spcBef>
            </a:pPr>
            <a:r>
              <a:rPr lang="en-US" altLang="en-US" dirty="0">
                <a:solidFill>
                  <a:schemeClr val="tx1"/>
                </a:solidFill>
              </a:rPr>
              <a:t>Any extinguisher used or damaged must be removed from the job site immediately and returned for refilling and or repairs.</a:t>
            </a:r>
          </a:p>
          <a:p>
            <a:pPr marL="300038" indent="-300038" algn="just">
              <a:lnSpc>
                <a:spcPct val="90000"/>
              </a:lnSpc>
              <a:spcBef>
                <a:spcPts val="600"/>
              </a:spcBef>
            </a:pPr>
            <a:r>
              <a:rPr lang="en-US" altLang="en-US" dirty="0">
                <a:solidFill>
                  <a:schemeClr val="tx1"/>
                </a:solidFill>
              </a:rPr>
              <a:t>Any extinguisher discharged no matter the reason shall be immediately reported to management.</a:t>
            </a:r>
          </a:p>
        </p:txBody>
      </p:sp>
      <p:sp>
        <p:nvSpPr>
          <p:cNvPr id="58371" name="Rectangle 2">
            <a:extLst>
              <a:ext uri="{FF2B5EF4-FFF2-40B4-BE49-F238E27FC236}">
                <a16:creationId xmlns:a16="http://schemas.microsoft.com/office/drawing/2014/main" id="{00CB259A-F814-4FE1-98E4-2C4775831661}"/>
              </a:ext>
            </a:extLst>
          </p:cNvPr>
          <p:cNvSpPr>
            <a:spLocks noGrp="1"/>
          </p:cNvSpPr>
          <p:nvPr>
            <p:ph type="title"/>
          </p:nvPr>
        </p:nvSpPr>
        <p:spPr>
          <a:xfrm>
            <a:off x="522567" y="412702"/>
            <a:ext cx="7781925" cy="409575"/>
          </a:xfrm>
        </p:spPr>
        <p:txBody>
          <a:bodyPr/>
          <a:lstStyle/>
          <a:p>
            <a:pPr eaLnBrk="1" hangingPunct="1"/>
            <a:r>
              <a:rPr lang="en-US" altLang="en-US" dirty="0">
                <a:solidFill>
                  <a:srgbClr val="002060"/>
                </a:solidFill>
              </a:rPr>
              <a:t>Fire Extinguisher Maintenance (cont.)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477187">
                                            <p:txEl>
                                              <p:pRg st="0" end="0"/>
                                            </p:txEl>
                                          </p:spTgt>
                                        </p:tgtEl>
                                        <p:attrNameLst>
                                          <p:attrName>style.visibility</p:attrName>
                                        </p:attrNameLst>
                                      </p:cBhvr>
                                      <p:to>
                                        <p:strVal val="visible"/>
                                      </p:to>
                                    </p:set>
                                    <p:animEffect transition="in" filter="box(out)">
                                      <p:cBhvr>
                                        <p:cTn id="7" dur="500"/>
                                        <p:tgtEl>
                                          <p:spTgt spid="477187">
                                            <p:txEl>
                                              <p:pRg st="0" end="0"/>
                                            </p:txEl>
                                          </p:spTgt>
                                        </p:tgtEl>
                                      </p:cBhvr>
                                    </p:animEffect>
                                  </p:childTnLst>
                                </p:cTn>
                              </p:par>
                            </p:childTnLst>
                          </p:cTn>
                        </p:par>
                        <p:par>
                          <p:cTn id="8" fill="hold" nodeType="afterGroup">
                            <p:stCondLst>
                              <p:cond delay="1500"/>
                            </p:stCondLst>
                            <p:childTnLst>
                              <p:par>
                                <p:cTn id="9" presetID="4" presetClass="entr" presetSubtype="32" fill="hold" grpId="0" nodeType="afterEffect">
                                  <p:stCondLst>
                                    <p:cond delay="1000"/>
                                  </p:stCondLst>
                                  <p:childTnLst>
                                    <p:set>
                                      <p:cBhvr>
                                        <p:cTn id="10" dur="1" fill="hold">
                                          <p:stCondLst>
                                            <p:cond delay="0"/>
                                          </p:stCondLst>
                                        </p:cTn>
                                        <p:tgtEl>
                                          <p:spTgt spid="477187">
                                            <p:txEl>
                                              <p:pRg st="1" end="1"/>
                                            </p:txEl>
                                          </p:spTgt>
                                        </p:tgtEl>
                                        <p:attrNameLst>
                                          <p:attrName>style.visibility</p:attrName>
                                        </p:attrNameLst>
                                      </p:cBhvr>
                                      <p:to>
                                        <p:strVal val="visible"/>
                                      </p:to>
                                    </p:set>
                                    <p:animEffect transition="in" filter="box(out)">
                                      <p:cBhvr>
                                        <p:cTn id="11" dur="500"/>
                                        <p:tgtEl>
                                          <p:spTgt spid="477187">
                                            <p:txEl>
                                              <p:pRg st="1" end="1"/>
                                            </p:txEl>
                                          </p:spTgt>
                                        </p:tgtEl>
                                      </p:cBhvr>
                                    </p:animEffect>
                                  </p:childTnLst>
                                </p:cTn>
                              </p:par>
                            </p:childTnLst>
                          </p:cTn>
                        </p:par>
                        <p:par>
                          <p:cTn id="12" fill="hold" nodeType="afterGroup">
                            <p:stCondLst>
                              <p:cond delay="3000"/>
                            </p:stCondLst>
                            <p:childTnLst>
                              <p:par>
                                <p:cTn id="13" presetID="4" presetClass="entr" presetSubtype="32" fill="hold" grpId="0" nodeType="afterEffect">
                                  <p:stCondLst>
                                    <p:cond delay="2000"/>
                                  </p:stCondLst>
                                  <p:childTnLst>
                                    <p:set>
                                      <p:cBhvr>
                                        <p:cTn id="14" dur="1" fill="hold">
                                          <p:stCondLst>
                                            <p:cond delay="0"/>
                                          </p:stCondLst>
                                        </p:cTn>
                                        <p:tgtEl>
                                          <p:spTgt spid="477187">
                                            <p:txEl>
                                              <p:pRg st="2" end="2"/>
                                            </p:txEl>
                                          </p:spTgt>
                                        </p:tgtEl>
                                        <p:attrNameLst>
                                          <p:attrName>style.visibility</p:attrName>
                                        </p:attrNameLst>
                                      </p:cBhvr>
                                      <p:to>
                                        <p:strVal val="visible"/>
                                      </p:to>
                                    </p:set>
                                    <p:animEffect transition="in" filter="box(out)">
                                      <p:cBhvr>
                                        <p:cTn id="15" dur="500"/>
                                        <p:tgtEl>
                                          <p:spTgt spid="4771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7" grpId="0" build="p" autoUpdateAnimBg="0" advAuto="100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5976">
            <a:hlinkClick r:id="" action="ppaction://media"/>
            <a:extLst>
              <a:ext uri="{FF2B5EF4-FFF2-40B4-BE49-F238E27FC236}">
                <a16:creationId xmlns:a16="http://schemas.microsoft.com/office/drawing/2014/main" id="{7E6B8C33-207A-43B2-825F-7E2DA145EE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762"/>
            <a:ext cx="9135532" cy="5138737"/>
          </a:xfrm>
          <a:prstGeom prst="rect">
            <a:avLst/>
          </a:prstGeom>
        </p:spPr>
      </p:pic>
    </p:spTree>
    <p:extLst>
      <p:ext uri="{BB962C8B-B14F-4D97-AF65-F5344CB8AC3E}">
        <p14:creationId xmlns:p14="http://schemas.microsoft.com/office/powerpoint/2010/main" val="392025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676682BD-31AB-4BAF-B3A9-9EC2F154C2C0}"/>
              </a:ext>
            </a:extLst>
          </p:cNvPr>
          <p:cNvSpPr>
            <a:spLocks noGrp="1"/>
          </p:cNvSpPr>
          <p:nvPr>
            <p:ph type="title"/>
          </p:nvPr>
        </p:nvSpPr>
        <p:spPr>
          <a:xfrm>
            <a:off x="473888" y="150065"/>
            <a:ext cx="7967662" cy="703660"/>
          </a:xfrm>
        </p:spPr>
        <p:txBody>
          <a:bodyPr/>
          <a:lstStyle/>
          <a:p>
            <a:pPr eaLnBrk="1" hangingPunct="1"/>
            <a:r>
              <a:rPr lang="en-US" altLang="en-US" dirty="0">
                <a:solidFill>
                  <a:schemeClr val="tx1">
                    <a:lumMod val="50000"/>
                  </a:schemeClr>
                </a:solidFill>
              </a:rPr>
              <a:t>BEFORE</a:t>
            </a:r>
            <a:r>
              <a:rPr lang="en-US" altLang="en-US" dirty="0">
                <a:solidFill>
                  <a:srgbClr val="002060"/>
                </a:solidFill>
              </a:rPr>
              <a:t> You Consider Extinguishing a Fire . . .</a:t>
            </a:r>
          </a:p>
        </p:txBody>
      </p:sp>
      <p:sp>
        <p:nvSpPr>
          <p:cNvPr id="65539" name="Rectangle 2">
            <a:extLst>
              <a:ext uri="{FF2B5EF4-FFF2-40B4-BE49-F238E27FC236}">
                <a16:creationId xmlns:a16="http://schemas.microsoft.com/office/drawing/2014/main" id="{B53239BF-BFBA-4F7A-8E1E-A37359F9291E}"/>
              </a:ext>
            </a:extLst>
          </p:cNvPr>
          <p:cNvSpPr>
            <a:spLocks noChangeArrowheads="1"/>
          </p:cNvSpPr>
          <p:nvPr/>
        </p:nvSpPr>
        <p:spPr bwMode="auto">
          <a:xfrm>
            <a:off x="1004888" y="1364457"/>
            <a:ext cx="7305674" cy="26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marL="285750" indent="-285750" eaLnBrk="1" hangingPunct="1">
              <a:spcBef>
                <a:spcPts val="600"/>
              </a:spcBef>
              <a:buClr>
                <a:srgbClr val="002060"/>
              </a:buClr>
              <a:buSzTx/>
              <a:buFont typeface="Arial" panose="020B0604020202020204" pitchFamily="34" charset="0"/>
              <a:buChar char="•"/>
            </a:pPr>
            <a:r>
              <a:rPr lang="en-US" altLang="en-US" sz="1800" dirty="0">
                <a:solidFill>
                  <a:schemeClr val="tx1"/>
                </a:solidFill>
                <a:latin typeface="Calibri" panose="020F0502020204030204" pitchFamily="34" charset="0"/>
                <a:cs typeface="Calibri" panose="020F0502020204030204" pitchFamily="34" charset="0"/>
              </a:rPr>
              <a:t>Confirm that the fire is small enough and is not spreading.</a:t>
            </a:r>
          </a:p>
          <a:p>
            <a:pPr marL="285750" indent="-285750" eaLnBrk="1" hangingPunct="1">
              <a:spcBef>
                <a:spcPts val="600"/>
              </a:spcBef>
              <a:buClr>
                <a:srgbClr val="002060"/>
              </a:buClr>
              <a:buSzTx/>
              <a:buFont typeface="Arial" panose="020B0604020202020204" pitchFamily="34" charset="0"/>
              <a:buChar char="•"/>
            </a:pPr>
            <a:r>
              <a:rPr lang="en-US" altLang="en-US" sz="1800" dirty="0">
                <a:solidFill>
                  <a:schemeClr val="tx1"/>
                </a:solidFill>
                <a:latin typeface="Calibri" panose="020F0502020204030204" pitchFamily="34" charset="0"/>
                <a:cs typeface="Calibri" panose="020F0502020204030204" pitchFamily="34" charset="0"/>
              </a:rPr>
              <a:t>Confirm you have a safe path to an exit not threatened by the fire.</a:t>
            </a:r>
          </a:p>
          <a:p>
            <a:pPr marL="285750" indent="-285750" eaLnBrk="1" hangingPunct="1">
              <a:spcBef>
                <a:spcPts val="600"/>
              </a:spcBef>
              <a:buClr>
                <a:srgbClr val="002060"/>
              </a:buClr>
              <a:buSzTx/>
              <a:buFont typeface="Arial" panose="020B0604020202020204" pitchFamily="34" charset="0"/>
              <a:buChar char="•"/>
            </a:pPr>
            <a:r>
              <a:rPr lang="en-US" altLang="en-US" sz="1800" dirty="0">
                <a:solidFill>
                  <a:schemeClr val="tx1"/>
                </a:solidFill>
                <a:latin typeface="Calibri" panose="020F0502020204030204" pitchFamily="34" charset="0"/>
                <a:cs typeface="Calibri" panose="020F0502020204030204" pitchFamily="34" charset="0"/>
              </a:rPr>
              <a:t>You know what kind of extinguisher is required and the correct extinguisher is immediately at hand.</a:t>
            </a:r>
          </a:p>
          <a:p>
            <a:pPr eaLnBrk="1" hangingPunct="1">
              <a:spcBef>
                <a:spcPct val="60000"/>
              </a:spcBef>
              <a:buClr>
                <a:schemeClr val="tx1"/>
              </a:buClr>
              <a:buSzTx/>
              <a:buFontTx/>
              <a:buNone/>
            </a:pPr>
            <a:br>
              <a:rPr lang="en-US" altLang="en-US" sz="2250" dirty="0">
                <a:solidFill>
                  <a:schemeClr val="tx1"/>
                </a:solidFill>
                <a:latin typeface="Calibri" panose="020F0502020204030204" pitchFamily="34" charset="0"/>
                <a:cs typeface="Calibri" panose="020F0502020204030204" pitchFamily="34" charset="0"/>
              </a:rPr>
            </a:br>
            <a:br>
              <a:rPr lang="en-US" altLang="en-US" sz="2250" dirty="0">
                <a:solidFill>
                  <a:schemeClr val="tx1"/>
                </a:solidFill>
                <a:latin typeface="Calibri" panose="020F0502020204030204" pitchFamily="34" charset="0"/>
                <a:cs typeface="Calibri" panose="020F0502020204030204" pitchFamily="34" charset="0"/>
              </a:rPr>
            </a:br>
            <a:endParaRPr lang="en-US" altLang="en-US" sz="225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1">
            <a:extLst>
              <a:ext uri="{FF2B5EF4-FFF2-40B4-BE49-F238E27FC236}">
                <a16:creationId xmlns:a16="http://schemas.microsoft.com/office/drawing/2014/main" id="{A70BDCAB-1184-425B-8262-58F54586A90F}"/>
              </a:ext>
            </a:extLst>
          </p:cNvPr>
          <p:cNvSpPr>
            <a:spLocks noGrp="1"/>
          </p:cNvSpPr>
          <p:nvPr>
            <p:ph idx="1"/>
          </p:nvPr>
        </p:nvSpPr>
        <p:spPr>
          <a:xfrm>
            <a:off x="895349" y="1308847"/>
            <a:ext cx="7362825" cy="3263153"/>
          </a:xfrm>
        </p:spPr>
        <p:txBody>
          <a:bodyPr/>
          <a:lstStyle/>
          <a:p>
            <a:pPr eaLnBrk="1" hangingPunct="1">
              <a:spcBef>
                <a:spcPts val="600"/>
              </a:spcBef>
            </a:pPr>
            <a:r>
              <a:rPr lang="en-US" altLang="en-US" dirty="0">
                <a:solidFill>
                  <a:schemeClr val="tx1"/>
                </a:solidFill>
              </a:rPr>
              <a:t>The fire is spreading beyond the immediate area in which  it started or if it is a large fire.</a:t>
            </a:r>
          </a:p>
          <a:p>
            <a:pPr eaLnBrk="1" hangingPunct="1">
              <a:spcBef>
                <a:spcPts val="600"/>
              </a:spcBef>
            </a:pPr>
            <a:r>
              <a:rPr lang="en-US" altLang="en-US" dirty="0">
                <a:solidFill>
                  <a:schemeClr val="tx1"/>
                </a:solidFill>
              </a:rPr>
              <a:t>The fire could block your escape route.</a:t>
            </a:r>
          </a:p>
          <a:p>
            <a:pPr eaLnBrk="1" hangingPunct="1">
              <a:spcBef>
                <a:spcPts val="600"/>
              </a:spcBef>
            </a:pPr>
            <a:r>
              <a:rPr lang="en-US" altLang="en-US" dirty="0">
                <a:solidFill>
                  <a:schemeClr val="tx1"/>
                </a:solidFill>
              </a:rPr>
              <a:t>You are unsure of the proper operation of the fire extinguisher. </a:t>
            </a:r>
          </a:p>
          <a:p>
            <a:pPr eaLnBrk="1" hangingPunct="1">
              <a:spcBef>
                <a:spcPts val="600"/>
              </a:spcBef>
            </a:pPr>
            <a:r>
              <a:rPr lang="en-US" altLang="en-US" dirty="0">
                <a:solidFill>
                  <a:schemeClr val="tx1"/>
                </a:solidFill>
              </a:rPr>
              <a:t>You doubt that the fire extinguisher you are holding is designed for the type of fire at hand or is large enough to fight the fire.</a:t>
            </a:r>
          </a:p>
          <a:p>
            <a:pPr eaLnBrk="1" hangingPunct="1"/>
            <a:endParaRPr lang="en-US" altLang="en-US" dirty="0"/>
          </a:p>
        </p:txBody>
      </p:sp>
      <p:sp>
        <p:nvSpPr>
          <p:cNvPr id="35842" name="Title 1">
            <a:extLst>
              <a:ext uri="{FF2B5EF4-FFF2-40B4-BE49-F238E27FC236}">
                <a16:creationId xmlns:a16="http://schemas.microsoft.com/office/drawing/2014/main" id="{5CCDA818-C7BC-49F2-8F51-D64A8738F0FF}"/>
              </a:ext>
            </a:extLst>
          </p:cNvPr>
          <p:cNvSpPr>
            <a:spLocks noGrp="1"/>
          </p:cNvSpPr>
          <p:nvPr>
            <p:ph type="title"/>
          </p:nvPr>
        </p:nvSpPr>
        <p:spPr>
          <a:xfrm>
            <a:off x="418626" y="104348"/>
            <a:ext cx="8062913" cy="746521"/>
          </a:xfrm>
        </p:spPr>
        <p:txBody>
          <a:bodyPr rtlCol="0">
            <a:normAutofit/>
          </a:bodyPr>
          <a:lstStyle/>
          <a:p>
            <a:pPr>
              <a:defRPr/>
            </a:pPr>
            <a:r>
              <a:rPr lang="en-US" altLang="en-US" dirty="0">
                <a:solidFill>
                  <a:schemeClr val="tx1">
                    <a:lumMod val="50000"/>
                  </a:schemeClr>
                </a:solidFill>
              </a:rPr>
              <a:t>NEVER</a:t>
            </a:r>
            <a:r>
              <a:rPr lang="en-US" altLang="en-US" dirty="0">
                <a:solidFill>
                  <a:srgbClr val="002060"/>
                </a:solidFill>
              </a:rPr>
              <a:t> Attempt to Extinguish a Fire if..</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a:extLst>
              <a:ext uri="{FF2B5EF4-FFF2-40B4-BE49-F238E27FC236}">
                <a16:creationId xmlns:a16="http://schemas.microsoft.com/office/drawing/2014/main" id="{BD1F36D6-2C05-41B2-AA94-2BAA9B3E1762}"/>
              </a:ext>
            </a:extLst>
          </p:cNvPr>
          <p:cNvSpPr>
            <a:spLocks noChangeArrowheads="1"/>
          </p:cNvSpPr>
          <p:nvPr/>
        </p:nvSpPr>
        <p:spPr bwMode="auto">
          <a:xfrm>
            <a:off x="700087" y="87376"/>
            <a:ext cx="77438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60000"/>
              </a:spcBef>
              <a:buClr>
                <a:schemeClr val="tx1"/>
              </a:buClr>
              <a:buSzTx/>
              <a:buFontTx/>
              <a:buNone/>
            </a:pPr>
            <a:r>
              <a:rPr lang="en-US" altLang="en-US" sz="2250" dirty="0">
                <a:solidFill>
                  <a:schemeClr val="bg1"/>
                </a:solidFill>
                <a:latin typeface="Calibri" panose="020F0502020204030204" pitchFamily="34" charset="0"/>
                <a:cs typeface="Calibri" panose="020F0502020204030204" pitchFamily="34" charset="0"/>
              </a:rPr>
              <a:t>  </a:t>
            </a:r>
            <a:r>
              <a:rPr lang="en-US" altLang="en-US" sz="2700" dirty="0">
                <a:solidFill>
                  <a:schemeClr val="bg1"/>
                </a:solidFill>
                <a:latin typeface="Calibri" panose="020F0502020204030204" pitchFamily="34" charset="0"/>
                <a:cs typeface="Calibri" panose="020F0502020204030204" pitchFamily="34" charset="0"/>
              </a:rPr>
              <a:t>Tips on How and When to Use a Fire Extinguisher</a:t>
            </a:r>
          </a:p>
        </p:txBody>
      </p:sp>
      <p:sp>
        <p:nvSpPr>
          <p:cNvPr id="60419" name="Rectangle 4">
            <a:extLst>
              <a:ext uri="{FF2B5EF4-FFF2-40B4-BE49-F238E27FC236}">
                <a16:creationId xmlns:a16="http://schemas.microsoft.com/office/drawing/2014/main" id="{1731B7E5-8430-4080-98C1-11733C8B6310}"/>
              </a:ext>
            </a:extLst>
          </p:cNvPr>
          <p:cNvSpPr>
            <a:spLocks noChangeArrowheads="1"/>
          </p:cNvSpPr>
          <p:nvPr/>
        </p:nvSpPr>
        <p:spPr bwMode="auto">
          <a:xfrm>
            <a:off x="493058" y="1151606"/>
            <a:ext cx="839992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marL="285750" indent="-285750" algn="just">
              <a:spcBef>
                <a:spcPct val="60000"/>
              </a:spcBef>
              <a:buClr>
                <a:srgbClr val="003464"/>
              </a:buClr>
              <a:buSzTx/>
              <a:buFont typeface="Arial" panose="020B0604020202020204" pitchFamily="34" charset="0"/>
              <a:buChar char="•"/>
            </a:pPr>
            <a:r>
              <a:rPr lang="en-US" altLang="en-US" sz="1400" dirty="0">
                <a:solidFill>
                  <a:schemeClr val="tx1"/>
                </a:solidFill>
                <a:latin typeface="Calibri" panose="020F0502020204030204" pitchFamily="34" charset="0"/>
                <a:cs typeface="Calibri" panose="020F0502020204030204" pitchFamily="34" charset="0"/>
              </a:rPr>
              <a:t>Most fires start small. Except for explosions, fires can usually be brought under control if they are attacked correctly with the right type and size of extinguisher within the first 2 minutes! </a:t>
            </a:r>
          </a:p>
          <a:p>
            <a:pPr marL="285750" indent="-285750" algn="just">
              <a:spcBef>
                <a:spcPct val="60000"/>
              </a:spcBef>
              <a:buClr>
                <a:srgbClr val="003464"/>
              </a:buClr>
              <a:buSzTx/>
              <a:buFont typeface="Arial" panose="020B0604020202020204" pitchFamily="34" charset="0"/>
              <a:buChar char="•"/>
            </a:pPr>
            <a:r>
              <a:rPr lang="en-US" altLang="en-US" sz="1400" dirty="0">
                <a:solidFill>
                  <a:schemeClr val="tx1"/>
                </a:solidFill>
                <a:latin typeface="Calibri" panose="020F0502020204030204" pitchFamily="34" charset="0"/>
                <a:cs typeface="Calibri" panose="020F0502020204030204" pitchFamily="34" charset="0"/>
              </a:rPr>
              <a:t>A fire extinguisher should be "listed and labeled" by an independent testing laboratory. The higher the rating number on an A or B extinguisher, the more fire it can put out. Be careful, high-rated units are often heavier models. Make sure you can hold and operate the model you are using. </a:t>
            </a:r>
          </a:p>
          <a:p>
            <a:pPr marL="285750" indent="-285750" algn="just">
              <a:spcBef>
                <a:spcPct val="60000"/>
              </a:spcBef>
              <a:buClr>
                <a:srgbClr val="003464"/>
              </a:buClr>
              <a:buSzTx/>
              <a:buFont typeface="Arial" panose="020B0604020202020204" pitchFamily="34" charset="0"/>
              <a:buChar char="•"/>
            </a:pPr>
            <a:r>
              <a:rPr lang="en-US" altLang="en-US" sz="1400" dirty="0">
                <a:solidFill>
                  <a:schemeClr val="tx1"/>
                </a:solidFill>
                <a:latin typeface="Calibri" panose="020F0502020204030204" pitchFamily="34" charset="0"/>
                <a:cs typeface="Calibri" panose="020F0502020204030204" pitchFamily="34" charset="0"/>
              </a:rPr>
              <a:t>Before attempting to fight a small fire, be sure everyone is out of the area. Ensure someone has called or gone to the quarter deck. If the fire starts to spread or threatens your escape path, get out immediately! </a:t>
            </a:r>
          </a:p>
          <a:p>
            <a:pPr marL="285750" indent="-285750" algn="just">
              <a:spcBef>
                <a:spcPct val="60000"/>
              </a:spcBef>
              <a:buClr>
                <a:srgbClr val="003464"/>
              </a:buClr>
              <a:buSzTx/>
              <a:buFont typeface="Arial" panose="020B0604020202020204" pitchFamily="34" charset="0"/>
              <a:buChar char="•"/>
            </a:pPr>
            <a:r>
              <a:rPr lang="en-US" altLang="en-US" sz="1400" dirty="0">
                <a:solidFill>
                  <a:schemeClr val="tx1"/>
                </a:solidFill>
                <a:latin typeface="Calibri" panose="020F0502020204030204" pitchFamily="34" charset="0"/>
                <a:cs typeface="Calibri" panose="020F0502020204030204" pitchFamily="34" charset="0"/>
              </a:rPr>
              <a:t>The operator must know how to use the extinguisher quickly without taking time to read directions during an emergency. Remember that the extinguishers need care and must be recharged after every use.</a:t>
            </a:r>
          </a:p>
          <a:p>
            <a:pPr marL="285750" indent="-285750">
              <a:spcBef>
                <a:spcPct val="60000"/>
              </a:spcBef>
              <a:buClr>
                <a:srgbClr val="003464"/>
              </a:buClr>
              <a:buSzTx/>
              <a:buFont typeface="Arial" panose="020B0604020202020204" pitchFamily="34" charset="0"/>
              <a:buChar char="•"/>
            </a:pPr>
            <a:r>
              <a:rPr lang="en-US" altLang="en-US" sz="1400" dirty="0">
                <a:solidFill>
                  <a:schemeClr val="tx1"/>
                </a:solidFill>
                <a:latin typeface="Calibri" panose="020F0502020204030204" pitchFamily="34" charset="0"/>
                <a:cs typeface="Calibri" panose="020F0502020204030204" pitchFamily="34" charset="0"/>
              </a:rPr>
              <a:t>Before attempting to fight a small fire, be sure everyone is out of the area. Ensure someone has called or gone to the quarter deck. If the fire starts to spread or threatens your escape path, get out immediately! </a:t>
            </a:r>
          </a:p>
          <a:p>
            <a:pPr marL="285750" indent="-285750">
              <a:spcBef>
                <a:spcPct val="60000"/>
              </a:spcBef>
              <a:buClr>
                <a:srgbClr val="003464"/>
              </a:buClr>
              <a:buSzTx/>
              <a:buFont typeface="Arial" panose="020B0604020202020204" pitchFamily="34" charset="0"/>
              <a:buChar char="•"/>
            </a:pPr>
            <a:r>
              <a:rPr lang="en-US" altLang="en-US" sz="1400" dirty="0">
                <a:solidFill>
                  <a:schemeClr val="tx1"/>
                </a:solidFill>
                <a:latin typeface="Calibri" panose="020F0502020204030204" pitchFamily="34" charset="0"/>
                <a:cs typeface="Calibri" panose="020F0502020204030204" pitchFamily="34" charset="0"/>
              </a:rPr>
              <a:t>The operator must know how to use the extinguisher quickly without taking time to read directions during an emergency. Remember that the extinguishers need care and must be recharged after every use.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4">
            <a:extLst>
              <a:ext uri="{FF2B5EF4-FFF2-40B4-BE49-F238E27FC236}">
                <a16:creationId xmlns:a16="http://schemas.microsoft.com/office/drawing/2014/main" id="{8EEFE345-B93E-4C98-A353-F7AFB9694F72}"/>
              </a:ext>
            </a:extLst>
          </p:cNvPr>
          <p:cNvSpPr>
            <a:spLocks noGrp="1"/>
          </p:cNvSpPr>
          <p:nvPr>
            <p:ph type="title"/>
          </p:nvPr>
        </p:nvSpPr>
        <p:spPr>
          <a:xfrm>
            <a:off x="697405" y="432406"/>
            <a:ext cx="7896525" cy="857250"/>
          </a:xfrm>
        </p:spPr>
        <p:txBody>
          <a:bodyPr rtlCol="0">
            <a:noAutofit/>
          </a:bodyPr>
          <a:lstStyle/>
          <a:p>
            <a:pPr>
              <a:defRPr/>
            </a:pPr>
            <a:br>
              <a:rPr lang="en-US" altLang="en-US" sz="1800" dirty="0">
                <a:solidFill>
                  <a:srgbClr val="FF0000"/>
                </a:solidFill>
              </a:rPr>
            </a:br>
            <a:r>
              <a:rPr lang="en-US" altLang="en-US" sz="1800" dirty="0">
                <a:solidFill>
                  <a:srgbClr val="FF0000"/>
                </a:solidFill>
              </a:rPr>
              <a:t>IF YOU FIGHT A FIRE: REMEMBER THE WORD  P. A. S .S.</a:t>
            </a:r>
            <a:br>
              <a:rPr lang="en-US" altLang="en-US" sz="1800" dirty="0">
                <a:solidFill>
                  <a:srgbClr val="FF0000"/>
                </a:solidFill>
              </a:rPr>
            </a:br>
            <a:r>
              <a:rPr lang="en-US" altLang="en-US" sz="1800" dirty="0">
                <a:solidFill>
                  <a:srgbClr val="FF0000"/>
                </a:solidFill>
              </a:rPr>
              <a:t>			</a:t>
            </a:r>
            <a:r>
              <a:rPr lang="en-US" altLang="en-US" sz="2400" i="1" dirty="0">
                <a:solidFill>
                  <a:srgbClr val="FF0000"/>
                </a:solidFill>
              </a:rPr>
              <a:t>PULL . . . AIM . . . SQUEEZE . . . SWEEP </a:t>
            </a:r>
            <a:br>
              <a:rPr lang="en-US" altLang="en-US" sz="1600" dirty="0"/>
            </a:br>
            <a:endParaRPr lang="en-US" altLang="en-US" sz="1600" dirty="0"/>
          </a:p>
        </p:txBody>
      </p:sp>
      <p:sp>
        <p:nvSpPr>
          <p:cNvPr id="62467" name="Rectangle 5">
            <a:extLst>
              <a:ext uri="{FF2B5EF4-FFF2-40B4-BE49-F238E27FC236}">
                <a16:creationId xmlns:a16="http://schemas.microsoft.com/office/drawing/2014/main" id="{0F017368-1058-426C-9C70-B3F6343956ED}"/>
              </a:ext>
            </a:extLst>
          </p:cNvPr>
          <p:cNvSpPr>
            <a:spLocks noChangeArrowheads="1"/>
          </p:cNvSpPr>
          <p:nvPr/>
        </p:nvSpPr>
        <p:spPr bwMode="auto">
          <a:xfrm>
            <a:off x="550070" y="1289656"/>
            <a:ext cx="5281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60000"/>
              </a:spcBef>
              <a:buClr>
                <a:schemeClr val="tx1"/>
              </a:buClr>
              <a:buSzTx/>
              <a:buNone/>
            </a:pPr>
            <a:r>
              <a:rPr lang="en-US" altLang="en-US" sz="1600" b="1" dirty="0">
                <a:solidFill>
                  <a:srgbClr val="FF0000"/>
                </a:solidFill>
                <a:latin typeface="Calibri" panose="020F0502020204030204" pitchFamily="34" charset="0"/>
                <a:cs typeface="Calibri" panose="020F0502020204030204" pitchFamily="34" charset="0"/>
              </a:rPr>
              <a:t>P</a:t>
            </a:r>
            <a:r>
              <a:rPr lang="en-US" altLang="en-US" sz="1600" dirty="0">
                <a:solidFill>
                  <a:schemeClr val="tx1"/>
                </a:solidFill>
                <a:latin typeface="Calibri" panose="020F0502020204030204" pitchFamily="34" charset="0"/>
                <a:cs typeface="Calibri" panose="020F0502020204030204" pitchFamily="34" charset="0"/>
              </a:rPr>
              <a:t>ULL... the pin. Some extinguishers require releasing a lock latch, pressing a puncture lever or other motion.</a:t>
            </a:r>
          </a:p>
        </p:txBody>
      </p:sp>
      <p:sp>
        <p:nvSpPr>
          <p:cNvPr id="62469" name="Rectangle 6">
            <a:extLst>
              <a:ext uri="{FF2B5EF4-FFF2-40B4-BE49-F238E27FC236}">
                <a16:creationId xmlns:a16="http://schemas.microsoft.com/office/drawing/2014/main" id="{D4D036F7-B710-40BB-AE81-B156B1BBFA74}"/>
              </a:ext>
            </a:extLst>
          </p:cNvPr>
          <p:cNvSpPr>
            <a:spLocks noChangeArrowheads="1"/>
          </p:cNvSpPr>
          <p:nvPr/>
        </p:nvSpPr>
        <p:spPr bwMode="auto">
          <a:xfrm>
            <a:off x="550071" y="1963066"/>
            <a:ext cx="52813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60000"/>
              </a:spcBef>
              <a:buClr>
                <a:schemeClr val="tx1"/>
              </a:buClr>
              <a:buSzTx/>
              <a:buNone/>
            </a:pPr>
            <a:r>
              <a:rPr lang="en-US" altLang="en-US" sz="1600" dirty="0">
                <a:solidFill>
                  <a:srgbClr val="FF0000"/>
                </a:solidFill>
                <a:latin typeface="Calibri" panose="020F0502020204030204" pitchFamily="34" charset="0"/>
                <a:cs typeface="Calibri" panose="020F0502020204030204" pitchFamily="34" charset="0"/>
              </a:rPr>
              <a:t>A</a:t>
            </a:r>
            <a:r>
              <a:rPr lang="en-US" altLang="en-US" sz="1600" dirty="0">
                <a:solidFill>
                  <a:schemeClr val="tx1"/>
                </a:solidFill>
                <a:latin typeface="Calibri" panose="020F0502020204030204" pitchFamily="34" charset="0"/>
                <a:cs typeface="Calibri" panose="020F0502020204030204" pitchFamily="34" charset="0"/>
              </a:rPr>
              <a:t>IM... low, pointing the extinguisher nozzle (or it's horn or hose) at the base of the fire. </a:t>
            </a:r>
          </a:p>
        </p:txBody>
      </p:sp>
      <p:pic>
        <p:nvPicPr>
          <p:cNvPr id="2" name="Picture 1">
            <a:extLst>
              <a:ext uri="{FF2B5EF4-FFF2-40B4-BE49-F238E27FC236}">
                <a16:creationId xmlns:a16="http://schemas.microsoft.com/office/drawing/2014/main" id="{08414757-9F3E-47E1-8D85-EAAC1B773BB1}"/>
              </a:ext>
            </a:extLst>
          </p:cNvPr>
          <p:cNvPicPr>
            <a:picLocks noChangeAspect="1"/>
          </p:cNvPicPr>
          <p:nvPr/>
        </p:nvPicPr>
        <p:blipFill>
          <a:blip r:embed="rId2"/>
          <a:stretch>
            <a:fillRect/>
          </a:stretch>
        </p:blipFill>
        <p:spPr>
          <a:xfrm>
            <a:off x="5472462" y="1289656"/>
            <a:ext cx="3671538" cy="2754913"/>
          </a:xfrm>
          <a:prstGeom prst="rect">
            <a:avLst/>
          </a:prstGeom>
        </p:spPr>
      </p:pic>
      <p:sp>
        <p:nvSpPr>
          <p:cNvPr id="8" name="Rectangle 3">
            <a:extLst>
              <a:ext uri="{FF2B5EF4-FFF2-40B4-BE49-F238E27FC236}">
                <a16:creationId xmlns:a16="http://schemas.microsoft.com/office/drawing/2014/main" id="{8D3B5DDF-7898-4AAF-9C40-78E6AEBAE9E1}"/>
              </a:ext>
            </a:extLst>
          </p:cNvPr>
          <p:cNvSpPr>
            <a:spLocks noChangeArrowheads="1"/>
          </p:cNvSpPr>
          <p:nvPr/>
        </p:nvSpPr>
        <p:spPr bwMode="auto">
          <a:xfrm>
            <a:off x="550070" y="2582721"/>
            <a:ext cx="49223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60000"/>
              </a:spcBef>
              <a:buClr>
                <a:schemeClr val="tx1"/>
              </a:buClr>
              <a:buSzTx/>
              <a:buNone/>
            </a:pPr>
            <a:r>
              <a:rPr lang="en-US" altLang="en-US" sz="1600" dirty="0">
                <a:solidFill>
                  <a:srgbClr val="FF0000"/>
                </a:solidFill>
                <a:latin typeface="Calibri" panose="020F0502020204030204" pitchFamily="34" charset="0"/>
                <a:cs typeface="Calibri" panose="020F0502020204030204" pitchFamily="34" charset="0"/>
              </a:rPr>
              <a:t>S</a:t>
            </a:r>
            <a:r>
              <a:rPr lang="en-US" altLang="en-US" sz="1600" dirty="0">
                <a:solidFill>
                  <a:schemeClr val="tx1"/>
                </a:solidFill>
                <a:latin typeface="Calibri" panose="020F0502020204030204" pitchFamily="34" charset="0"/>
                <a:cs typeface="Calibri" panose="020F0502020204030204" pitchFamily="34" charset="0"/>
              </a:rPr>
              <a:t>QUEEZE... the handle. This releases the extinguishing agent.</a:t>
            </a:r>
          </a:p>
        </p:txBody>
      </p:sp>
      <p:sp>
        <p:nvSpPr>
          <p:cNvPr id="10" name="TextBox 9">
            <a:extLst>
              <a:ext uri="{FF2B5EF4-FFF2-40B4-BE49-F238E27FC236}">
                <a16:creationId xmlns:a16="http://schemas.microsoft.com/office/drawing/2014/main" id="{ECAE8BB5-0E96-4EDB-85C5-9DD32B472CF1}"/>
              </a:ext>
            </a:extLst>
          </p:cNvPr>
          <p:cNvSpPr txBox="1"/>
          <p:nvPr/>
        </p:nvSpPr>
        <p:spPr>
          <a:xfrm>
            <a:off x="697406" y="3167496"/>
            <a:ext cx="4572000" cy="338554"/>
          </a:xfrm>
          <a:prstGeom prst="rect">
            <a:avLst/>
          </a:prstGeom>
          <a:noFill/>
        </p:spPr>
        <p:txBody>
          <a:bodyPr wrap="square">
            <a:spAutoFit/>
          </a:bodyPr>
          <a:lstStyle/>
          <a:p>
            <a:pPr eaLnBrk="1" hangingPunct="1">
              <a:spcBef>
                <a:spcPct val="60000"/>
              </a:spcBef>
              <a:buClr>
                <a:schemeClr val="tx1"/>
              </a:buClr>
              <a:buSzTx/>
              <a:buFontTx/>
              <a:buNone/>
            </a:pPr>
            <a:endParaRPr lang="en-US" altLang="en-US" sz="1600" dirty="0">
              <a:solidFill>
                <a:schemeClr val="tx1"/>
              </a:solidFill>
              <a:latin typeface="Calibri" panose="020F0502020204030204" pitchFamily="34" charset="0"/>
              <a:cs typeface="Calibri" panose="020F0502020204030204" pitchFamily="34" charset="0"/>
            </a:endParaRPr>
          </a:p>
        </p:txBody>
      </p:sp>
      <p:sp>
        <p:nvSpPr>
          <p:cNvPr id="11" name="Rectangle 3">
            <a:extLst>
              <a:ext uri="{FF2B5EF4-FFF2-40B4-BE49-F238E27FC236}">
                <a16:creationId xmlns:a16="http://schemas.microsoft.com/office/drawing/2014/main" id="{67CE4CA1-0D3F-4D21-8CE6-756D5397998E}"/>
              </a:ext>
            </a:extLst>
          </p:cNvPr>
          <p:cNvSpPr>
            <a:spLocks noChangeArrowheads="1"/>
          </p:cNvSpPr>
          <p:nvPr/>
        </p:nvSpPr>
        <p:spPr bwMode="auto">
          <a:xfrm>
            <a:off x="550069" y="3195785"/>
            <a:ext cx="52813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60000"/>
              </a:spcBef>
              <a:buClr>
                <a:schemeClr val="tx1"/>
              </a:buClr>
              <a:buSzTx/>
              <a:buNone/>
            </a:pPr>
            <a:r>
              <a:rPr lang="en-US" altLang="en-US" sz="1600" dirty="0">
                <a:solidFill>
                  <a:srgbClr val="FF0000"/>
                </a:solidFill>
                <a:latin typeface="Calibri" panose="020F0502020204030204" pitchFamily="34" charset="0"/>
                <a:cs typeface="Calibri" panose="020F0502020204030204" pitchFamily="34" charset="0"/>
              </a:rPr>
              <a:t>S</a:t>
            </a:r>
            <a:r>
              <a:rPr lang="en-US" altLang="en-US" sz="1600" dirty="0">
                <a:solidFill>
                  <a:schemeClr val="tx1"/>
                </a:solidFill>
                <a:latin typeface="Calibri" panose="020F0502020204030204" pitchFamily="34" charset="0"/>
                <a:cs typeface="Calibri" panose="020F0502020204030204" pitchFamily="34" charset="0"/>
              </a:rPr>
              <a:t>WEEP... from side to side at the base of the fire until it appears to be out. Watch the fire area in case fire breaks out again and repeat use of extinguisher if necessary.</a:t>
            </a:r>
          </a:p>
        </p:txBody>
      </p:sp>
      <p:sp>
        <p:nvSpPr>
          <p:cNvPr id="14" name="Rectangle 5">
            <a:extLst>
              <a:ext uri="{FF2B5EF4-FFF2-40B4-BE49-F238E27FC236}">
                <a16:creationId xmlns:a16="http://schemas.microsoft.com/office/drawing/2014/main" id="{C77B25AA-0977-4C94-936C-94C22062EADC}"/>
              </a:ext>
            </a:extLst>
          </p:cNvPr>
          <p:cNvSpPr>
            <a:spLocks noChangeArrowheads="1"/>
          </p:cNvSpPr>
          <p:nvPr/>
        </p:nvSpPr>
        <p:spPr bwMode="auto">
          <a:xfrm>
            <a:off x="1559859" y="4248387"/>
            <a:ext cx="60780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60000"/>
              </a:spcBef>
              <a:buClr>
                <a:schemeClr val="tx1"/>
              </a:buClr>
              <a:buSzTx/>
              <a:buNone/>
            </a:pPr>
            <a:r>
              <a:rPr lang="en-US" altLang="en-US" sz="1500" b="1" dirty="0">
                <a:solidFill>
                  <a:schemeClr val="tx1"/>
                </a:solidFill>
                <a:latin typeface="Calibri" panose="020F0502020204030204" pitchFamily="34" charset="0"/>
                <a:cs typeface="Calibri" panose="020F0502020204030204" pitchFamily="34" charset="0"/>
              </a:rPr>
              <a:t>Read and follow the directions on your extinguisher. If you have the slightest doubt about whether or not to fight a fire – </a:t>
            </a:r>
            <a:r>
              <a:rPr lang="en-US" altLang="en-US" sz="1500" b="1" dirty="0">
                <a:solidFill>
                  <a:srgbClr val="FF0000"/>
                </a:solidFill>
                <a:latin typeface="Calibri" panose="020F0502020204030204" pitchFamily="34" charset="0"/>
                <a:cs typeface="Calibri" panose="020F0502020204030204" pitchFamily="34" charset="0"/>
              </a:rPr>
              <a:t>DON’T!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SS Procedure 1">
            <a:hlinkClick r:id="" action="ppaction://media"/>
            <a:extLst>
              <a:ext uri="{FF2B5EF4-FFF2-40B4-BE49-F238E27FC236}">
                <a16:creationId xmlns:a16="http://schemas.microsoft.com/office/drawing/2014/main" id="{EC1F352C-378C-4C63-A07B-13D62FD640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2393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a:extLst>
              <a:ext uri="{FF2B5EF4-FFF2-40B4-BE49-F238E27FC236}">
                <a16:creationId xmlns:a16="http://schemas.microsoft.com/office/drawing/2014/main" id="{779368A8-0F88-4204-BCE6-C2D9AE2A7CF1}"/>
              </a:ext>
            </a:extLst>
          </p:cNvPr>
          <p:cNvSpPr>
            <a:spLocks noGrp="1"/>
          </p:cNvSpPr>
          <p:nvPr>
            <p:ph idx="1"/>
          </p:nvPr>
        </p:nvSpPr>
        <p:spPr>
          <a:xfrm>
            <a:off x="714376" y="914401"/>
            <a:ext cx="7277100" cy="3705785"/>
          </a:xfrm>
        </p:spPr>
        <p:txBody>
          <a:bodyPr/>
          <a:lstStyle/>
          <a:p>
            <a:pPr marL="0" indent="0">
              <a:lnSpc>
                <a:spcPct val="90000"/>
              </a:lnSpc>
              <a:buNone/>
            </a:pPr>
            <a:r>
              <a:rPr lang="en-US" altLang="en-US" dirty="0">
                <a:solidFill>
                  <a:srgbClr val="002060"/>
                </a:solidFill>
              </a:rPr>
              <a:t> Evacuations</a:t>
            </a:r>
          </a:p>
          <a:p>
            <a:pPr lvl="1" eaLnBrk="1" hangingPunct="1">
              <a:lnSpc>
                <a:spcPct val="90000"/>
              </a:lnSpc>
              <a:spcBef>
                <a:spcPts val="600"/>
              </a:spcBef>
              <a:buClr>
                <a:srgbClr val="003464"/>
              </a:buClr>
              <a:buFont typeface="Arial" panose="020B0604020202020204" pitchFamily="34" charset="0"/>
              <a:buChar char="•"/>
            </a:pPr>
            <a:r>
              <a:rPr lang="en-US" altLang="en-US" dirty="0">
                <a:solidFill>
                  <a:srgbClr val="555555"/>
                </a:solidFill>
              </a:rPr>
              <a:t>There are several reason that vessel or facility would have to be evacuated.</a:t>
            </a:r>
          </a:p>
          <a:p>
            <a:pPr lvl="2">
              <a:lnSpc>
                <a:spcPct val="90000"/>
              </a:lnSpc>
              <a:spcBef>
                <a:spcPts val="600"/>
              </a:spcBef>
              <a:buClr>
                <a:srgbClr val="003464"/>
              </a:buClr>
              <a:buFont typeface="Courier New" panose="02070309020205020404" pitchFamily="49" charset="0"/>
              <a:buChar char="o"/>
            </a:pPr>
            <a:r>
              <a:rPr lang="en-US" altLang="en-US" dirty="0"/>
              <a:t>Once an alarm has sounded over the company’s or vessel’s communications system, employees must immediately exit the area or vessel. All employees will meet at a pre-designated muster area and stay there until released by a supervisor.</a:t>
            </a:r>
          </a:p>
          <a:p>
            <a:pPr lvl="2">
              <a:lnSpc>
                <a:spcPct val="90000"/>
              </a:lnSpc>
              <a:spcBef>
                <a:spcPts val="600"/>
              </a:spcBef>
              <a:buClr>
                <a:srgbClr val="003464"/>
              </a:buClr>
              <a:buFont typeface="Courier New" panose="02070309020205020404" pitchFamily="49" charset="0"/>
              <a:buChar char="o"/>
            </a:pPr>
            <a:r>
              <a:rPr lang="en-US" altLang="en-US" dirty="0"/>
              <a:t>The muster identified on the pier by a sign. It is critical for each evacuated employee to be accounted for and reported to the customer. This confirms that you are safe and out of danger. </a:t>
            </a:r>
          </a:p>
        </p:txBody>
      </p:sp>
      <p:sp>
        <p:nvSpPr>
          <p:cNvPr id="76803" name="Title 1">
            <a:extLst>
              <a:ext uri="{FF2B5EF4-FFF2-40B4-BE49-F238E27FC236}">
                <a16:creationId xmlns:a16="http://schemas.microsoft.com/office/drawing/2014/main" id="{ADCA8ACF-98C1-4625-8189-90FD62CE00E5}"/>
              </a:ext>
            </a:extLst>
          </p:cNvPr>
          <p:cNvSpPr>
            <a:spLocks noGrp="1"/>
          </p:cNvSpPr>
          <p:nvPr>
            <p:ph type="title"/>
          </p:nvPr>
        </p:nvSpPr>
        <p:spPr>
          <a:xfrm>
            <a:off x="476251" y="137440"/>
            <a:ext cx="7753350" cy="586460"/>
          </a:xfrm>
        </p:spPr>
        <p:txBody>
          <a:bodyPr/>
          <a:lstStyle/>
          <a:p>
            <a:pPr eaLnBrk="1" hangingPunct="1"/>
            <a:r>
              <a:rPr lang="en-US" altLang="en-US" dirty="0">
                <a:solidFill>
                  <a:srgbClr val="002060"/>
                </a:solidFill>
              </a:rPr>
              <a:t>Procedures for Evacuation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1E41FF-5C7C-45FC-BC1B-321DD851F23B}"/>
              </a:ext>
            </a:extLst>
          </p:cNvPr>
          <p:cNvSpPr>
            <a:spLocks noGrp="1"/>
          </p:cNvSpPr>
          <p:nvPr>
            <p:ph idx="1"/>
          </p:nvPr>
        </p:nvSpPr>
        <p:spPr>
          <a:xfrm>
            <a:off x="654983" y="932329"/>
            <a:ext cx="7296150" cy="2570629"/>
          </a:xfrm>
        </p:spPr>
        <p:txBody>
          <a:bodyPr/>
          <a:lstStyle/>
          <a:p>
            <a:pPr marL="0" indent="0">
              <a:buNone/>
              <a:defRPr/>
            </a:pPr>
            <a:r>
              <a:rPr lang="en-US" dirty="0"/>
              <a:t>  </a:t>
            </a:r>
            <a:r>
              <a:rPr lang="en-US" dirty="0">
                <a:solidFill>
                  <a:srgbClr val="002060"/>
                </a:solidFill>
              </a:rPr>
              <a:t>Smoke Inhalation</a:t>
            </a:r>
          </a:p>
          <a:p>
            <a:pPr marL="403225">
              <a:defRPr/>
            </a:pPr>
            <a:r>
              <a:rPr lang="en-US" dirty="0">
                <a:solidFill>
                  <a:schemeClr val="tx1"/>
                </a:solidFill>
              </a:rPr>
              <a:t>Cough, Shortness of breath, hoariness or noisy breathing;</a:t>
            </a:r>
          </a:p>
          <a:p>
            <a:pPr marL="403225">
              <a:defRPr/>
            </a:pPr>
            <a:r>
              <a:rPr lang="en-US" dirty="0">
                <a:solidFill>
                  <a:schemeClr val="tx1"/>
                </a:solidFill>
              </a:rPr>
              <a:t>Eyes may be red and irritated by the smoke, and there may be burns to the corneas in the eyes;</a:t>
            </a:r>
          </a:p>
          <a:p>
            <a:pPr marL="403225">
              <a:defRPr/>
            </a:pPr>
            <a:r>
              <a:rPr lang="en-US" dirty="0">
                <a:solidFill>
                  <a:schemeClr val="tx1"/>
                </a:solidFill>
              </a:rPr>
              <a:t>Skin color may range from pale to bluish to cherry red;</a:t>
            </a:r>
          </a:p>
          <a:p>
            <a:pPr marL="403225">
              <a:defRPr/>
            </a:pPr>
            <a:r>
              <a:rPr lang="en-US" dirty="0">
                <a:solidFill>
                  <a:schemeClr val="tx1"/>
                </a:solidFill>
              </a:rPr>
              <a:t>Can cause headaches and change in mental status.</a:t>
            </a:r>
          </a:p>
          <a:p>
            <a:pPr marL="0" indent="0">
              <a:buNone/>
              <a:defRPr/>
            </a:pPr>
            <a:r>
              <a:rPr lang="en-US" dirty="0"/>
              <a:t>      </a:t>
            </a:r>
          </a:p>
          <a:p>
            <a:pPr marL="0" indent="0">
              <a:buNone/>
              <a:defRPr/>
            </a:pPr>
            <a:endParaRPr lang="en-US" dirty="0"/>
          </a:p>
        </p:txBody>
      </p:sp>
      <p:sp>
        <p:nvSpPr>
          <p:cNvPr id="37891" name="Title 1">
            <a:extLst>
              <a:ext uri="{FF2B5EF4-FFF2-40B4-BE49-F238E27FC236}">
                <a16:creationId xmlns:a16="http://schemas.microsoft.com/office/drawing/2014/main" id="{DA7AB26E-050E-48E6-A712-5884F691BC18}"/>
              </a:ext>
            </a:extLst>
          </p:cNvPr>
          <p:cNvSpPr>
            <a:spLocks noGrp="1"/>
          </p:cNvSpPr>
          <p:nvPr>
            <p:ph type="title"/>
          </p:nvPr>
        </p:nvSpPr>
        <p:spPr>
          <a:xfrm>
            <a:off x="485775" y="190500"/>
            <a:ext cx="7772400" cy="540020"/>
          </a:xfrm>
        </p:spPr>
        <p:txBody>
          <a:bodyPr/>
          <a:lstStyle/>
          <a:p>
            <a:r>
              <a:rPr lang="en-US" altLang="en-US" dirty="0">
                <a:solidFill>
                  <a:srgbClr val="002060"/>
                </a:solidFill>
              </a:rPr>
              <a:t>Familiarization with Adverse Health Affects Caused by Fires </a:t>
            </a:r>
          </a:p>
        </p:txBody>
      </p:sp>
      <p:sp>
        <p:nvSpPr>
          <p:cNvPr id="37892" name="TextBox 2">
            <a:extLst>
              <a:ext uri="{FF2B5EF4-FFF2-40B4-BE49-F238E27FC236}">
                <a16:creationId xmlns:a16="http://schemas.microsoft.com/office/drawing/2014/main" id="{E0824C9C-2D52-4349-87A7-8DE5014E12AC}"/>
              </a:ext>
            </a:extLst>
          </p:cNvPr>
          <p:cNvSpPr txBox="1">
            <a:spLocks noChangeArrowheads="1"/>
          </p:cNvSpPr>
          <p:nvPr/>
        </p:nvSpPr>
        <p:spPr bwMode="auto">
          <a:xfrm>
            <a:off x="369233" y="3554505"/>
            <a:ext cx="822791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60000"/>
              </a:spcBef>
              <a:buClr>
                <a:schemeClr val="tx1"/>
              </a:buClr>
              <a:buSzTx/>
              <a:buFontTx/>
              <a:buNone/>
            </a:pPr>
            <a:r>
              <a:rPr lang="en-US" altLang="en-US" sz="1800" dirty="0">
                <a:solidFill>
                  <a:srgbClr val="FF0000"/>
                </a:solidFill>
                <a:latin typeface="Calibri" panose="020F0502020204030204" pitchFamily="34" charset="0"/>
                <a:cs typeface="Calibri" panose="020F0502020204030204" pitchFamily="34" charset="0"/>
              </a:rPr>
              <a:t>Think about what on the ship which might be burning!</a:t>
            </a:r>
          </a:p>
          <a:p>
            <a:pPr algn="ctr" eaLnBrk="1" hangingPunct="1">
              <a:spcBef>
                <a:spcPct val="60000"/>
              </a:spcBef>
              <a:buClr>
                <a:schemeClr val="tx1"/>
              </a:buClr>
              <a:buSzTx/>
              <a:buFontTx/>
              <a:buNone/>
            </a:pPr>
            <a:r>
              <a:rPr lang="en-US" altLang="en-US" sz="1800" dirty="0">
                <a:solidFill>
                  <a:srgbClr val="FF0000"/>
                </a:solidFill>
                <a:latin typeface="Calibri" panose="020F0502020204030204" pitchFamily="34" charset="0"/>
                <a:cs typeface="Calibri" panose="020F0502020204030204" pitchFamily="34" charset="0"/>
              </a:rPr>
              <a:t>Petroleum-based lubricants, paints, permeated cloth, etc.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5987" name="Rectangle 3">
            <a:extLst>
              <a:ext uri="{FF2B5EF4-FFF2-40B4-BE49-F238E27FC236}">
                <a16:creationId xmlns:a16="http://schemas.microsoft.com/office/drawing/2014/main" id="{C4F2AE16-CEB5-4503-8EBF-39C7CB97F766}"/>
              </a:ext>
            </a:extLst>
          </p:cNvPr>
          <p:cNvSpPr>
            <a:spLocks noGrp="1"/>
          </p:cNvSpPr>
          <p:nvPr>
            <p:ph idx="1"/>
          </p:nvPr>
        </p:nvSpPr>
        <p:spPr>
          <a:xfrm>
            <a:off x="690562" y="932329"/>
            <a:ext cx="7353300" cy="3400506"/>
          </a:xfrm>
        </p:spPr>
        <p:txBody>
          <a:bodyPr/>
          <a:lstStyle/>
          <a:p>
            <a:pPr eaLnBrk="1" hangingPunct="1"/>
            <a:r>
              <a:rPr lang="en-US" altLang="en-US" dirty="0">
                <a:solidFill>
                  <a:schemeClr val="tx1"/>
                </a:solidFill>
              </a:rPr>
              <a:t>Ensure that all compartments have been check by a Marine Chemist and/or Shipyard Competent Person and that conditions are “safe for hot work” (Company Hot Work Procedures).</a:t>
            </a:r>
          </a:p>
          <a:p>
            <a:pPr eaLnBrk="1" hangingPunct="1"/>
            <a:r>
              <a:rPr lang="en-US" altLang="en-US" dirty="0">
                <a:solidFill>
                  <a:schemeClr val="tx1"/>
                </a:solidFill>
              </a:rPr>
              <a:t>Have a valid hot work notice posted in accordance with company policy. It must be verified, the checklist must be in order and up to date, signed by the Hot work Operator, Fire Watch, Hot work Supervisor and PAI (Permit Authorizing Individual).</a:t>
            </a:r>
          </a:p>
          <a:p>
            <a:pPr eaLnBrk="1" hangingPunct="1"/>
            <a:r>
              <a:rPr lang="en-US" altLang="en-US" dirty="0">
                <a:solidFill>
                  <a:schemeClr val="tx1"/>
                </a:solidFill>
              </a:rPr>
              <a:t>Ensure that engineering controls are followed (OSHA 29 CFR 1915).</a:t>
            </a:r>
          </a:p>
        </p:txBody>
      </p:sp>
      <p:sp>
        <p:nvSpPr>
          <p:cNvPr id="77827" name="Rectangle 2">
            <a:extLst>
              <a:ext uri="{FF2B5EF4-FFF2-40B4-BE49-F238E27FC236}">
                <a16:creationId xmlns:a16="http://schemas.microsoft.com/office/drawing/2014/main" id="{2A7DC4FA-AD08-4900-88C3-CA64E47CBBBF}"/>
              </a:ext>
            </a:extLst>
          </p:cNvPr>
          <p:cNvSpPr>
            <a:spLocks noGrp="1"/>
          </p:cNvSpPr>
          <p:nvPr>
            <p:ph type="title"/>
          </p:nvPr>
        </p:nvSpPr>
        <p:spPr>
          <a:xfrm>
            <a:off x="476250" y="171450"/>
            <a:ext cx="7781925" cy="561975"/>
          </a:xfrm>
        </p:spPr>
        <p:txBody>
          <a:bodyPr/>
          <a:lstStyle/>
          <a:p>
            <a:pPr eaLnBrk="1" hangingPunct="1"/>
            <a:r>
              <a:rPr lang="en-US" altLang="en-US" sz="1800" dirty="0">
                <a:solidFill>
                  <a:srgbClr val="002060"/>
                </a:solidFill>
                <a:latin typeface="+mn-lt"/>
              </a:rPr>
              <a:t>Summary and Important Reminders: Procedures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425987">
                                            <p:txEl>
                                              <p:pRg st="0" end="0"/>
                                            </p:txEl>
                                          </p:spTgt>
                                        </p:tgtEl>
                                        <p:attrNameLst>
                                          <p:attrName>style.visibility</p:attrName>
                                        </p:attrNameLst>
                                      </p:cBhvr>
                                      <p:to>
                                        <p:strVal val="visible"/>
                                      </p:to>
                                    </p:set>
                                    <p:anim calcmode="lin" valueType="num">
                                      <p:cBhvr>
                                        <p:cTn id="7" dur="500" fill="hold"/>
                                        <p:tgtEl>
                                          <p:spTgt spid="4259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5987">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25987">
                                            <p:txEl>
                                              <p:pRg st="1" end="1"/>
                                            </p:txEl>
                                          </p:spTgt>
                                        </p:tgtEl>
                                        <p:attrNameLst>
                                          <p:attrName>style.visibility</p:attrName>
                                        </p:attrNameLst>
                                      </p:cBhvr>
                                      <p:to>
                                        <p:strVal val="visible"/>
                                      </p:to>
                                    </p:set>
                                    <p:anim calcmode="lin" valueType="num">
                                      <p:cBhvr>
                                        <p:cTn id="12" dur="500" fill="hold"/>
                                        <p:tgtEl>
                                          <p:spTgt spid="42598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25987">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1000"/>
                                  </p:stCondLst>
                                  <p:childTnLst>
                                    <p:set>
                                      <p:cBhvr>
                                        <p:cTn id="16" dur="1" fill="hold">
                                          <p:stCondLst>
                                            <p:cond delay="0"/>
                                          </p:stCondLst>
                                        </p:cTn>
                                        <p:tgtEl>
                                          <p:spTgt spid="425987">
                                            <p:txEl>
                                              <p:pRg st="2" end="2"/>
                                            </p:txEl>
                                          </p:spTgt>
                                        </p:tgtEl>
                                        <p:attrNameLst>
                                          <p:attrName>style.visibility</p:attrName>
                                        </p:attrNameLst>
                                      </p:cBhvr>
                                      <p:to>
                                        <p:strVal val="visible"/>
                                      </p:to>
                                    </p:set>
                                    <p:anim calcmode="lin" valueType="num">
                                      <p:cBhvr>
                                        <p:cTn id="17" dur="500" fill="hold"/>
                                        <p:tgtEl>
                                          <p:spTgt spid="42598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2598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7" grpId="0" build="p" autoUpdateAnimBg="0" advAuto="100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1AAF9B-5A2A-4596-9D56-52DC8E492C1E}"/>
              </a:ext>
            </a:extLst>
          </p:cNvPr>
          <p:cNvSpPr>
            <a:spLocks noGrp="1"/>
          </p:cNvSpPr>
          <p:nvPr>
            <p:ph type="title"/>
          </p:nvPr>
        </p:nvSpPr>
        <p:spPr>
          <a:xfrm>
            <a:off x="380607" y="514139"/>
            <a:ext cx="2300103" cy="586460"/>
          </a:xfrm>
        </p:spPr>
        <p:txBody>
          <a:bodyPr/>
          <a:lstStyle/>
          <a:p>
            <a:r>
              <a:rPr lang="en-US" dirty="0"/>
              <a:t>Hot Work Permit</a:t>
            </a:r>
          </a:p>
        </p:txBody>
      </p:sp>
      <p:sp>
        <p:nvSpPr>
          <p:cNvPr id="4" name="Title 2">
            <a:extLst>
              <a:ext uri="{FF2B5EF4-FFF2-40B4-BE49-F238E27FC236}">
                <a16:creationId xmlns:a16="http://schemas.microsoft.com/office/drawing/2014/main" id="{07E67409-A4D2-44A7-971C-524EFBAC1F88}"/>
              </a:ext>
            </a:extLst>
          </p:cNvPr>
          <p:cNvSpPr txBox="1">
            <a:spLocks/>
          </p:cNvSpPr>
          <p:nvPr/>
        </p:nvSpPr>
        <p:spPr>
          <a:xfrm>
            <a:off x="2776354" y="619020"/>
            <a:ext cx="2962577" cy="586460"/>
          </a:xfrm>
          <a:prstGeom prst="rect">
            <a:avLst/>
          </a:prstGeom>
        </p:spPr>
        <p:txBody>
          <a:bodyPr vert="horz" lIns="0" tIns="0" rIns="0" bIns="0" rtlCol="0" anchor="b" anchorCtr="0">
            <a:noAutofit/>
          </a:bodyPr>
          <a:lstStyle>
            <a:lvl1pPr algn="l" defTabSz="457200" rtl="0" eaLnBrk="1" latinLnBrk="0" hangingPunct="1">
              <a:lnSpc>
                <a:spcPct val="100000"/>
              </a:lnSpc>
              <a:spcBef>
                <a:spcPct val="0"/>
              </a:spcBef>
              <a:buNone/>
              <a:defRPr sz="2000" b="1" kern="1200" cap="none" baseline="0">
                <a:solidFill>
                  <a:srgbClr val="00396D"/>
                </a:solidFill>
                <a:latin typeface="Calibri" panose="020F0502020204030204" pitchFamily="34" charset="0"/>
                <a:ea typeface="+mj-ea"/>
                <a:cs typeface="Calibri" panose="020F0502020204030204" pitchFamily="34" charset="0"/>
              </a:defRPr>
            </a:lvl1pPr>
          </a:lstStyle>
          <a:p>
            <a:r>
              <a:rPr lang="en-US" dirty="0"/>
              <a:t>Marine Chemist Certificate</a:t>
            </a:r>
          </a:p>
        </p:txBody>
      </p:sp>
      <p:sp>
        <p:nvSpPr>
          <p:cNvPr id="5" name="Title 2">
            <a:extLst>
              <a:ext uri="{FF2B5EF4-FFF2-40B4-BE49-F238E27FC236}">
                <a16:creationId xmlns:a16="http://schemas.microsoft.com/office/drawing/2014/main" id="{C3B8843E-CA4F-4C73-AB16-949E3EEE891E}"/>
              </a:ext>
            </a:extLst>
          </p:cNvPr>
          <p:cNvSpPr txBox="1">
            <a:spLocks/>
          </p:cNvSpPr>
          <p:nvPr/>
        </p:nvSpPr>
        <p:spPr>
          <a:xfrm>
            <a:off x="6791457" y="855846"/>
            <a:ext cx="1140438" cy="308829"/>
          </a:xfrm>
          <a:prstGeom prst="rect">
            <a:avLst/>
          </a:prstGeom>
        </p:spPr>
        <p:txBody>
          <a:bodyPr vert="horz" lIns="0" tIns="0" rIns="0" bIns="0" rtlCol="0" anchor="b" anchorCtr="0">
            <a:noAutofit/>
          </a:bodyPr>
          <a:lstStyle>
            <a:lvl1pPr algn="l" defTabSz="457200" rtl="0" eaLnBrk="1" latinLnBrk="0" hangingPunct="1">
              <a:lnSpc>
                <a:spcPct val="100000"/>
              </a:lnSpc>
              <a:spcBef>
                <a:spcPct val="0"/>
              </a:spcBef>
              <a:buNone/>
              <a:defRPr sz="2000" b="1" kern="1200" cap="none" baseline="0">
                <a:solidFill>
                  <a:srgbClr val="00396D"/>
                </a:solidFill>
                <a:latin typeface="Calibri" panose="020F0502020204030204" pitchFamily="34" charset="0"/>
                <a:ea typeface="+mj-ea"/>
                <a:cs typeface="Calibri" panose="020F0502020204030204" pitchFamily="34" charset="0"/>
              </a:defRPr>
            </a:lvl1pPr>
          </a:lstStyle>
          <a:p>
            <a:r>
              <a:rPr lang="en-US" dirty="0"/>
              <a:t>SCP Ticket</a:t>
            </a:r>
          </a:p>
        </p:txBody>
      </p:sp>
      <p:pic>
        <p:nvPicPr>
          <p:cNvPr id="9" name="Picture 8">
            <a:extLst>
              <a:ext uri="{FF2B5EF4-FFF2-40B4-BE49-F238E27FC236}">
                <a16:creationId xmlns:a16="http://schemas.microsoft.com/office/drawing/2014/main" id="{B8C6D6E0-A509-41A2-A56B-31E6DA6CCAC7}"/>
              </a:ext>
            </a:extLst>
          </p:cNvPr>
          <p:cNvPicPr>
            <a:picLocks noChangeAspect="1"/>
          </p:cNvPicPr>
          <p:nvPr/>
        </p:nvPicPr>
        <p:blipFill>
          <a:blip r:embed="rId2"/>
          <a:stretch>
            <a:fillRect/>
          </a:stretch>
        </p:blipFill>
        <p:spPr>
          <a:xfrm>
            <a:off x="239927" y="1231639"/>
            <a:ext cx="2220085" cy="2873051"/>
          </a:xfrm>
          <a:prstGeom prst="rect">
            <a:avLst/>
          </a:prstGeom>
          <a:ln>
            <a:solidFill>
              <a:schemeClr val="tx1"/>
            </a:solidFill>
          </a:ln>
          <a:effectLst>
            <a:softEdge rad="0"/>
          </a:effectLst>
        </p:spPr>
      </p:pic>
      <p:pic>
        <p:nvPicPr>
          <p:cNvPr id="11" name="Picture 10">
            <a:extLst>
              <a:ext uri="{FF2B5EF4-FFF2-40B4-BE49-F238E27FC236}">
                <a16:creationId xmlns:a16="http://schemas.microsoft.com/office/drawing/2014/main" id="{841E7CFA-D4AF-4268-857B-E2418AC1795B}"/>
              </a:ext>
            </a:extLst>
          </p:cNvPr>
          <p:cNvPicPr>
            <a:picLocks noChangeAspect="1"/>
          </p:cNvPicPr>
          <p:nvPr/>
        </p:nvPicPr>
        <p:blipFill rotWithShape="1">
          <a:blip r:embed="rId3"/>
          <a:srcRect b="2710"/>
          <a:stretch/>
        </p:blipFill>
        <p:spPr>
          <a:xfrm>
            <a:off x="6038457" y="1259632"/>
            <a:ext cx="2646439" cy="2867024"/>
          </a:xfrm>
          <a:prstGeom prst="rect">
            <a:avLst/>
          </a:prstGeom>
          <a:solidFill>
            <a:schemeClr val="tx1"/>
          </a:solidFill>
          <a:ln>
            <a:solidFill>
              <a:schemeClr val="tx1"/>
            </a:solidFill>
          </a:ln>
        </p:spPr>
      </p:pic>
      <p:pic>
        <p:nvPicPr>
          <p:cNvPr id="13" name="Picture 12">
            <a:extLst>
              <a:ext uri="{FF2B5EF4-FFF2-40B4-BE49-F238E27FC236}">
                <a16:creationId xmlns:a16="http://schemas.microsoft.com/office/drawing/2014/main" id="{B6428E28-8708-4DCD-9B2F-7B4869AD400F}"/>
              </a:ext>
            </a:extLst>
          </p:cNvPr>
          <p:cNvPicPr>
            <a:picLocks noChangeAspect="1"/>
          </p:cNvPicPr>
          <p:nvPr/>
        </p:nvPicPr>
        <p:blipFill>
          <a:blip r:embed="rId4"/>
          <a:stretch>
            <a:fillRect/>
          </a:stretch>
        </p:blipFill>
        <p:spPr>
          <a:xfrm>
            <a:off x="2961361" y="1259631"/>
            <a:ext cx="2600325" cy="2867025"/>
          </a:xfrm>
          <a:prstGeom prst="rect">
            <a:avLst/>
          </a:prstGeom>
          <a:ln>
            <a:solidFill>
              <a:schemeClr val="tx1"/>
            </a:solidFill>
          </a:ln>
        </p:spPr>
      </p:pic>
      <p:sp>
        <p:nvSpPr>
          <p:cNvPr id="18" name="Title 1">
            <a:extLst>
              <a:ext uri="{FF2B5EF4-FFF2-40B4-BE49-F238E27FC236}">
                <a16:creationId xmlns:a16="http://schemas.microsoft.com/office/drawing/2014/main" id="{6F90191A-8585-4870-BA03-B92AABE9B0AF}"/>
              </a:ext>
            </a:extLst>
          </p:cNvPr>
          <p:cNvSpPr txBox="1">
            <a:spLocks/>
          </p:cNvSpPr>
          <p:nvPr/>
        </p:nvSpPr>
        <p:spPr>
          <a:xfrm>
            <a:off x="380967" y="23358"/>
            <a:ext cx="7753350" cy="586460"/>
          </a:xfrm>
          <a:prstGeom prst="rect">
            <a:avLst/>
          </a:prstGeom>
        </p:spPr>
        <p:txBody>
          <a:bodyPr vert="horz" lIns="0" tIns="0" rIns="0" bIns="0" rtlCol="0" anchor="b" anchorCtr="0">
            <a:noAutofit/>
          </a:bodyPr>
          <a:lstStyle>
            <a:lvl1pPr algn="l" defTabSz="457200" rtl="0" eaLnBrk="1" latinLnBrk="0" hangingPunct="1">
              <a:lnSpc>
                <a:spcPct val="100000"/>
              </a:lnSpc>
              <a:spcBef>
                <a:spcPct val="0"/>
              </a:spcBef>
              <a:buNone/>
              <a:defRPr sz="2000" b="1" kern="1200" cap="none" baseline="0">
                <a:solidFill>
                  <a:srgbClr val="00396D"/>
                </a:solidFill>
                <a:latin typeface="Calibri" panose="020F0502020204030204" pitchFamily="34" charset="0"/>
                <a:ea typeface="+mj-ea"/>
                <a:cs typeface="Calibri" panose="020F0502020204030204" pitchFamily="34" charset="0"/>
              </a:defRPr>
            </a:lvl1pPr>
          </a:lstStyle>
          <a:p>
            <a:r>
              <a:rPr lang="en-US" altLang="en-US" dirty="0">
                <a:solidFill>
                  <a:srgbClr val="002060"/>
                </a:solidFill>
              </a:rPr>
              <a:t>Example Documents</a:t>
            </a:r>
          </a:p>
        </p:txBody>
      </p:sp>
    </p:spTree>
    <p:extLst>
      <p:ext uri="{BB962C8B-B14F-4D97-AF65-F5344CB8AC3E}">
        <p14:creationId xmlns:p14="http://schemas.microsoft.com/office/powerpoint/2010/main" val="4218023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4419" name="Rectangle 1027">
            <a:extLst>
              <a:ext uri="{FF2B5EF4-FFF2-40B4-BE49-F238E27FC236}">
                <a16:creationId xmlns:a16="http://schemas.microsoft.com/office/drawing/2014/main" id="{3D830285-3E3A-49FD-B973-A2841F612320}"/>
              </a:ext>
            </a:extLst>
          </p:cNvPr>
          <p:cNvSpPr>
            <a:spLocks noGrp="1"/>
          </p:cNvSpPr>
          <p:nvPr>
            <p:ph idx="1"/>
          </p:nvPr>
        </p:nvSpPr>
        <p:spPr>
          <a:xfrm>
            <a:off x="681038" y="1000125"/>
            <a:ext cx="7343775" cy="3143250"/>
          </a:xfrm>
        </p:spPr>
        <p:txBody>
          <a:bodyPr/>
          <a:lstStyle/>
          <a:p>
            <a:pPr eaLnBrk="1" hangingPunct="1">
              <a:lnSpc>
                <a:spcPct val="90000"/>
              </a:lnSpc>
            </a:pPr>
            <a:r>
              <a:rPr lang="en-US" altLang="en-US" dirty="0"/>
              <a:t>Taking action and being responsible prior to performing hot work</a:t>
            </a:r>
          </a:p>
          <a:p>
            <a:pPr lvl="1">
              <a:lnSpc>
                <a:spcPct val="90000"/>
              </a:lnSpc>
              <a:buFont typeface="Arial" panose="020B0604020202020204" pitchFamily="34" charset="0"/>
              <a:buChar char="•"/>
            </a:pPr>
            <a:r>
              <a:rPr lang="en-US" altLang="en-US" dirty="0"/>
              <a:t>Follow procedures;</a:t>
            </a:r>
          </a:p>
          <a:p>
            <a:pPr lvl="1" eaLnBrk="1" hangingPunct="1">
              <a:lnSpc>
                <a:spcPct val="90000"/>
              </a:lnSpc>
              <a:buFont typeface="Arial" panose="020B0604020202020204" pitchFamily="34" charset="0"/>
              <a:buChar char="•"/>
            </a:pPr>
            <a:r>
              <a:rPr lang="en-US" altLang="en-US" dirty="0"/>
              <a:t>Identify adjacent spaces affected by the hot work operation;</a:t>
            </a:r>
          </a:p>
          <a:p>
            <a:pPr lvl="1" eaLnBrk="1" hangingPunct="1">
              <a:lnSpc>
                <a:spcPct val="90000"/>
              </a:lnSpc>
              <a:buFont typeface="Arial" panose="020B0604020202020204" pitchFamily="34" charset="0"/>
              <a:buChar char="•"/>
            </a:pPr>
            <a:r>
              <a:rPr lang="en-US" altLang="en-US" dirty="0"/>
              <a:t>Visual inspection (identifying and removing hazards;</a:t>
            </a:r>
          </a:p>
          <a:p>
            <a:pPr lvl="1" eaLnBrk="1" hangingPunct="1">
              <a:lnSpc>
                <a:spcPct val="90000"/>
              </a:lnSpc>
              <a:buFont typeface="Arial" panose="020B0604020202020204" pitchFamily="34" charset="0"/>
              <a:buChar char="•"/>
            </a:pPr>
            <a:r>
              <a:rPr lang="en-US" altLang="en-US" dirty="0"/>
              <a:t>Establishing Communication between the hot work operator and the </a:t>
            </a:r>
            <a:r>
              <a:rPr lang="en-US" altLang="en-US" b="1" dirty="0">
                <a:solidFill>
                  <a:srgbClr val="002060"/>
                </a:solidFill>
              </a:rPr>
              <a:t>Fire Watch.</a:t>
            </a:r>
          </a:p>
        </p:txBody>
      </p:sp>
      <p:sp>
        <p:nvSpPr>
          <p:cNvPr id="78851" name="Rectangle 1026">
            <a:extLst>
              <a:ext uri="{FF2B5EF4-FFF2-40B4-BE49-F238E27FC236}">
                <a16:creationId xmlns:a16="http://schemas.microsoft.com/office/drawing/2014/main" id="{007DAD77-4443-4DAD-926F-F11DB7FBC573}"/>
              </a:ext>
            </a:extLst>
          </p:cNvPr>
          <p:cNvSpPr>
            <a:spLocks noGrp="1"/>
          </p:cNvSpPr>
          <p:nvPr>
            <p:ph type="title"/>
          </p:nvPr>
        </p:nvSpPr>
        <p:spPr>
          <a:xfrm>
            <a:off x="457201" y="137440"/>
            <a:ext cx="7791450" cy="586460"/>
          </a:xfrm>
        </p:spPr>
        <p:txBody>
          <a:bodyPr/>
          <a:lstStyle/>
          <a:p>
            <a:pPr eaLnBrk="1" hangingPunct="1"/>
            <a:r>
              <a:rPr lang="en-US" altLang="en-US" dirty="0">
                <a:solidFill>
                  <a:srgbClr val="002060"/>
                </a:solidFill>
                <a:latin typeface="+mn-lt"/>
              </a:rPr>
              <a:t>Summary and Important Reminders: Prevention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0"/>
                                  </p:stCondLst>
                                  <p:childTnLst>
                                    <p:set>
                                      <p:cBhvr>
                                        <p:cTn id="6" dur="1" fill="hold">
                                          <p:stCondLst>
                                            <p:cond delay="0"/>
                                          </p:stCondLst>
                                        </p:cTn>
                                        <p:tgtEl>
                                          <p:spTgt spid="444419">
                                            <p:txEl>
                                              <p:pRg st="0" end="0"/>
                                            </p:txEl>
                                          </p:spTgt>
                                        </p:tgtEl>
                                        <p:attrNameLst>
                                          <p:attrName>style.visibility</p:attrName>
                                        </p:attrNameLst>
                                      </p:cBhvr>
                                      <p:to>
                                        <p:strVal val="visible"/>
                                      </p:to>
                                    </p:set>
                                    <p:anim calcmode="lin" valueType="num">
                                      <p:cBhvr>
                                        <p:cTn id="7" dur="500" fill="hold"/>
                                        <p:tgtEl>
                                          <p:spTgt spid="444419">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4444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44419">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444419">
                                            <p:txEl>
                                              <p:pRg st="0" end="0"/>
                                            </p:txEl>
                                          </p:spTgt>
                                        </p:tgtEl>
                                        <p:attrNameLst>
                                          <p:attrName>ppt_h</p:attrName>
                                        </p:attrNameLst>
                                      </p:cBhvr>
                                      <p:tavLst>
                                        <p:tav tm="0">
                                          <p:val>
                                            <p:strVal val="#ppt_h"/>
                                          </p:val>
                                        </p:tav>
                                        <p:tav tm="100000">
                                          <p:val>
                                            <p:strVal val="#ppt_h"/>
                                          </p:val>
                                        </p:tav>
                                      </p:tavLst>
                                    </p:anim>
                                  </p:childTnLst>
                                </p:cTn>
                              </p:par>
                              <p:par>
                                <p:cTn id="11" presetID="17" presetClass="entr" presetSubtype="2" fill="hold" grpId="0" nodeType="withEffect">
                                  <p:stCondLst>
                                    <p:cond delay="2000"/>
                                  </p:stCondLst>
                                  <p:childTnLst>
                                    <p:set>
                                      <p:cBhvr>
                                        <p:cTn id="12" dur="1" fill="hold">
                                          <p:stCondLst>
                                            <p:cond delay="0"/>
                                          </p:stCondLst>
                                        </p:cTn>
                                        <p:tgtEl>
                                          <p:spTgt spid="444419">
                                            <p:txEl>
                                              <p:pRg st="1" end="1"/>
                                            </p:txEl>
                                          </p:spTgt>
                                        </p:tgtEl>
                                        <p:attrNameLst>
                                          <p:attrName>style.visibility</p:attrName>
                                        </p:attrNameLst>
                                      </p:cBhvr>
                                      <p:to>
                                        <p:strVal val="visible"/>
                                      </p:to>
                                    </p:set>
                                    <p:anim calcmode="lin" valueType="num">
                                      <p:cBhvr>
                                        <p:cTn id="13" dur="500" fill="hold"/>
                                        <p:tgtEl>
                                          <p:spTgt spid="444419">
                                            <p:txEl>
                                              <p:pRg st="1" end="1"/>
                                            </p:txEl>
                                          </p:spTgt>
                                        </p:tgtEl>
                                        <p:attrNameLst>
                                          <p:attrName>ppt_x</p:attrName>
                                        </p:attrNameLst>
                                      </p:cBhvr>
                                      <p:tavLst>
                                        <p:tav tm="0">
                                          <p:val>
                                            <p:strVal val="#ppt_x+#ppt_w/2"/>
                                          </p:val>
                                        </p:tav>
                                        <p:tav tm="100000">
                                          <p:val>
                                            <p:strVal val="#ppt_x"/>
                                          </p:val>
                                        </p:tav>
                                      </p:tavLst>
                                    </p:anim>
                                    <p:anim calcmode="lin" valueType="num">
                                      <p:cBhvr>
                                        <p:cTn id="14" dur="500" fill="hold"/>
                                        <p:tgtEl>
                                          <p:spTgt spid="444419">
                                            <p:txEl>
                                              <p:pRg st="1" end="1"/>
                                            </p:txEl>
                                          </p:spTgt>
                                        </p:tgtEl>
                                        <p:attrNameLst>
                                          <p:attrName>ppt_y</p:attrName>
                                        </p:attrNameLst>
                                      </p:cBhvr>
                                      <p:tavLst>
                                        <p:tav tm="0">
                                          <p:val>
                                            <p:strVal val="#ppt_y"/>
                                          </p:val>
                                        </p:tav>
                                        <p:tav tm="100000">
                                          <p:val>
                                            <p:strVal val="#ppt_y"/>
                                          </p:val>
                                        </p:tav>
                                      </p:tavLst>
                                    </p:anim>
                                    <p:anim calcmode="lin" valueType="num">
                                      <p:cBhvr>
                                        <p:cTn id="15" dur="500" fill="hold"/>
                                        <p:tgtEl>
                                          <p:spTgt spid="44441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444419">
                                            <p:txEl>
                                              <p:pRg st="1" end="1"/>
                                            </p:txEl>
                                          </p:spTgt>
                                        </p:tgtEl>
                                        <p:attrNameLst>
                                          <p:attrName>ppt_h</p:attrName>
                                        </p:attrNameLst>
                                      </p:cBhvr>
                                      <p:tavLst>
                                        <p:tav tm="0">
                                          <p:val>
                                            <p:strVal val="#ppt_h"/>
                                          </p:val>
                                        </p:tav>
                                        <p:tav tm="100000">
                                          <p:val>
                                            <p:strVal val="#ppt_h"/>
                                          </p:val>
                                        </p:tav>
                                      </p:tavLst>
                                    </p:anim>
                                  </p:childTnLst>
                                </p:cTn>
                              </p:par>
                              <p:par>
                                <p:cTn id="17" presetID="17" presetClass="entr" presetSubtype="2" fill="hold" grpId="0" nodeType="withEffect">
                                  <p:stCondLst>
                                    <p:cond delay="2000"/>
                                  </p:stCondLst>
                                  <p:childTnLst>
                                    <p:set>
                                      <p:cBhvr>
                                        <p:cTn id="18" dur="1" fill="hold">
                                          <p:stCondLst>
                                            <p:cond delay="0"/>
                                          </p:stCondLst>
                                        </p:cTn>
                                        <p:tgtEl>
                                          <p:spTgt spid="444419">
                                            <p:txEl>
                                              <p:pRg st="2" end="2"/>
                                            </p:txEl>
                                          </p:spTgt>
                                        </p:tgtEl>
                                        <p:attrNameLst>
                                          <p:attrName>style.visibility</p:attrName>
                                        </p:attrNameLst>
                                      </p:cBhvr>
                                      <p:to>
                                        <p:strVal val="visible"/>
                                      </p:to>
                                    </p:set>
                                    <p:anim calcmode="lin" valueType="num">
                                      <p:cBhvr>
                                        <p:cTn id="19" dur="500" fill="hold"/>
                                        <p:tgtEl>
                                          <p:spTgt spid="444419">
                                            <p:txEl>
                                              <p:pRg st="2" end="2"/>
                                            </p:txEl>
                                          </p:spTgt>
                                        </p:tgtEl>
                                        <p:attrNameLst>
                                          <p:attrName>ppt_x</p:attrName>
                                        </p:attrNameLst>
                                      </p:cBhvr>
                                      <p:tavLst>
                                        <p:tav tm="0">
                                          <p:val>
                                            <p:strVal val="#ppt_x+#ppt_w/2"/>
                                          </p:val>
                                        </p:tav>
                                        <p:tav tm="100000">
                                          <p:val>
                                            <p:strVal val="#ppt_x"/>
                                          </p:val>
                                        </p:tav>
                                      </p:tavLst>
                                    </p:anim>
                                    <p:anim calcmode="lin" valueType="num">
                                      <p:cBhvr>
                                        <p:cTn id="20" dur="500" fill="hold"/>
                                        <p:tgtEl>
                                          <p:spTgt spid="444419">
                                            <p:txEl>
                                              <p:pRg st="2" end="2"/>
                                            </p:txEl>
                                          </p:spTgt>
                                        </p:tgtEl>
                                        <p:attrNameLst>
                                          <p:attrName>ppt_y</p:attrName>
                                        </p:attrNameLst>
                                      </p:cBhvr>
                                      <p:tavLst>
                                        <p:tav tm="0">
                                          <p:val>
                                            <p:strVal val="#ppt_y"/>
                                          </p:val>
                                        </p:tav>
                                        <p:tav tm="100000">
                                          <p:val>
                                            <p:strVal val="#ppt_y"/>
                                          </p:val>
                                        </p:tav>
                                      </p:tavLst>
                                    </p:anim>
                                    <p:anim calcmode="lin" valueType="num">
                                      <p:cBhvr>
                                        <p:cTn id="21" dur="500" fill="hold"/>
                                        <p:tgtEl>
                                          <p:spTgt spid="44441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44419">
                                            <p:txEl>
                                              <p:pRg st="2" end="2"/>
                                            </p:txEl>
                                          </p:spTgt>
                                        </p:tgtEl>
                                        <p:attrNameLst>
                                          <p:attrName>ppt_h</p:attrName>
                                        </p:attrNameLst>
                                      </p:cBhvr>
                                      <p:tavLst>
                                        <p:tav tm="0">
                                          <p:val>
                                            <p:strVal val="#ppt_h"/>
                                          </p:val>
                                        </p:tav>
                                        <p:tav tm="100000">
                                          <p:val>
                                            <p:strVal val="#ppt_h"/>
                                          </p:val>
                                        </p:tav>
                                      </p:tavLst>
                                    </p:anim>
                                  </p:childTnLst>
                                </p:cTn>
                              </p:par>
                              <p:par>
                                <p:cTn id="23" presetID="17" presetClass="entr" presetSubtype="2" fill="hold" grpId="0" nodeType="withEffect">
                                  <p:stCondLst>
                                    <p:cond delay="1000"/>
                                  </p:stCondLst>
                                  <p:childTnLst>
                                    <p:set>
                                      <p:cBhvr>
                                        <p:cTn id="24" dur="1" fill="hold">
                                          <p:stCondLst>
                                            <p:cond delay="0"/>
                                          </p:stCondLst>
                                        </p:cTn>
                                        <p:tgtEl>
                                          <p:spTgt spid="444419">
                                            <p:txEl>
                                              <p:pRg st="3" end="3"/>
                                            </p:txEl>
                                          </p:spTgt>
                                        </p:tgtEl>
                                        <p:attrNameLst>
                                          <p:attrName>style.visibility</p:attrName>
                                        </p:attrNameLst>
                                      </p:cBhvr>
                                      <p:to>
                                        <p:strVal val="visible"/>
                                      </p:to>
                                    </p:set>
                                    <p:anim calcmode="lin" valueType="num">
                                      <p:cBhvr>
                                        <p:cTn id="25" dur="500" fill="hold"/>
                                        <p:tgtEl>
                                          <p:spTgt spid="444419">
                                            <p:txEl>
                                              <p:pRg st="3" end="3"/>
                                            </p:txEl>
                                          </p:spTgt>
                                        </p:tgtEl>
                                        <p:attrNameLst>
                                          <p:attrName>ppt_x</p:attrName>
                                        </p:attrNameLst>
                                      </p:cBhvr>
                                      <p:tavLst>
                                        <p:tav tm="0">
                                          <p:val>
                                            <p:strVal val="#ppt_x+#ppt_w/2"/>
                                          </p:val>
                                        </p:tav>
                                        <p:tav tm="100000">
                                          <p:val>
                                            <p:strVal val="#ppt_x"/>
                                          </p:val>
                                        </p:tav>
                                      </p:tavLst>
                                    </p:anim>
                                    <p:anim calcmode="lin" valueType="num">
                                      <p:cBhvr>
                                        <p:cTn id="26" dur="500" fill="hold"/>
                                        <p:tgtEl>
                                          <p:spTgt spid="444419">
                                            <p:txEl>
                                              <p:pRg st="3" end="3"/>
                                            </p:txEl>
                                          </p:spTgt>
                                        </p:tgtEl>
                                        <p:attrNameLst>
                                          <p:attrName>ppt_y</p:attrName>
                                        </p:attrNameLst>
                                      </p:cBhvr>
                                      <p:tavLst>
                                        <p:tav tm="0">
                                          <p:val>
                                            <p:strVal val="#ppt_y"/>
                                          </p:val>
                                        </p:tav>
                                        <p:tav tm="100000">
                                          <p:val>
                                            <p:strVal val="#ppt_y"/>
                                          </p:val>
                                        </p:tav>
                                      </p:tavLst>
                                    </p:anim>
                                    <p:anim calcmode="lin" valueType="num">
                                      <p:cBhvr>
                                        <p:cTn id="27" dur="500" fill="hold"/>
                                        <p:tgtEl>
                                          <p:spTgt spid="44441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44419">
                                            <p:txEl>
                                              <p:pRg st="3" end="3"/>
                                            </p:txEl>
                                          </p:spTgt>
                                        </p:tgtEl>
                                        <p:attrNameLst>
                                          <p:attrName>ppt_h</p:attrName>
                                        </p:attrNameLst>
                                      </p:cBhvr>
                                      <p:tavLst>
                                        <p:tav tm="0">
                                          <p:val>
                                            <p:strVal val="#ppt_h"/>
                                          </p:val>
                                        </p:tav>
                                        <p:tav tm="100000">
                                          <p:val>
                                            <p:strVal val="#ppt_h"/>
                                          </p:val>
                                        </p:tav>
                                      </p:tavLst>
                                    </p:anim>
                                  </p:childTnLst>
                                </p:cTn>
                              </p:par>
                              <p:par>
                                <p:cTn id="29" presetID="17" presetClass="entr" presetSubtype="2" fill="hold" grpId="0" nodeType="withEffect">
                                  <p:stCondLst>
                                    <p:cond delay="1000"/>
                                  </p:stCondLst>
                                  <p:childTnLst>
                                    <p:set>
                                      <p:cBhvr>
                                        <p:cTn id="30" dur="1" fill="hold">
                                          <p:stCondLst>
                                            <p:cond delay="0"/>
                                          </p:stCondLst>
                                        </p:cTn>
                                        <p:tgtEl>
                                          <p:spTgt spid="444419">
                                            <p:txEl>
                                              <p:pRg st="4" end="4"/>
                                            </p:txEl>
                                          </p:spTgt>
                                        </p:tgtEl>
                                        <p:attrNameLst>
                                          <p:attrName>style.visibility</p:attrName>
                                        </p:attrNameLst>
                                      </p:cBhvr>
                                      <p:to>
                                        <p:strVal val="visible"/>
                                      </p:to>
                                    </p:set>
                                    <p:anim calcmode="lin" valueType="num">
                                      <p:cBhvr>
                                        <p:cTn id="31" dur="500" fill="hold"/>
                                        <p:tgtEl>
                                          <p:spTgt spid="444419">
                                            <p:txEl>
                                              <p:pRg st="4" end="4"/>
                                            </p:txEl>
                                          </p:spTgt>
                                        </p:tgtEl>
                                        <p:attrNameLst>
                                          <p:attrName>ppt_x</p:attrName>
                                        </p:attrNameLst>
                                      </p:cBhvr>
                                      <p:tavLst>
                                        <p:tav tm="0">
                                          <p:val>
                                            <p:strVal val="#ppt_x+#ppt_w/2"/>
                                          </p:val>
                                        </p:tav>
                                        <p:tav tm="100000">
                                          <p:val>
                                            <p:strVal val="#ppt_x"/>
                                          </p:val>
                                        </p:tav>
                                      </p:tavLst>
                                    </p:anim>
                                    <p:anim calcmode="lin" valueType="num">
                                      <p:cBhvr>
                                        <p:cTn id="32" dur="500" fill="hold"/>
                                        <p:tgtEl>
                                          <p:spTgt spid="444419">
                                            <p:txEl>
                                              <p:pRg st="4" end="4"/>
                                            </p:txEl>
                                          </p:spTgt>
                                        </p:tgtEl>
                                        <p:attrNameLst>
                                          <p:attrName>ppt_y</p:attrName>
                                        </p:attrNameLst>
                                      </p:cBhvr>
                                      <p:tavLst>
                                        <p:tav tm="0">
                                          <p:val>
                                            <p:strVal val="#ppt_y"/>
                                          </p:val>
                                        </p:tav>
                                        <p:tav tm="100000">
                                          <p:val>
                                            <p:strVal val="#ppt_y"/>
                                          </p:val>
                                        </p:tav>
                                      </p:tavLst>
                                    </p:anim>
                                    <p:anim calcmode="lin" valueType="num">
                                      <p:cBhvr>
                                        <p:cTn id="33" dur="500" fill="hold"/>
                                        <p:tgtEl>
                                          <p:spTgt spid="444419">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444419">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19" grpId="0" build="p" autoUpdateAnimBg="0" advAuto="100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C685-6BDF-4E82-8973-D6D962C33935}"/>
              </a:ext>
            </a:extLst>
          </p:cNvPr>
          <p:cNvSpPr>
            <a:spLocks noGrp="1"/>
          </p:cNvSpPr>
          <p:nvPr>
            <p:ph type="title"/>
          </p:nvPr>
        </p:nvSpPr>
        <p:spPr>
          <a:xfrm>
            <a:off x="204766" y="337738"/>
            <a:ext cx="2320720" cy="1026241"/>
          </a:xfrm>
        </p:spPr>
        <p:txBody>
          <a:bodyPr/>
          <a:lstStyle/>
          <a:p>
            <a:r>
              <a:rPr lang="en-US" dirty="0"/>
              <a:t>What is a Fire Watch?</a:t>
            </a:r>
          </a:p>
        </p:txBody>
      </p:sp>
      <p:sp>
        <p:nvSpPr>
          <p:cNvPr id="3" name="Text Placeholder 2">
            <a:extLst>
              <a:ext uri="{FF2B5EF4-FFF2-40B4-BE49-F238E27FC236}">
                <a16:creationId xmlns:a16="http://schemas.microsoft.com/office/drawing/2014/main" id="{7A4706EA-FCDA-4C26-A352-5F30FB649AFA}"/>
              </a:ext>
            </a:extLst>
          </p:cNvPr>
          <p:cNvSpPr>
            <a:spLocks noGrp="1"/>
          </p:cNvSpPr>
          <p:nvPr>
            <p:ph type="body" sz="quarter" idx="10"/>
          </p:nvPr>
        </p:nvSpPr>
        <p:spPr/>
        <p:txBody>
          <a:bodyPr/>
          <a:lstStyle/>
          <a:p>
            <a:r>
              <a:rPr lang="en-US" dirty="0"/>
              <a:t>OSHA mandates the presence fire watch personnel in the Code of Federal Regulations.  Fire watch personnel provide surveillance of areas where “hot work”, such as welding or cutting with torches, is occurring. Fire watch workers may be part of a welding team that make sure that no smoldering fires result from cutting or welding metal. They are a vital part of construction and industrial maintenance safety programs.</a:t>
            </a:r>
          </a:p>
          <a:p>
            <a:r>
              <a:rPr lang="en-US" dirty="0"/>
              <a:t>The main job for fire watch personnel is to sound the alarm if there is an emergency so that firefighters can be brought in. They may attempt to control the fire, but their primary role is not to fight the flames, but to simply alert professionals so that they can come in and take care of it. A fire watch position is not permitted to perform any other duties.</a:t>
            </a:r>
          </a:p>
        </p:txBody>
      </p:sp>
    </p:spTree>
    <p:extLst>
      <p:ext uri="{BB962C8B-B14F-4D97-AF65-F5344CB8AC3E}">
        <p14:creationId xmlns:p14="http://schemas.microsoft.com/office/powerpoint/2010/main" val="3140693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4419" name="Rectangle 1027">
            <a:extLst>
              <a:ext uri="{FF2B5EF4-FFF2-40B4-BE49-F238E27FC236}">
                <a16:creationId xmlns:a16="http://schemas.microsoft.com/office/drawing/2014/main" id="{B5CC4291-9E3F-4875-B0C9-A7D43299D7CD}"/>
              </a:ext>
            </a:extLst>
          </p:cNvPr>
          <p:cNvSpPr>
            <a:spLocks noGrp="1" noChangeArrowheads="1"/>
          </p:cNvSpPr>
          <p:nvPr>
            <p:ph idx="1"/>
          </p:nvPr>
        </p:nvSpPr>
        <p:spPr>
          <a:xfrm>
            <a:off x="733425" y="1066800"/>
            <a:ext cx="7267575" cy="3143250"/>
          </a:xfrm>
        </p:spPr>
        <p:txBody>
          <a:bodyPr rtlCol="0">
            <a:normAutofit/>
          </a:bodyPr>
          <a:lstStyle/>
          <a:p>
            <a:pPr marL="0" lvl="1" indent="0" algn="just">
              <a:spcBef>
                <a:spcPts val="600"/>
              </a:spcBef>
              <a:buFont typeface="Arial" pitchFamily="34" charset="0"/>
              <a:buChar char="•"/>
              <a:defRPr/>
            </a:pPr>
            <a:r>
              <a:rPr lang="en-US" dirty="0"/>
              <a:t> Continually looking for any environmental or physical change in the work area that could cause a hazard, and all work shall be stopped and space reevaluated.</a:t>
            </a:r>
          </a:p>
          <a:p>
            <a:pPr marL="0" lvl="2" algn="just">
              <a:spcBef>
                <a:spcPts val="600"/>
              </a:spcBef>
              <a:defRPr/>
            </a:pPr>
            <a:r>
              <a:rPr lang="en-US" dirty="0"/>
              <a:t>Thoroughly inspect all work areas affected by the hot work for smoldering or hot spots. Fire watch shall remain at the job site for 30 minutes from the time the hot work is completed unless the Hot Work Supervisor surveys the affected work area and determines that there is no further fire hazard.</a:t>
            </a:r>
          </a:p>
          <a:p>
            <a:pPr marL="0" indent="0">
              <a:spcAft>
                <a:spcPts val="0"/>
              </a:spcAft>
              <a:buNone/>
              <a:defRPr/>
            </a:pPr>
            <a:endParaRPr lang="en-US" sz="2400" dirty="0"/>
          </a:p>
          <a:p>
            <a:pPr marL="128588" lvl="1" indent="-342900" algn="just">
              <a:spcAft>
                <a:spcPts val="0"/>
              </a:spcAft>
              <a:buFont typeface="Arial" pitchFamily="34" charset="0"/>
              <a:buChar char="•"/>
              <a:defRPr/>
            </a:pPr>
            <a:endParaRPr lang="en-US" sz="2250" dirty="0"/>
          </a:p>
        </p:txBody>
      </p:sp>
      <p:sp>
        <p:nvSpPr>
          <p:cNvPr id="79875" name="Rectangle 1026">
            <a:extLst>
              <a:ext uri="{FF2B5EF4-FFF2-40B4-BE49-F238E27FC236}">
                <a16:creationId xmlns:a16="http://schemas.microsoft.com/office/drawing/2014/main" id="{1D1FE8AA-4DB9-4F1E-B63B-DB1E7D99B28D}"/>
              </a:ext>
            </a:extLst>
          </p:cNvPr>
          <p:cNvSpPr>
            <a:spLocks noGrp="1"/>
          </p:cNvSpPr>
          <p:nvPr>
            <p:ph type="title"/>
          </p:nvPr>
        </p:nvSpPr>
        <p:spPr>
          <a:xfrm>
            <a:off x="476251" y="137440"/>
            <a:ext cx="7781924" cy="624560"/>
          </a:xfrm>
        </p:spPr>
        <p:txBody>
          <a:bodyPr/>
          <a:lstStyle/>
          <a:p>
            <a:pPr eaLnBrk="1" hangingPunct="1"/>
            <a:r>
              <a:rPr lang="en-US" altLang="en-US" sz="2000" dirty="0">
                <a:solidFill>
                  <a:srgbClr val="002060"/>
                </a:solidFill>
                <a:latin typeface="+mn-lt"/>
              </a:rPr>
              <a:t>Summary and Important Reminders</a:t>
            </a:r>
            <a:r>
              <a:rPr lang="en-US" altLang="en-US" dirty="0">
                <a:solidFill>
                  <a:srgbClr val="002060"/>
                </a:solidFill>
                <a:latin typeface="+mn-lt"/>
              </a:rPr>
              <a:t>: Prevention</a:t>
            </a:r>
            <a:r>
              <a:rPr lang="en-US" altLang="en-US" sz="2000" dirty="0">
                <a:solidFill>
                  <a:srgbClr val="002060"/>
                </a:solidFill>
              </a:rPr>
              <a:t> (cont.)</a:t>
            </a:r>
            <a:endParaRPr lang="en-US" altLang="en-US" dirty="0">
              <a:solidFill>
                <a:srgbClr val="00206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0"/>
                                  </p:stCondLst>
                                  <p:childTnLst>
                                    <p:set>
                                      <p:cBhvr>
                                        <p:cTn id="6" dur="1" fill="hold">
                                          <p:stCondLst>
                                            <p:cond delay="0"/>
                                          </p:stCondLst>
                                        </p:cTn>
                                        <p:tgtEl>
                                          <p:spTgt spid="444419">
                                            <p:txEl>
                                              <p:pRg st="0" end="0"/>
                                            </p:txEl>
                                          </p:spTgt>
                                        </p:tgtEl>
                                        <p:attrNameLst>
                                          <p:attrName>style.visibility</p:attrName>
                                        </p:attrNameLst>
                                      </p:cBhvr>
                                      <p:to>
                                        <p:strVal val="visible"/>
                                      </p:to>
                                    </p:set>
                                    <p:anim calcmode="lin" valueType="num">
                                      <p:cBhvr>
                                        <p:cTn id="7" dur="500" fill="hold"/>
                                        <p:tgtEl>
                                          <p:spTgt spid="444419">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4444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44419">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444419">
                                            <p:txEl>
                                              <p:pRg st="0" end="0"/>
                                            </p:txEl>
                                          </p:spTgt>
                                        </p:tgtEl>
                                        <p:attrNameLst>
                                          <p:attrName>ppt_h</p:attrName>
                                        </p:attrNameLst>
                                      </p:cBhvr>
                                      <p:tavLst>
                                        <p:tav tm="0">
                                          <p:val>
                                            <p:strVal val="#ppt_h"/>
                                          </p:val>
                                        </p:tav>
                                        <p:tav tm="100000">
                                          <p:val>
                                            <p:strVal val="#ppt_h"/>
                                          </p:val>
                                        </p:tav>
                                      </p:tavLst>
                                    </p:anim>
                                  </p:childTnLst>
                                </p:cTn>
                              </p:par>
                              <p:par>
                                <p:cTn id="11" presetID="17" presetClass="entr" presetSubtype="2" fill="hold" grpId="0" nodeType="withEffect">
                                  <p:stCondLst>
                                    <p:cond delay="6000"/>
                                  </p:stCondLst>
                                  <p:childTnLst>
                                    <p:set>
                                      <p:cBhvr>
                                        <p:cTn id="12" dur="1" fill="hold">
                                          <p:stCondLst>
                                            <p:cond delay="0"/>
                                          </p:stCondLst>
                                        </p:cTn>
                                        <p:tgtEl>
                                          <p:spTgt spid="444419">
                                            <p:txEl>
                                              <p:pRg st="1" end="1"/>
                                            </p:txEl>
                                          </p:spTgt>
                                        </p:tgtEl>
                                        <p:attrNameLst>
                                          <p:attrName>style.visibility</p:attrName>
                                        </p:attrNameLst>
                                      </p:cBhvr>
                                      <p:to>
                                        <p:strVal val="visible"/>
                                      </p:to>
                                    </p:set>
                                    <p:anim calcmode="lin" valueType="num">
                                      <p:cBhvr>
                                        <p:cTn id="13" dur="500" fill="hold"/>
                                        <p:tgtEl>
                                          <p:spTgt spid="444419">
                                            <p:txEl>
                                              <p:pRg st="1" end="1"/>
                                            </p:txEl>
                                          </p:spTgt>
                                        </p:tgtEl>
                                        <p:attrNameLst>
                                          <p:attrName>ppt_x</p:attrName>
                                        </p:attrNameLst>
                                      </p:cBhvr>
                                      <p:tavLst>
                                        <p:tav tm="0">
                                          <p:val>
                                            <p:strVal val="#ppt_x+#ppt_w/2"/>
                                          </p:val>
                                        </p:tav>
                                        <p:tav tm="100000">
                                          <p:val>
                                            <p:strVal val="#ppt_x"/>
                                          </p:val>
                                        </p:tav>
                                      </p:tavLst>
                                    </p:anim>
                                    <p:anim calcmode="lin" valueType="num">
                                      <p:cBhvr>
                                        <p:cTn id="14" dur="500" fill="hold"/>
                                        <p:tgtEl>
                                          <p:spTgt spid="444419">
                                            <p:txEl>
                                              <p:pRg st="1" end="1"/>
                                            </p:txEl>
                                          </p:spTgt>
                                        </p:tgtEl>
                                        <p:attrNameLst>
                                          <p:attrName>ppt_y</p:attrName>
                                        </p:attrNameLst>
                                      </p:cBhvr>
                                      <p:tavLst>
                                        <p:tav tm="0">
                                          <p:val>
                                            <p:strVal val="#ppt_y"/>
                                          </p:val>
                                        </p:tav>
                                        <p:tav tm="100000">
                                          <p:val>
                                            <p:strVal val="#ppt_y"/>
                                          </p:val>
                                        </p:tav>
                                      </p:tavLst>
                                    </p:anim>
                                    <p:anim calcmode="lin" valueType="num">
                                      <p:cBhvr>
                                        <p:cTn id="15" dur="500" fill="hold"/>
                                        <p:tgtEl>
                                          <p:spTgt spid="44441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44441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19" grpId="0" build="p" autoUpdateAnimBg="0" advAuto="100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0A8F9AD4-6D85-4482-B4B2-8C42167ADDE2}"/>
              </a:ext>
            </a:extLst>
          </p:cNvPr>
          <p:cNvSpPr>
            <a:spLocks noGrp="1"/>
          </p:cNvSpPr>
          <p:nvPr>
            <p:ph idx="1"/>
          </p:nvPr>
        </p:nvSpPr>
        <p:spPr>
          <a:xfrm>
            <a:off x="819223" y="959669"/>
            <a:ext cx="7296150" cy="2894166"/>
          </a:xfrm>
        </p:spPr>
        <p:txBody>
          <a:bodyPr/>
          <a:lstStyle/>
          <a:p>
            <a:r>
              <a:rPr lang="en-US" altLang="en-US" dirty="0"/>
              <a:t>29 CFR 1915.14 Hot Work</a:t>
            </a:r>
          </a:p>
          <a:p>
            <a:pPr eaLnBrk="1" hangingPunct="1"/>
            <a:r>
              <a:rPr lang="en-US" altLang="en-US" dirty="0">
                <a:solidFill>
                  <a:schemeClr val="tx1"/>
                </a:solidFill>
              </a:rPr>
              <a:t>29 CFR 1915.35 Painting </a:t>
            </a:r>
          </a:p>
          <a:p>
            <a:pPr eaLnBrk="1" hangingPunct="1"/>
            <a:r>
              <a:rPr lang="en-US" altLang="en-US" dirty="0"/>
              <a:t>29 CFR 1915.36 Flammable Liquids</a:t>
            </a:r>
            <a:endParaRPr lang="en-US" altLang="en-US" dirty="0">
              <a:solidFill>
                <a:schemeClr val="tx1"/>
              </a:solidFill>
            </a:endParaRPr>
          </a:p>
          <a:p>
            <a:pPr eaLnBrk="1" hangingPunct="1"/>
            <a:r>
              <a:rPr lang="en-US" altLang="en-US" dirty="0">
                <a:solidFill>
                  <a:schemeClr val="tx1"/>
                </a:solidFill>
              </a:rPr>
              <a:t>29 CFR 1915.503 Precautions for Hot Work</a:t>
            </a:r>
          </a:p>
          <a:p>
            <a:pPr eaLnBrk="1" hangingPunct="1"/>
            <a:r>
              <a:rPr lang="en-US" altLang="en-US" dirty="0">
                <a:solidFill>
                  <a:schemeClr val="tx1"/>
                </a:solidFill>
              </a:rPr>
              <a:t>29 CFR 1915.504 Fire Watches</a:t>
            </a:r>
          </a:p>
          <a:p>
            <a:pPr eaLnBrk="1" hangingPunct="1"/>
            <a:r>
              <a:rPr lang="en-US" altLang="en-US" dirty="0">
                <a:solidFill>
                  <a:schemeClr val="tx1"/>
                </a:solidFill>
              </a:rPr>
              <a:t>29 CFR 1915.505 Fire Response</a:t>
            </a:r>
          </a:p>
          <a:p>
            <a:pPr eaLnBrk="1" hangingPunct="1"/>
            <a:r>
              <a:rPr lang="en-US" altLang="en-US" dirty="0">
                <a:solidFill>
                  <a:schemeClr val="tx1"/>
                </a:solidFill>
              </a:rPr>
              <a:t>29 CFR 1915.506 Hazards of Fixed Systems</a:t>
            </a:r>
          </a:p>
          <a:p>
            <a:pPr eaLnBrk="1" hangingPunct="1"/>
            <a:r>
              <a:rPr lang="en-US" altLang="en-US" dirty="0">
                <a:solidFill>
                  <a:schemeClr val="tx1"/>
                </a:solidFill>
              </a:rPr>
              <a:t>29 CFR 1915.508 Training Requirements</a:t>
            </a:r>
          </a:p>
          <a:p>
            <a:pPr eaLnBrk="1" hangingPunct="1"/>
            <a:r>
              <a:rPr lang="en-US" altLang="en-US" dirty="0">
                <a:solidFill>
                  <a:schemeClr val="tx1"/>
                </a:solidFill>
              </a:rPr>
              <a:t>NFPA 51B Standard for Fire Prevention During Welding</a:t>
            </a:r>
          </a:p>
          <a:p>
            <a:pPr eaLnBrk="1" hangingPunct="1"/>
            <a:r>
              <a:rPr lang="en-US" altLang="en-US" dirty="0"/>
              <a:t>NFPA 306 Standard for the Control of Gas Hazards on Vessels</a:t>
            </a:r>
            <a:endParaRPr lang="en-US" altLang="en-US" dirty="0">
              <a:solidFill>
                <a:schemeClr val="tx1"/>
              </a:solidFill>
            </a:endParaRPr>
          </a:p>
        </p:txBody>
      </p:sp>
      <p:sp>
        <p:nvSpPr>
          <p:cNvPr id="19459" name="Title 1">
            <a:extLst>
              <a:ext uri="{FF2B5EF4-FFF2-40B4-BE49-F238E27FC236}">
                <a16:creationId xmlns:a16="http://schemas.microsoft.com/office/drawing/2014/main" id="{FE583E34-A870-4A11-8422-5F5579B3606A}"/>
              </a:ext>
            </a:extLst>
          </p:cNvPr>
          <p:cNvSpPr>
            <a:spLocks noGrp="1"/>
          </p:cNvSpPr>
          <p:nvPr>
            <p:ph type="title"/>
          </p:nvPr>
        </p:nvSpPr>
        <p:spPr>
          <a:xfrm>
            <a:off x="476251" y="228600"/>
            <a:ext cx="6953250" cy="514350"/>
          </a:xfrm>
        </p:spPr>
        <p:txBody>
          <a:bodyPr/>
          <a:lstStyle/>
          <a:p>
            <a:pPr eaLnBrk="1" hangingPunct="1"/>
            <a:r>
              <a:rPr lang="en-US" altLang="en-US" dirty="0">
                <a:solidFill>
                  <a:srgbClr val="002060"/>
                </a:solidFill>
              </a:rPr>
              <a:t>OSHA Regulatory References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94F3F-0333-4BC2-A324-F8637B106990}"/>
              </a:ext>
            </a:extLst>
          </p:cNvPr>
          <p:cNvSpPr>
            <a:spLocks noGrp="1"/>
          </p:cNvSpPr>
          <p:nvPr>
            <p:ph type="title"/>
          </p:nvPr>
        </p:nvSpPr>
        <p:spPr>
          <a:xfrm>
            <a:off x="204765" y="337738"/>
            <a:ext cx="2439043" cy="1026241"/>
          </a:xfrm>
        </p:spPr>
        <p:txBody>
          <a:bodyPr/>
          <a:lstStyle/>
          <a:p>
            <a:br>
              <a:rPr lang="en-US" dirty="0"/>
            </a:br>
            <a:br>
              <a:rPr lang="en-US" dirty="0"/>
            </a:br>
            <a:br>
              <a:rPr lang="en-US" dirty="0"/>
            </a:br>
            <a:endParaRPr lang="en-US" dirty="0"/>
          </a:p>
        </p:txBody>
      </p:sp>
      <p:pic>
        <p:nvPicPr>
          <p:cNvPr id="3" name="Picture 2" descr="A picture containing person, indoor&#10;&#10;Description automatically generated">
            <a:extLst>
              <a:ext uri="{FF2B5EF4-FFF2-40B4-BE49-F238E27FC236}">
                <a16:creationId xmlns:a16="http://schemas.microsoft.com/office/drawing/2014/main" id="{34252199-8233-4AEC-AC58-3E3531B3D303}"/>
              </a:ext>
            </a:extLst>
          </p:cNvPr>
          <p:cNvPicPr>
            <a:picLocks noChangeAspect="1"/>
          </p:cNvPicPr>
          <p:nvPr/>
        </p:nvPicPr>
        <p:blipFill rotWithShape="1">
          <a:blip r:embed="rId2"/>
          <a:srcRect t="31436" b="9073"/>
          <a:stretch/>
        </p:blipFill>
        <p:spPr>
          <a:xfrm>
            <a:off x="2728872" y="3"/>
            <a:ext cx="6484375" cy="5143497"/>
          </a:xfrm>
          <a:prstGeom prst="rect">
            <a:avLst/>
          </a:prstGeom>
        </p:spPr>
      </p:pic>
      <p:sp>
        <p:nvSpPr>
          <p:cNvPr id="6" name="Rectangle 29">
            <a:extLst>
              <a:ext uri="{FF2B5EF4-FFF2-40B4-BE49-F238E27FC236}">
                <a16:creationId xmlns:a16="http://schemas.microsoft.com/office/drawing/2014/main" id="{66BDEE07-E992-413B-A30E-9A5A417593A6}"/>
              </a:ext>
            </a:extLst>
          </p:cNvPr>
          <p:cNvSpPr txBox="1">
            <a:spLocks noChangeArrowheads="1"/>
          </p:cNvSpPr>
          <p:nvPr/>
        </p:nvSpPr>
        <p:spPr>
          <a:xfrm>
            <a:off x="405824" y="149067"/>
            <a:ext cx="5878597" cy="721573"/>
          </a:xfrm>
          <a:prstGeom prst="rect">
            <a:avLst/>
          </a:prstGeom>
        </p:spPr>
        <p:txBody>
          <a:bodyPr vert="horz" lIns="0" tIns="0" rIns="0" bIns="0" rtlCol="0" anchor="t" anchorCtr="0">
            <a:normAutofit fontScale="67500" lnSpcReduction="20000"/>
          </a:bodyPr>
          <a:lstStyle>
            <a:lvl1pPr algn="l" defTabSz="457200" rtl="0" eaLnBrk="1" latinLnBrk="0" hangingPunct="1">
              <a:lnSpc>
                <a:spcPct val="100000"/>
              </a:lnSpc>
              <a:spcBef>
                <a:spcPct val="0"/>
              </a:spcBef>
              <a:buNone/>
              <a:defRPr sz="2000" b="1" kern="1200" cap="none" baseline="0">
                <a:solidFill>
                  <a:schemeClr val="bg1"/>
                </a:solidFill>
                <a:latin typeface="Calibri" panose="020F0502020204030204" pitchFamily="34" charset="0"/>
                <a:ea typeface="+mj-ea"/>
                <a:cs typeface="Calibri" panose="020F0502020204030204" pitchFamily="34" charset="0"/>
              </a:defRPr>
            </a:lvl1pPr>
          </a:lstStyle>
          <a:p>
            <a:pPr>
              <a:defRPr/>
            </a:pPr>
            <a:br>
              <a:rPr lang="en-US" altLang="en-US" sz="4050" dirty="0"/>
            </a:br>
            <a:r>
              <a:rPr lang="en-US" altLang="en-US" sz="4050" dirty="0"/>
              <a:t>Fire Preventer Training </a:t>
            </a:r>
          </a:p>
        </p:txBody>
      </p:sp>
      <p:pic>
        <p:nvPicPr>
          <p:cNvPr id="7" name="Picture 2" descr="Shipyard Employment eTool &gt; Initial Entry Testing: Warning Signs and Labels">
            <a:extLst>
              <a:ext uri="{FF2B5EF4-FFF2-40B4-BE49-F238E27FC236}">
                <a16:creationId xmlns:a16="http://schemas.microsoft.com/office/drawing/2014/main" id="{5614D587-6888-443E-883C-8F1F63A78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311" y="3"/>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12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1ABBDD0C-4DE3-4574-8094-2C12CCFEA017}"/>
              </a:ext>
            </a:extLst>
          </p:cNvPr>
          <p:cNvSpPr>
            <a:spLocks noGrp="1"/>
          </p:cNvSpPr>
          <p:nvPr>
            <p:ph type="title"/>
          </p:nvPr>
        </p:nvSpPr>
        <p:spPr>
          <a:xfrm>
            <a:off x="466725" y="171450"/>
            <a:ext cx="7781925" cy="561975"/>
          </a:xfrm>
        </p:spPr>
        <p:txBody>
          <a:bodyPr/>
          <a:lstStyle/>
          <a:p>
            <a:pPr eaLnBrk="1" hangingPunct="1"/>
            <a:r>
              <a:rPr lang="en-US" altLang="en-US" dirty="0">
                <a:solidFill>
                  <a:srgbClr val="002060"/>
                </a:solidFill>
              </a:rPr>
              <a:t>QUESTIONS?</a:t>
            </a:r>
          </a:p>
        </p:txBody>
      </p:sp>
      <p:sp>
        <p:nvSpPr>
          <p:cNvPr id="80899" name="TextBox 5">
            <a:extLst>
              <a:ext uri="{FF2B5EF4-FFF2-40B4-BE49-F238E27FC236}">
                <a16:creationId xmlns:a16="http://schemas.microsoft.com/office/drawing/2014/main" id="{5CF26C9B-37E8-4FA0-B1F3-7638EA968B9D}"/>
              </a:ext>
            </a:extLst>
          </p:cNvPr>
          <p:cNvSpPr txBox="1">
            <a:spLocks noChangeArrowheads="1"/>
          </p:cNvSpPr>
          <p:nvPr/>
        </p:nvSpPr>
        <p:spPr bwMode="auto">
          <a:xfrm>
            <a:off x="4229100" y="1257301"/>
            <a:ext cx="2197781"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60000"/>
              </a:spcBef>
              <a:buClr>
                <a:schemeClr val="tx1"/>
              </a:buClr>
              <a:buSzTx/>
              <a:buFontTx/>
              <a:buNone/>
            </a:pPr>
            <a:r>
              <a:rPr lang="en-US" altLang="en-US" sz="2250" dirty="0">
                <a:solidFill>
                  <a:schemeClr val="bg1"/>
                </a:solidFill>
                <a:latin typeface="Calibri" panose="020F0502020204030204" pitchFamily="34" charset="0"/>
                <a:cs typeface="Calibri" panose="020F0502020204030204" pitchFamily="34" charset="0"/>
              </a:rPr>
              <a:t>   SAFETY FIRST</a:t>
            </a:r>
          </a:p>
          <a:p>
            <a:pPr eaLnBrk="1" hangingPunct="1">
              <a:spcBef>
                <a:spcPct val="60000"/>
              </a:spcBef>
              <a:buClr>
                <a:schemeClr val="tx1"/>
              </a:buClr>
              <a:buSzTx/>
              <a:buFontTx/>
              <a:buNone/>
            </a:pPr>
            <a:r>
              <a:rPr lang="en-US" altLang="en-US" sz="2250" dirty="0">
                <a:solidFill>
                  <a:schemeClr val="bg1"/>
                </a:solidFill>
                <a:latin typeface="Calibri" panose="020F0502020204030204" pitchFamily="34" charset="0"/>
                <a:cs typeface="Calibri" panose="020F0502020204030204" pitchFamily="34" charset="0"/>
              </a:rPr>
              <a:t>QUALITY ALWAYS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94F3F-0333-4BC2-A324-F8637B106990}"/>
              </a:ext>
            </a:extLst>
          </p:cNvPr>
          <p:cNvSpPr>
            <a:spLocks noGrp="1"/>
          </p:cNvSpPr>
          <p:nvPr>
            <p:ph type="title"/>
          </p:nvPr>
        </p:nvSpPr>
        <p:spPr>
          <a:xfrm>
            <a:off x="204765" y="337738"/>
            <a:ext cx="2439043" cy="1026241"/>
          </a:xfrm>
        </p:spPr>
        <p:txBody>
          <a:bodyPr/>
          <a:lstStyle/>
          <a:p>
            <a:br>
              <a:rPr lang="en-US" dirty="0"/>
            </a:br>
            <a:br>
              <a:rPr lang="en-US" dirty="0"/>
            </a:br>
            <a:br>
              <a:rPr lang="en-US" dirty="0"/>
            </a:br>
            <a:endParaRPr lang="en-US" dirty="0"/>
          </a:p>
        </p:txBody>
      </p:sp>
      <p:pic>
        <p:nvPicPr>
          <p:cNvPr id="3" name="Picture 2" descr="A picture containing text, indoor&#10;&#10;Description automatically generated">
            <a:extLst>
              <a:ext uri="{FF2B5EF4-FFF2-40B4-BE49-F238E27FC236}">
                <a16:creationId xmlns:a16="http://schemas.microsoft.com/office/drawing/2014/main" id="{1B56D3DC-FCD5-4E5F-A3C0-DF6389A6D606}"/>
              </a:ext>
            </a:extLst>
          </p:cNvPr>
          <p:cNvPicPr>
            <a:picLocks noChangeAspect="1"/>
          </p:cNvPicPr>
          <p:nvPr/>
        </p:nvPicPr>
        <p:blipFill>
          <a:blip r:embed="rId2"/>
          <a:stretch>
            <a:fillRect/>
          </a:stretch>
        </p:blipFill>
        <p:spPr>
          <a:xfrm>
            <a:off x="1619394" y="603346"/>
            <a:ext cx="6662783" cy="4441855"/>
          </a:xfrm>
          <a:prstGeom prst="rect">
            <a:avLst/>
          </a:prstGeom>
        </p:spPr>
      </p:pic>
      <p:sp>
        <p:nvSpPr>
          <p:cNvPr id="2" name="TextBox 1">
            <a:extLst>
              <a:ext uri="{FF2B5EF4-FFF2-40B4-BE49-F238E27FC236}">
                <a16:creationId xmlns:a16="http://schemas.microsoft.com/office/drawing/2014/main" id="{2D8E67B6-6820-4D90-8B8A-93F6197107D5}"/>
              </a:ext>
            </a:extLst>
          </p:cNvPr>
          <p:cNvSpPr txBox="1"/>
          <p:nvPr/>
        </p:nvSpPr>
        <p:spPr>
          <a:xfrm>
            <a:off x="75198" y="153072"/>
            <a:ext cx="2698175" cy="369332"/>
          </a:xfrm>
          <a:prstGeom prst="rect">
            <a:avLst/>
          </a:prstGeom>
          <a:noFill/>
        </p:spPr>
        <p:txBody>
          <a:bodyPr wrap="none" rtlCol="0">
            <a:spAutoFit/>
          </a:bodyPr>
          <a:lstStyle/>
          <a:p>
            <a:r>
              <a:rPr lang="en-US" dirty="0">
                <a:solidFill>
                  <a:schemeClr val="bg1">
                    <a:lumMod val="95000"/>
                  </a:schemeClr>
                </a:solidFill>
              </a:rPr>
              <a:t>Photo for use as needed</a:t>
            </a:r>
          </a:p>
        </p:txBody>
      </p:sp>
    </p:spTree>
    <p:extLst>
      <p:ext uri="{BB962C8B-B14F-4D97-AF65-F5344CB8AC3E}">
        <p14:creationId xmlns:p14="http://schemas.microsoft.com/office/powerpoint/2010/main" val="452016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94F3F-0333-4BC2-A324-F8637B106990}"/>
              </a:ext>
            </a:extLst>
          </p:cNvPr>
          <p:cNvSpPr>
            <a:spLocks noGrp="1"/>
          </p:cNvSpPr>
          <p:nvPr>
            <p:ph type="title"/>
          </p:nvPr>
        </p:nvSpPr>
        <p:spPr>
          <a:xfrm>
            <a:off x="204765" y="337738"/>
            <a:ext cx="2439043" cy="1026241"/>
          </a:xfrm>
        </p:spPr>
        <p:txBody>
          <a:bodyPr/>
          <a:lstStyle/>
          <a:p>
            <a:br>
              <a:rPr lang="en-US" dirty="0"/>
            </a:br>
            <a:br>
              <a:rPr lang="en-US" dirty="0"/>
            </a:br>
            <a:br>
              <a:rPr lang="en-US" dirty="0"/>
            </a:br>
            <a:endParaRPr lang="en-US" dirty="0"/>
          </a:p>
        </p:txBody>
      </p:sp>
      <p:pic>
        <p:nvPicPr>
          <p:cNvPr id="3" name="Picture 2" descr="A picture containing outdoor, person, work-clothing&#10;&#10;Description automatically generated">
            <a:extLst>
              <a:ext uri="{FF2B5EF4-FFF2-40B4-BE49-F238E27FC236}">
                <a16:creationId xmlns:a16="http://schemas.microsoft.com/office/drawing/2014/main" id="{1FF5CF07-10D9-4FC3-B02D-504F6BD4266C}"/>
              </a:ext>
            </a:extLst>
          </p:cNvPr>
          <p:cNvPicPr>
            <a:picLocks noChangeAspect="1"/>
          </p:cNvPicPr>
          <p:nvPr/>
        </p:nvPicPr>
        <p:blipFill>
          <a:blip r:embed="rId2"/>
          <a:stretch>
            <a:fillRect/>
          </a:stretch>
        </p:blipFill>
        <p:spPr>
          <a:xfrm>
            <a:off x="3116822" y="0"/>
            <a:ext cx="2910355" cy="5143500"/>
          </a:xfrm>
          <a:prstGeom prst="rect">
            <a:avLst/>
          </a:prstGeom>
        </p:spPr>
      </p:pic>
      <p:sp>
        <p:nvSpPr>
          <p:cNvPr id="5" name="TextBox 4">
            <a:extLst>
              <a:ext uri="{FF2B5EF4-FFF2-40B4-BE49-F238E27FC236}">
                <a16:creationId xmlns:a16="http://schemas.microsoft.com/office/drawing/2014/main" id="{44E3DFE3-16F4-427C-8C93-2D919B9CD2D7}"/>
              </a:ext>
            </a:extLst>
          </p:cNvPr>
          <p:cNvSpPr txBox="1"/>
          <p:nvPr/>
        </p:nvSpPr>
        <p:spPr>
          <a:xfrm>
            <a:off x="75198" y="153072"/>
            <a:ext cx="2698175" cy="369332"/>
          </a:xfrm>
          <a:prstGeom prst="rect">
            <a:avLst/>
          </a:prstGeom>
          <a:noFill/>
        </p:spPr>
        <p:txBody>
          <a:bodyPr wrap="none" rtlCol="0">
            <a:spAutoFit/>
          </a:bodyPr>
          <a:lstStyle/>
          <a:p>
            <a:r>
              <a:rPr lang="en-US" dirty="0">
                <a:solidFill>
                  <a:schemeClr val="bg1">
                    <a:lumMod val="95000"/>
                  </a:schemeClr>
                </a:solidFill>
              </a:rPr>
              <a:t>Photo for use as needed</a:t>
            </a:r>
          </a:p>
        </p:txBody>
      </p:sp>
    </p:spTree>
    <p:extLst>
      <p:ext uri="{BB962C8B-B14F-4D97-AF65-F5344CB8AC3E}">
        <p14:creationId xmlns:p14="http://schemas.microsoft.com/office/powerpoint/2010/main" val="3488228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94F3F-0333-4BC2-A324-F8637B106990}"/>
              </a:ext>
            </a:extLst>
          </p:cNvPr>
          <p:cNvSpPr>
            <a:spLocks noGrp="1"/>
          </p:cNvSpPr>
          <p:nvPr>
            <p:ph type="title"/>
          </p:nvPr>
        </p:nvSpPr>
        <p:spPr>
          <a:xfrm>
            <a:off x="204765" y="337738"/>
            <a:ext cx="2439043" cy="1026241"/>
          </a:xfrm>
        </p:spPr>
        <p:txBody>
          <a:bodyPr/>
          <a:lstStyle/>
          <a:p>
            <a:br>
              <a:rPr lang="en-US" dirty="0"/>
            </a:br>
            <a:br>
              <a:rPr lang="en-US" dirty="0"/>
            </a:br>
            <a:br>
              <a:rPr lang="en-US" dirty="0"/>
            </a:br>
            <a:endParaRPr lang="en-US" dirty="0"/>
          </a:p>
        </p:txBody>
      </p:sp>
      <p:pic>
        <p:nvPicPr>
          <p:cNvPr id="3" name="Picture 2" descr="A picture containing person&#10;&#10;Description automatically generated">
            <a:extLst>
              <a:ext uri="{FF2B5EF4-FFF2-40B4-BE49-F238E27FC236}">
                <a16:creationId xmlns:a16="http://schemas.microsoft.com/office/drawing/2014/main" id="{A7A38FF8-4ECB-4E29-9FEC-A9BF9D54C6E3}"/>
              </a:ext>
            </a:extLst>
          </p:cNvPr>
          <p:cNvPicPr>
            <a:picLocks noChangeAspect="1"/>
          </p:cNvPicPr>
          <p:nvPr/>
        </p:nvPicPr>
        <p:blipFill>
          <a:blip r:embed="rId2"/>
          <a:stretch>
            <a:fillRect/>
          </a:stretch>
        </p:blipFill>
        <p:spPr>
          <a:xfrm>
            <a:off x="715251" y="0"/>
            <a:ext cx="7713497" cy="5143500"/>
          </a:xfrm>
          <a:prstGeom prst="rect">
            <a:avLst/>
          </a:prstGeom>
        </p:spPr>
      </p:pic>
      <p:sp>
        <p:nvSpPr>
          <p:cNvPr id="5" name="TextBox 4">
            <a:extLst>
              <a:ext uri="{FF2B5EF4-FFF2-40B4-BE49-F238E27FC236}">
                <a16:creationId xmlns:a16="http://schemas.microsoft.com/office/drawing/2014/main" id="{85746DF6-2128-443B-8852-F8EDA0D85FC1}"/>
              </a:ext>
            </a:extLst>
          </p:cNvPr>
          <p:cNvSpPr txBox="1"/>
          <p:nvPr/>
        </p:nvSpPr>
        <p:spPr>
          <a:xfrm>
            <a:off x="75198" y="153072"/>
            <a:ext cx="2698175" cy="369332"/>
          </a:xfrm>
          <a:prstGeom prst="rect">
            <a:avLst/>
          </a:prstGeom>
          <a:noFill/>
        </p:spPr>
        <p:txBody>
          <a:bodyPr wrap="none" rtlCol="0">
            <a:spAutoFit/>
          </a:bodyPr>
          <a:lstStyle/>
          <a:p>
            <a:r>
              <a:rPr lang="en-US" dirty="0">
                <a:solidFill>
                  <a:schemeClr val="bg1">
                    <a:lumMod val="95000"/>
                  </a:schemeClr>
                </a:solidFill>
              </a:rPr>
              <a:t>Photo for use as needed</a:t>
            </a:r>
          </a:p>
        </p:txBody>
      </p:sp>
    </p:spTree>
    <p:extLst>
      <p:ext uri="{BB962C8B-B14F-4D97-AF65-F5344CB8AC3E}">
        <p14:creationId xmlns:p14="http://schemas.microsoft.com/office/powerpoint/2010/main" val="2287485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EE8EC1-0B69-44A5-8431-A05367814E30}"/>
              </a:ext>
            </a:extLst>
          </p:cNvPr>
          <p:cNvSpPr>
            <a:spLocks noGrp="1"/>
          </p:cNvSpPr>
          <p:nvPr>
            <p:ph type="title"/>
          </p:nvPr>
        </p:nvSpPr>
        <p:spPr>
          <a:xfrm>
            <a:off x="6615174" y="337738"/>
            <a:ext cx="2349922" cy="4135202"/>
          </a:xfrm>
        </p:spPr>
        <p:txBody>
          <a:bodyPr/>
          <a:lstStyle/>
          <a:p>
            <a:endParaRPr lang="en-US" dirty="0"/>
          </a:p>
        </p:txBody>
      </p:sp>
      <p:pic>
        <p:nvPicPr>
          <p:cNvPr id="6" name="Picture 5" descr="A close-up of a sign&#10;&#10;Description automatically generated with low confidence">
            <a:extLst>
              <a:ext uri="{FF2B5EF4-FFF2-40B4-BE49-F238E27FC236}">
                <a16:creationId xmlns:a16="http://schemas.microsoft.com/office/drawing/2014/main" id="{07B405BE-2332-4FAF-A62D-D2A18272740F}"/>
              </a:ext>
            </a:extLst>
          </p:cNvPr>
          <p:cNvPicPr>
            <a:picLocks noChangeAspect="1"/>
          </p:cNvPicPr>
          <p:nvPr/>
        </p:nvPicPr>
        <p:blipFill>
          <a:blip r:embed="rId2"/>
          <a:stretch>
            <a:fillRect/>
          </a:stretch>
        </p:blipFill>
        <p:spPr>
          <a:xfrm>
            <a:off x="1143000" y="0"/>
            <a:ext cx="6858000" cy="5143500"/>
          </a:xfrm>
          <a:prstGeom prst="rect">
            <a:avLst/>
          </a:prstGeom>
        </p:spPr>
      </p:pic>
      <p:sp>
        <p:nvSpPr>
          <p:cNvPr id="5" name="TextBox 4">
            <a:extLst>
              <a:ext uri="{FF2B5EF4-FFF2-40B4-BE49-F238E27FC236}">
                <a16:creationId xmlns:a16="http://schemas.microsoft.com/office/drawing/2014/main" id="{3C1A5306-EAAF-4D0B-A6B7-0C511936E0AF}"/>
              </a:ext>
            </a:extLst>
          </p:cNvPr>
          <p:cNvSpPr txBox="1"/>
          <p:nvPr/>
        </p:nvSpPr>
        <p:spPr>
          <a:xfrm>
            <a:off x="1317665" y="131024"/>
            <a:ext cx="2698175" cy="369332"/>
          </a:xfrm>
          <a:prstGeom prst="rect">
            <a:avLst/>
          </a:prstGeom>
          <a:noFill/>
        </p:spPr>
        <p:txBody>
          <a:bodyPr wrap="none" rtlCol="0">
            <a:spAutoFit/>
          </a:bodyPr>
          <a:lstStyle/>
          <a:p>
            <a:r>
              <a:rPr lang="en-US" dirty="0">
                <a:solidFill>
                  <a:schemeClr val="bg1">
                    <a:lumMod val="95000"/>
                  </a:schemeClr>
                </a:solidFill>
              </a:rPr>
              <a:t>Photo for use as needed</a:t>
            </a:r>
          </a:p>
        </p:txBody>
      </p:sp>
    </p:spTree>
    <p:extLst>
      <p:ext uri="{BB962C8B-B14F-4D97-AF65-F5344CB8AC3E}">
        <p14:creationId xmlns:p14="http://schemas.microsoft.com/office/powerpoint/2010/main" val="594270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ld&#10;&#10;Description automatically generated">
            <a:extLst>
              <a:ext uri="{FF2B5EF4-FFF2-40B4-BE49-F238E27FC236}">
                <a16:creationId xmlns:a16="http://schemas.microsoft.com/office/drawing/2014/main" id="{56DE3806-1F59-4451-A732-69E0402A6297}"/>
              </a:ext>
            </a:extLst>
          </p:cNvPr>
          <p:cNvPicPr>
            <a:picLocks noChangeAspect="1"/>
          </p:cNvPicPr>
          <p:nvPr/>
        </p:nvPicPr>
        <p:blipFill rotWithShape="1">
          <a:blip r:embed="rId2"/>
          <a:srcRect l="24968" r="14118"/>
          <a:stretch/>
        </p:blipFill>
        <p:spPr>
          <a:xfrm rot="5400000">
            <a:off x="2816737" y="756819"/>
            <a:ext cx="3550021" cy="3629861"/>
          </a:xfrm>
          <a:prstGeom prst="rect">
            <a:avLst/>
          </a:prstGeom>
        </p:spPr>
      </p:pic>
      <p:sp>
        <p:nvSpPr>
          <p:cNvPr id="5" name="Title 4">
            <a:extLst>
              <a:ext uri="{FF2B5EF4-FFF2-40B4-BE49-F238E27FC236}">
                <a16:creationId xmlns:a16="http://schemas.microsoft.com/office/drawing/2014/main" id="{3384A1BB-08C5-46AB-8CDD-8F08485705A1}"/>
              </a:ext>
            </a:extLst>
          </p:cNvPr>
          <p:cNvSpPr txBox="1">
            <a:spLocks noGrp="1"/>
          </p:cNvSpPr>
          <p:nvPr>
            <p:ph type="title"/>
          </p:nvPr>
        </p:nvSpPr>
        <p:spPr>
          <a:xfrm>
            <a:off x="6615113" y="338138"/>
            <a:ext cx="2349500" cy="4135437"/>
          </a:xfrm>
          <a:prstGeom prst="rect">
            <a:avLst/>
          </a:prstGeom>
          <a:noFill/>
        </p:spPr>
        <p:txBody>
          <a:bodyPr wrap="none" rtlCol="0">
            <a:spAutoFit/>
          </a:bodyPr>
          <a:lstStyle/>
          <a:p>
            <a:r>
              <a:rPr lang="en-US" dirty="0">
                <a:solidFill>
                  <a:schemeClr val="bg1">
                    <a:lumMod val="95000"/>
                  </a:schemeClr>
                </a:solidFill>
              </a:rPr>
              <a:t>Photo for use as needed</a:t>
            </a:r>
          </a:p>
        </p:txBody>
      </p:sp>
    </p:spTree>
    <p:extLst>
      <p:ext uri="{BB962C8B-B14F-4D97-AF65-F5344CB8AC3E}">
        <p14:creationId xmlns:p14="http://schemas.microsoft.com/office/powerpoint/2010/main" val="3723820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BA27DC-18D5-46C9-8CB9-018C34C05439}"/>
              </a:ext>
            </a:extLst>
          </p:cNvPr>
          <p:cNvSpPr>
            <a:spLocks noGrp="1"/>
          </p:cNvSpPr>
          <p:nvPr>
            <p:ph idx="1"/>
          </p:nvPr>
        </p:nvSpPr>
        <p:spPr>
          <a:xfrm>
            <a:off x="942975" y="742950"/>
            <a:ext cx="7334250" cy="4286250"/>
          </a:xfrm>
        </p:spPr>
        <p:txBody>
          <a:bodyPr rtlCol="0">
            <a:normAutofit/>
          </a:bodyPr>
          <a:lstStyle/>
          <a:p>
            <a:pPr marL="205740" indent="-205740">
              <a:spcAft>
                <a:spcPts val="0"/>
              </a:spcAft>
              <a:defRPr/>
            </a:pPr>
            <a:endParaRPr lang="en-US" dirty="0">
              <a:solidFill>
                <a:schemeClr val="tx1"/>
              </a:solidFill>
            </a:endParaRPr>
          </a:p>
          <a:p>
            <a:pPr marL="205740" indent="-205740">
              <a:spcAft>
                <a:spcPts val="0"/>
              </a:spcAft>
              <a:defRPr/>
            </a:pPr>
            <a:r>
              <a:rPr lang="en-US" dirty="0">
                <a:solidFill>
                  <a:schemeClr val="tx1"/>
                </a:solidFill>
              </a:rPr>
              <a:t>Fire Watch Training Requirements</a:t>
            </a:r>
          </a:p>
          <a:p>
            <a:pPr marL="205740" indent="-205740">
              <a:spcAft>
                <a:spcPts val="0"/>
              </a:spcAft>
              <a:defRPr/>
            </a:pPr>
            <a:r>
              <a:rPr lang="en-US" dirty="0">
                <a:solidFill>
                  <a:schemeClr val="tx1"/>
                </a:solidFill>
              </a:rPr>
              <a:t>Fire Watch Duties and Responsibilities</a:t>
            </a:r>
          </a:p>
          <a:p>
            <a:pPr marL="205740" indent="-205740">
              <a:spcAft>
                <a:spcPts val="0"/>
              </a:spcAft>
              <a:defRPr/>
            </a:pPr>
            <a:r>
              <a:rPr lang="en-US" dirty="0">
                <a:solidFill>
                  <a:schemeClr val="tx1"/>
                </a:solidFill>
              </a:rPr>
              <a:t>Personal Protective Equipment (PPE)</a:t>
            </a:r>
          </a:p>
          <a:p>
            <a:pPr marL="205740" indent="-205740">
              <a:spcAft>
                <a:spcPts val="0"/>
              </a:spcAft>
              <a:defRPr/>
            </a:pPr>
            <a:r>
              <a:rPr lang="en-US" dirty="0">
                <a:solidFill>
                  <a:schemeClr val="tx1"/>
                </a:solidFill>
              </a:rPr>
              <a:t>Important Definitions</a:t>
            </a:r>
          </a:p>
          <a:p>
            <a:pPr marL="205740" indent="-205740">
              <a:spcAft>
                <a:spcPts val="0"/>
              </a:spcAft>
              <a:defRPr/>
            </a:pPr>
            <a:r>
              <a:rPr lang="en-US" dirty="0">
                <a:solidFill>
                  <a:schemeClr val="tx1"/>
                </a:solidFill>
              </a:rPr>
              <a:t>The Fire Tetrahedron</a:t>
            </a:r>
          </a:p>
          <a:p>
            <a:pPr marL="205740" indent="-205740">
              <a:spcAft>
                <a:spcPts val="0"/>
              </a:spcAft>
              <a:defRPr/>
            </a:pPr>
            <a:r>
              <a:rPr lang="en-US" dirty="0">
                <a:solidFill>
                  <a:srgbClr val="FF0000"/>
                </a:solidFill>
              </a:rPr>
              <a:t>Components, classes and health considerations of fires</a:t>
            </a:r>
          </a:p>
          <a:p>
            <a:pPr marL="205740" indent="-205740">
              <a:spcAft>
                <a:spcPts val="0"/>
              </a:spcAft>
              <a:defRPr/>
            </a:pPr>
            <a:r>
              <a:rPr lang="en-US" dirty="0">
                <a:solidFill>
                  <a:schemeClr val="tx1"/>
                </a:solidFill>
              </a:rPr>
              <a:t>Fire Extinguishers (Fixed/Portable): Types, Selection, Tips, Application, Hazards, Maintenance, and Use Considerations</a:t>
            </a:r>
          </a:p>
          <a:p>
            <a:pPr marL="205740" indent="-205740">
              <a:spcAft>
                <a:spcPts val="0"/>
              </a:spcAft>
              <a:defRPr/>
            </a:pPr>
            <a:r>
              <a:rPr lang="en-US" altLang="en-US" dirty="0">
                <a:solidFill>
                  <a:schemeClr val="tx1"/>
                </a:solidFill>
              </a:rPr>
              <a:t>Posting of the Fire Watch and Identifying Spaces</a:t>
            </a:r>
          </a:p>
          <a:p>
            <a:pPr marL="205740" indent="-205740">
              <a:spcAft>
                <a:spcPts val="0"/>
              </a:spcAft>
              <a:defRPr/>
            </a:pPr>
            <a:r>
              <a:rPr lang="en-US" altLang="en-US" dirty="0">
                <a:solidFill>
                  <a:schemeClr val="tx1"/>
                </a:solidFill>
              </a:rPr>
              <a:t>Visual Inspections and Communication</a:t>
            </a:r>
          </a:p>
          <a:p>
            <a:pPr marL="205740" indent="-205740">
              <a:spcAft>
                <a:spcPts val="0"/>
              </a:spcAft>
              <a:defRPr/>
            </a:pPr>
            <a:r>
              <a:rPr lang="en-US" altLang="en-US" dirty="0">
                <a:solidFill>
                  <a:schemeClr val="tx1"/>
                </a:solidFill>
              </a:rPr>
              <a:t>Alarms, Reporting Emergencies and Evacuation Procedures</a:t>
            </a:r>
          </a:p>
          <a:p>
            <a:pPr marL="205740" indent="-205740">
              <a:spcAft>
                <a:spcPts val="0"/>
              </a:spcAft>
              <a:defRPr/>
            </a:pPr>
            <a:r>
              <a:rPr lang="en-US" dirty="0">
                <a:solidFill>
                  <a:schemeClr val="tx1"/>
                </a:solidFill>
              </a:rPr>
              <a:t>Fire Prevention</a:t>
            </a:r>
          </a:p>
          <a:p>
            <a:pPr marL="205740" indent="-205740">
              <a:spcAft>
                <a:spcPts val="0"/>
              </a:spcAft>
              <a:defRPr/>
            </a:pPr>
            <a:endParaRPr lang="en-US" dirty="0"/>
          </a:p>
          <a:p>
            <a:pPr marL="205740" indent="-205740">
              <a:spcAft>
                <a:spcPts val="0"/>
              </a:spcAft>
              <a:defRPr/>
            </a:pPr>
            <a:endParaRPr lang="en-US" dirty="0"/>
          </a:p>
          <a:p>
            <a:pPr marL="205740" indent="-205740">
              <a:spcAft>
                <a:spcPts val="0"/>
              </a:spcAft>
              <a:defRPr/>
            </a:pPr>
            <a:endParaRPr lang="en-US" dirty="0"/>
          </a:p>
          <a:p>
            <a:pPr marL="0" indent="0">
              <a:spcAft>
                <a:spcPts val="0"/>
              </a:spcAft>
              <a:buNone/>
              <a:defRPr/>
            </a:pPr>
            <a:endParaRPr lang="en-US" dirty="0"/>
          </a:p>
        </p:txBody>
      </p:sp>
      <p:sp>
        <p:nvSpPr>
          <p:cNvPr id="20483" name="Title 1">
            <a:extLst>
              <a:ext uri="{FF2B5EF4-FFF2-40B4-BE49-F238E27FC236}">
                <a16:creationId xmlns:a16="http://schemas.microsoft.com/office/drawing/2014/main" id="{3D1CB0F6-0FFF-42C4-8FB6-6F74C83648D8}"/>
              </a:ext>
            </a:extLst>
          </p:cNvPr>
          <p:cNvSpPr>
            <a:spLocks noGrp="1"/>
          </p:cNvSpPr>
          <p:nvPr>
            <p:ph type="title"/>
          </p:nvPr>
        </p:nvSpPr>
        <p:spPr>
          <a:xfrm>
            <a:off x="495301" y="171450"/>
            <a:ext cx="6991350" cy="571500"/>
          </a:xfrm>
        </p:spPr>
        <p:txBody>
          <a:bodyPr/>
          <a:lstStyle/>
          <a:p>
            <a:pPr eaLnBrk="1" hangingPunct="1"/>
            <a:r>
              <a:rPr lang="en-US" altLang="en-US" dirty="0">
                <a:solidFill>
                  <a:srgbClr val="002060"/>
                </a:solidFill>
              </a:rPr>
              <a:t>Training Outline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83" name="Rectangle 3">
            <a:extLst>
              <a:ext uri="{FF2B5EF4-FFF2-40B4-BE49-F238E27FC236}">
                <a16:creationId xmlns:a16="http://schemas.microsoft.com/office/drawing/2014/main" id="{53E2869F-13F8-4907-BD58-F7222F8D0DF5}"/>
              </a:ext>
            </a:extLst>
          </p:cNvPr>
          <p:cNvSpPr>
            <a:spLocks noGrp="1" noChangeArrowheads="1"/>
          </p:cNvSpPr>
          <p:nvPr>
            <p:ph idx="1"/>
          </p:nvPr>
        </p:nvSpPr>
        <p:spPr>
          <a:xfrm>
            <a:off x="691034" y="965005"/>
            <a:ext cx="7817771" cy="3474371"/>
          </a:xfrm>
        </p:spPr>
        <p:txBody>
          <a:bodyPr rtlCol="0">
            <a:normAutofit/>
          </a:bodyPr>
          <a:lstStyle/>
          <a:p>
            <a:pPr marL="460375" indent="-460375"/>
            <a:r>
              <a:rPr lang="en-US" altLang="en-US" dirty="0"/>
              <a:t>Definitions and Terms for Clear Understanding of job duties.</a:t>
            </a:r>
          </a:p>
          <a:p>
            <a:pPr marL="460375" indent="-460375"/>
            <a:r>
              <a:rPr lang="en-US" altLang="en-US" dirty="0"/>
              <a:t>Duties and Responsibilities.</a:t>
            </a:r>
          </a:p>
          <a:p>
            <a:pPr marL="428625" indent="-428625">
              <a:defRPr/>
            </a:pPr>
            <a:r>
              <a:rPr lang="en-US" altLang="en-US" dirty="0"/>
              <a:t>Relationship between a Fire Watch and the Hot Work Operator.</a:t>
            </a:r>
          </a:p>
          <a:p>
            <a:pPr marL="428625" indent="-428625">
              <a:defRPr/>
            </a:pPr>
            <a:r>
              <a:rPr lang="en-US" altLang="en-US" dirty="0">
                <a:solidFill>
                  <a:schemeClr val="tx1"/>
                </a:solidFill>
              </a:rPr>
              <a:t>Principles, Selection and Hazards of fire extinguisher use. </a:t>
            </a:r>
          </a:p>
          <a:p>
            <a:pPr marL="428625" indent="-428625">
              <a:defRPr/>
            </a:pPr>
            <a:r>
              <a:rPr lang="en-US" altLang="en-US" dirty="0">
                <a:solidFill>
                  <a:schemeClr val="tx1"/>
                </a:solidFill>
              </a:rPr>
              <a:t>Activities to reduce fire hazards.</a:t>
            </a:r>
          </a:p>
          <a:p>
            <a:pPr marL="428625" indent="-428625">
              <a:defRPr/>
            </a:pPr>
            <a:r>
              <a:rPr lang="en-US" altLang="en-US" dirty="0"/>
              <a:t>Incipient stage firefighting and the hazards involved.</a:t>
            </a:r>
          </a:p>
          <a:p>
            <a:pPr marL="428625" indent="-428625">
              <a:defRPr/>
            </a:pPr>
            <a:r>
              <a:rPr lang="en-US" altLang="en-US" dirty="0"/>
              <a:t>Company Fire Safety Plan.</a:t>
            </a:r>
          </a:p>
          <a:p>
            <a:pPr marL="428625" indent="-428625">
              <a:defRPr/>
            </a:pPr>
            <a:r>
              <a:rPr lang="en-US" altLang="en-US" dirty="0">
                <a:solidFill>
                  <a:schemeClr val="tx1"/>
                </a:solidFill>
              </a:rPr>
              <a:t>Proper fire reporting and alarm procedures.</a:t>
            </a:r>
          </a:p>
          <a:p>
            <a:pPr marL="428625" indent="-428625" algn="just"/>
            <a:r>
              <a:rPr lang="en-US" altLang="en-US" dirty="0"/>
              <a:t>Hands-on session - Extinguishing a live-fire.</a:t>
            </a:r>
          </a:p>
          <a:p>
            <a:pPr marL="0" indent="0" algn="just">
              <a:spcAft>
                <a:spcPts val="0"/>
              </a:spcAft>
              <a:buNone/>
              <a:defRPr/>
            </a:pPr>
            <a:r>
              <a:rPr lang="en-US" altLang="en-US" dirty="0">
                <a:solidFill>
                  <a:schemeClr val="tx1"/>
                </a:solidFill>
              </a:rPr>
              <a:t> </a:t>
            </a:r>
          </a:p>
        </p:txBody>
      </p:sp>
      <p:sp>
        <p:nvSpPr>
          <p:cNvPr id="23555" name="Rectangle 2">
            <a:extLst>
              <a:ext uri="{FF2B5EF4-FFF2-40B4-BE49-F238E27FC236}">
                <a16:creationId xmlns:a16="http://schemas.microsoft.com/office/drawing/2014/main" id="{11719AD9-14E3-4366-B311-D4BDCA049749}"/>
              </a:ext>
            </a:extLst>
          </p:cNvPr>
          <p:cNvSpPr>
            <a:spLocks noGrp="1"/>
          </p:cNvSpPr>
          <p:nvPr>
            <p:ph type="title"/>
          </p:nvPr>
        </p:nvSpPr>
        <p:spPr>
          <a:xfrm>
            <a:off x="466725" y="137440"/>
            <a:ext cx="8193796" cy="605510"/>
          </a:xfrm>
        </p:spPr>
        <p:txBody>
          <a:bodyPr/>
          <a:lstStyle/>
          <a:p>
            <a:pPr eaLnBrk="1" hangingPunct="1"/>
            <a:r>
              <a:rPr lang="en-US" altLang="en-US" dirty="0">
                <a:solidFill>
                  <a:srgbClr val="002060"/>
                </a:solidFill>
              </a:rPr>
              <a:t>Fire Watch Training Elements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430083">
                                            <p:txEl>
                                              <p:pRg st="0" end="0"/>
                                            </p:txEl>
                                          </p:spTgt>
                                        </p:tgtEl>
                                        <p:attrNameLst>
                                          <p:attrName>style.visibility</p:attrName>
                                        </p:attrNameLst>
                                      </p:cBhvr>
                                      <p:to>
                                        <p:strVal val="visible"/>
                                      </p:to>
                                    </p:set>
                                    <p:animEffect transition="in" filter="wipe(down)">
                                      <p:cBhvr>
                                        <p:cTn id="7" dur="500"/>
                                        <p:tgtEl>
                                          <p:spTgt spid="430083">
                                            <p:txEl>
                                              <p:pRg st="0" end="0"/>
                                            </p:txEl>
                                          </p:spTgt>
                                        </p:tgtEl>
                                      </p:cBhvr>
                                    </p:animEffect>
                                  </p:childTnLst>
                                </p:cTn>
                              </p:par>
                            </p:childTnLst>
                          </p:cTn>
                        </p:par>
                        <p:par>
                          <p:cTn id="8" fill="hold">
                            <p:stCondLst>
                              <p:cond delay="1500"/>
                            </p:stCondLst>
                            <p:childTnLst>
                              <p:par>
                                <p:cTn id="9" presetID="22" presetClass="entr" presetSubtype="4" fill="hold" grpId="0" nodeType="afterEffect">
                                  <p:stCondLst>
                                    <p:cond delay="1000"/>
                                  </p:stCondLst>
                                  <p:childTnLst>
                                    <p:set>
                                      <p:cBhvr>
                                        <p:cTn id="10" dur="1" fill="hold">
                                          <p:stCondLst>
                                            <p:cond delay="0"/>
                                          </p:stCondLst>
                                        </p:cTn>
                                        <p:tgtEl>
                                          <p:spTgt spid="430083">
                                            <p:txEl>
                                              <p:pRg st="1" end="1"/>
                                            </p:txEl>
                                          </p:spTgt>
                                        </p:tgtEl>
                                        <p:attrNameLst>
                                          <p:attrName>style.visibility</p:attrName>
                                        </p:attrNameLst>
                                      </p:cBhvr>
                                      <p:to>
                                        <p:strVal val="visible"/>
                                      </p:to>
                                    </p:set>
                                    <p:animEffect transition="in" filter="wipe(down)">
                                      <p:cBhvr>
                                        <p:cTn id="11" dur="500"/>
                                        <p:tgtEl>
                                          <p:spTgt spid="430083">
                                            <p:txEl>
                                              <p:pRg st="1" end="1"/>
                                            </p:txEl>
                                          </p:spTgt>
                                        </p:tgtEl>
                                      </p:cBhvr>
                                    </p:animEffect>
                                  </p:childTnLst>
                                </p:cTn>
                              </p:par>
                            </p:childTnLst>
                          </p:cTn>
                        </p:par>
                        <p:par>
                          <p:cTn id="12" fill="hold" nodeType="afterGroup">
                            <p:stCondLst>
                              <p:cond delay="3000"/>
                            </p:stCondLst>
                            <p:childTnLst>
                              <p:par>
                                <p:cTn id="13" presetID="22" presetClass="entr" presetSubtype="4" fill="hold" grpId="0" nodeType="afterEffect">
                                  <p:stCondLst>
                                    <p:cond delay="2000"/>
                                  </p:stCondLst>
                                  <p:childTnLst>
                                    <p:set>
                                      <p:cBhvr>
                                        <p:cTn id="14" dur="1" fill="hold">
                                          <p:stCondLst>
                                            <p:cond delay="0"/>
                                          </p:stCondLst>
                                        </p:cTn>
                                        <p:tgtEl>
                                          <p:spTgt spid="430083">
                                            <p:txEl>
                                              <p:pRg st="2" end="2"/>
                                            </p:txEl>
                                          </p:spTgt>
                                        </p:tgtEl>
                                        <p:attrNameLst>
                                          <p:attrName>style.visibility</p:attrName>
                                        </p:attrNameLst>
                                      </p:cBhvr>
                                      <p:to>
                                        <p:strVal val="visible"/>
                                      </p:to>
                                    </p:set>
                                    <p:animEffect transition="in" filter="wipe(down)">
                                      <p:cBhvr>
                                        <p:cTn id="15" dur="500"/>
                                        <p:tgtEl>
                                          <p:spTgt spid="430083">
                                            <p:txEl>
                                              <p:pRg st="2" end="2"/>
                                            </p:txEl>
                                          </p:spTgt>
                                        </p:tgtEl>
                                      </p:cBhvr>
                                    </p:animEffect>
                                  </p:childTnLst>
                                </p:cTn>
                              </p:par>
                            </p:childTnLst>
                          </p:cTn>
                        </p:par>
                        <p:par>
                          <p:cTn id="16" fill="hold">
                            <p:stCondLst>
                              <p:cond delay="5500"/>
                            </p:stCondLst>
                            <p:childTnLst>
                              <p:par>
                                <p:cTn id="17" presetID="22" presetClass="entr" presetSubtype="4" fill="hold" grpId="0" nodeType="afterEffect">
                                  <p:stCondLst>
                                    <p:cond delay="1000"/>
                                  </p:stCondLst>
                                  <p:childTnLst>
                                    <p:set>
                                      <p:cBhvr>
                                        <p:cTn id="18" dur="1" fill="hold">
                                          <p:stCondLst>
                                            <p:cond delay="0"/>
                                          </p:stCondLst>
                                        </p:cTn>
                                        <p:tgtEl>
                                          <p:spTgt spid="430083">
                                            <p:txEl>
                                              <p:pRg st="3" end="3"/>
                                            </p:txEl>
                                          </p:spTgt>
                                        </p:tgtEl>
                                        <p:attrNameLst>
                                          <p:attrName>style.visibility</p:attrName>
                                        </p:attrNameLst>
                                      </p:cBhvr>
                                      <p:to>
                                        <p:strVal val="visible"/>
                                      </p:to>
                                    </p:set>
                                    <p:animEffect transition="in" filter="wipe(down)">
                                      <p:cBhvr>
                                        <p:cTn id="19" dur="500"/>
                                        <p:tgtEl>
                                          <p:spTgt spid="430083">
                                            <p:txEl>
                                              <p:pRg st="3" end="3"/>
                                            </p:txEl>
                                          </p:spTgt>
                                        </p:tgtEl>
                                      </p:cBhvr>
                                    </p:animEffect>
                                  </p:childTnLst>
                                </p:cTn>
                              </p:par>
                            </p:childTnLst>
                          </p:cTn>
                        </p:par>
                        <p:par>
                          <p:cTn id="20" fill="hold" nodeType="afterGroup">
                            <p:stCondLst>
                              <p:cond delay="7000"/>
                            </p:stCondLst>
                            <p:childTnLst>
                              <p:par>
                                <p:cTn id="21" presetID="22" presetClass="entr" presetSubtype="4" fill="hold" grpId="0" nodeType="afterEffect">
                                  <p:stCondLst>
                                    <p:cond delay="1000"/>
                                  </p:stCondLst>
                                  <p:childTnLst>
                                    <p:set>
                                      <p:cBhvr>
                                        <p:cTn id="22" dur="1" fill="hold">
                                          <p:stCondLst>
                                            <p:cond delay="0"/>
                                          </p:stCondLst>
                                        </p:cTn>
                                        <p:tgtEl>
                                          <p:spTgt spid="430083">
                                            <p:txEl>
                                              <p:pRg st="4" end="4"/>
                                            </p:txEl>
                                          </p:spTgt>
                                        </p:tgtEl>
                                        <p:attrNameLst>
                                          <p:attrName>style.visibility</p:attrName>
                                        </p:attrNameLst>
                                      </p:cBhvr>
                                      <p:to>
                                        <p:strVal val="visible"/>
                                      </p:to>
                                    </p:set>
                                    <p:animEffect transition="in" filter="wipe(down)">
                                      <p:cBhvr>
                                        <p:cTn id="23" dur="500"/>
                                        <p:tgtEl>
                                          <p:spTgt spid="430083">
                                            <p:txEl>
                                              <p:pRg st="4" end="4"/>
                                            </p:txEl>
                                          </p:spTgt>
                                        </p:tgtEl>
                                      </p:cBhvr>
                                    </p:animEffect>
                                  </p:childTnLst>
                                </p:cTn>
                              </p:par>
                            </p:childTnLst>
                          </p:cTn>
                        </p:par>
                        <p:par>
                          <p:cTn id="24" fill="hold" nodeType="afterGroup">
                            <p:stCondLst>
                              <p:cond delay="8500"/>
                            </p:stCondLst>
                            <p:childTnLst>
                              <p:par>
                                <p:cTn id="25" presetID="22" presetClass="entr" presetSubtype="4" fill="hold" grpId="0" nodeType="afterEffect">
                                  <p:stCondLst>
                                    <p:cond delay="1000"/>
                                  </p:stCondLst>
                                  <p:childTnLst>
                                    <p:set>
                                      <p:cBhvr>
                                        <p:cTn id="26" dur="1" fill="hold">
                                          <p:stCondLst>
                                            <p:cond delay="0"/>
                                          </p:stCondLst>
                                        </p:cTn>
                                        <p:tgtEl>
                                          <p:spTgt spid="430083">
                                            <p:txEl>
                                              <p:pRg st="5" end="5"/>
                                            </p:txEl>
                                          </p:spTgt>
                                        </p:tgtEl>
                                        <p:attrNameLst>
                                          <p:attrName>style.visibility</p:attrName>
                                        </p:attrNameLst>
                                      </p:cBhvr>
                                      <p:to>
                                        <p:strVal val="visible"/>
                                      </p:to>
                                    </p:set>
                                    <p:animEffect transition="in" filter="wipe(down)">
                                      <p:cBhvr>
                                        <p:cTn id="27" dur="500"/>
                                        <p:tgtEl>
                                          <p:spTgt spid="430083">
                                            <p:txEl>
                                              <p:pRg st="5" end="5"/>
                                            </p:txEl>
                                          </p:spTgt>
                                        </p:tgtEl>
                                      </p:cBhvr>
                                    </p:animEffect>
                                  </p:childTnLst>
                                </p:cTn>
                              </p:par>
                            </p:childTnLst>
                          </p:cTn>
                        </p:par>
                        <p:par>
                          <p:cTn id="28" fill="hold">
                            <p:stCondLst>
                              <p:cond delay="10000"/>
                            </p:stCondLst>
                            <p:childTnLst>
                              <p:par>
                                <p:cTn id="29" presetID="22" presetClass="entr" presetSubtype="4" fill="hold" grpId="0" nodeType="afterEffect">
                                  <p:stCondLst>
                                    <p:cond delay="2000"/>
                                  </p:stCondLst>
                                  <p:childTnLst>
                                    <p:set>
                                      <p:cBhvr>
                                        <p:cTn id="30" dur="1" fill="hold">
                                          <p:stCondLst>
                                            <p:cond delay="0"/>
                                          </p:stCondLst>
                                        </p:cTn>
                                        <p:tgtEl>
                                          <p:spTgt spid="430083">
                                            <p:txEl>
                                              <p:pRg st="6" end="6"/>
                                            </p:txEl>
                                          </p:spTgt>
                                        </p:tgtEl>
                                        <p:attrNameLst>
                                          <p:attrName>style.visibility</p:attrName>
                                        </p:attrNameLst>
                                      </p:cBhvr>
                                      <p:to>
                                        <p:strVal val="visible"/>
                                      </p:to>
                                    </p:set>
                                    <p:animEffect transition="in" filter="wipe(down)">
                                      <p:cBhvr>
                                        <p:cTn id="31" dur="500"/>
                                        <p:tgtEl>
                                          <p:spTgt spid="430083">
                                            <p:txEl>
                                              <p:pRg st="6" end="6"/>
                                            </p:txEl>
                                          </p:spTgt>
                                        </p:tgtEl>
                                      </p:cBhvr>
                                    </p:animEffect>
                                  </p:childTnLst>
                                </p:cTn>
                              </p:par>
                            </p:childTnLst>
                          </p:cTn>
                        </p:par>
                        <p:par>
                          <p:cTn id="32" fill="hold">
                            <p:stCondLst>
                              <p:cond delay="12500"/>
                            </p:stCondLst>
                            <p:childTnLst>
                              <p:par>
                                <p:cTn id="33" presetID="22" presetClass="entr" presetSubtype="4" fill="hold" grpId="0" nodeType="afterEffect">
                                  <p:stCondLst>
                                    <p:cond delay="1000"/>
                                  </p:stCondLst>
                                  <p:childTnLst>
                                    <p:set>
                                      <p:cBhvr>
                                        <p:cTn id="34" dur="1" fill="hold">
                                          <p:stCondLst>
                                            <p:cond delay="0"/>
                                          </p:stCondLst>
                                        </p:cTn>
                                        <p:tgtEl>
                                          <p:spTgt spid="430083">
                                            <p:txEl>
                                              <p:pRg st="7" end="7"/>
                                            </p:txEl>
                                          </p:spTgt>
                                        </p:tgtEl>
                                        <p:attrNameLst>
                                          <p:attrName>style.visibility</p:attrName>
                                        </p:attrNameLst>
                                      </p:cBhvr>
                                      <p:to>
                                        <p:strVal val="visible"/>
                                      </p:to>
                                    </p:set>
                                    <p:animEffect transition="in" filter="wipe(down)">
                                      <p:cBhvr>
                                        <p:cTn id="35" dur="500"/>
                                        <p:tgtEl>
                                          <p:spTgt spid="430083">
                                            <p:txEl>
                                              <p:pRg st="7" end="7"/>
                                            </p:txEl>
                                          </p:spTgt>
                                        </p:tgtEl>
                                      </p:cBhvr>
                                    </p:animEffect>
                                  </p:childTnLst>
                                </p:cTn>
                              </p:par>
                            </p:childTnLst>
                          </p:cTn>
                        </p:par>
                        <p:par>
                          <p:cTn id="36" fill="hold">
                            <p:stCondLst>
                              <p:cond delay="14000"/>
                            </p:stCondLst>
                            <p:childTnLst>
                              <p:par>
                                <p:cTn id="37" presetID="22" presetClass="entr" presetSubtype="4" fill="hold" grpId="0" nodeType="afterEffect">
                                  <p:stCondLst>
                                    <p:cond delay="2000"/>
                                  </p:stCondLst>
                                  <p:childTnLst>
                                    <p:set>
                                      <p:cBhvr>
                                        <p:cTn id="38" dur="1" fill="hold">
                                          <p:stCondLst>
                                            <p:cond delay="0"/>
                                          </p:stCondLst>
                                        </p:cTn>
                                        <p:tgtEl>
                                          <p:spTgt spid="430083">
                                            <p:txEl>
                                              <p:pRg st="8" end="8"/>
                                            </p:txEl>
                                          </p:spTgt>
                                        </p:tgtEl>
                                        <p:attrNameLst>
                                          <p:attrName>style.visibility</p:attrName>
                                        </p:attrNameLst>
                                      </p:cBhvr>
                                      <p:to>
                                        <p:strVal val="visible"/>
                                      </p:to>
                                    </p:set>
                                    <p:animEffect transition="in" filter="wipe(down)">
                                      <p:cBhvr>
                                        <p:cTn id="39" dur="500"/>
                                        <p:tgtEl>
                                          <p:spTgt spid="430083">
                                            <p:txEl>
                                              <p:pRg st="8" end="8"/>
                                            </p:txEl>
                                          </p:spTgt>
                                        </p:tgtEl>
                                      </p:cBhvr>
                                    </p:animEffect>
                                  </p:childTnLst>
                                </p:cTn>
                              </p:par>
                            </p:childTnLst>
                          </p:cTn>
                        </p:par>
                        <p:par>
                          <p:cTn id="40" fill="hold" nodeType="afterGroup">
                            <p:stCondLst>
                              <p:cond delay="16500"/>
                            </p:stCondLst>
                            <p:childTnLst>
                              <p:par>
                                <p:cTn id="41" presetID="22" presetClass="entr" presetSubtype="4" fill="hold" grpId="0" nodeType="afterEffect">
                                  <p:stCondLst>
                                    <p:cond delay="1000"/>
                                  </p:stCondLst>
                                  <p:childTnLst>
                                    <p:set>
                                      <p:cBhvr>
                                        <p:cTn id="42" dur="1" fill="hold">
                                          <p:stCondLst>
                                            <p:cond delay="0"/>
                                          </p:stCondLst>
                                        </p:cTn>
                                        <p:tgtEl>
                                          <p:spTgt spid="430083">
                                            <p:txEl>
                                              <p:pRg st="9" end="9"/>
                                            </p:txEl>
                                          </p:spTgt>
                                        </p:tgtEl>
                                        <p:attrNameLst>
                                          <p:attrName>style.visibility</p:attrName>
                                        </p:attrNameLst>
                                      </p:cBhvr>
                                      <p:to>
                                        <p:strVal val="visible"/>
                                      </p:to>
                                    </p:set>
                                    <p:animEffect transition="in" filter="wipe(down)">
                                      <p:cBhvr>
                                        <p:cTn id="43" dur="500"/>
                                        <p:tgtEl>
                                          <p:spTgt spid="43008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3" grpId="0" build="p" autoUpdateAnimBg="0" advAuto="100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30083" name="Rectangle 3">
            <a:extLst>
              <a:ext uri="{FF2B5EF4-FFF2-40B4-BE49-F238E27FC236}">
                <a16:creationId xmlns:a16="http://schemas.microsoft.com/office/drawing/2014/main" id="{53E2869F-13F8-4907-BD58-F7222F8D0DF5}"/>
              </a:ext>
            </a:extLst>
          </p:cNvPr>
          <p:cNvSpPr>
            <a:spLocks noGrp="1" noChangeArrowheads="1"/>
          </p:cNvSpPr>
          <p:nvPr>
            <p:ph idx="1"/>
          </p:nvPr>
        </p:nvSpPr>
        <p:spPr>
          <a:xfrm>
            <a:off x="691034" y="1193007"/>
            <a:ext cx="7817771" cy="2971800"/>
          </a:xfrm>
        </p:spPr>
        <p:txBody>
          <a:bodyPr rtlCol="0">
            <a:normAutofit lnSpcReduction="10000"/>
          </a:bodyPr>
          <a:lstStyle/>
          <a:p>
            <a:pPr marL="460375" indent="-460375"/>
            <a:r>
              <a:rPr lang="en-US" altLang="en-US" dirty="0"/>
              <a:t>Understanding of the duties and responsibilities of Fire Watch, and the</a:t>
            </a:r>
          </a:p>
          <a:p>
            <a:pPr marL="0" indent="0">
              <a:buNone/>
            </a:pPr>
            <a:r>
              <a:rPr lang="en-US" altLang="en-US" dirty="0"/>
              <a:t>            equipment provided for use.</a:t>
            </a:r>
          </a:p>
          <a:p>
            <a:pPr marL="428625" indent="-428625">
              <a:spcAft>
                <a:spcPts val="0"/>
              </a:spcAft>
              <a:defRPr/>
            </a:pPr>
            <a:r>
              <a:rPr lang="en-US" altLang="en-US" dirty="0"/>
              <a:t>Knowledge and understanding in the </a:t>
            </a:r>
            <a:r>
              <a:rPr lang="en-US" altLang="en-US" dirty="0">
                <a:solidFill>
                  <a:schemeClr val="tx1"/>
                </a:solidFill>
              </a:rPr>
              <a:t> selection, use and maintenance of </a:t>
            </a:r>
          </a:p>
          <a:p>
            <a:pPr marL="0" indent="0">
              <a:spcAft>
                <a:spcPts val="0"/>
              </a:spcAft>
              <a:buNone/>
              <a:defRPr/>
            </a:pPr>
            <a:r>
              <a:rPr lang="en-US" altLang="en-US" dirty="0"/>
              <a:t>            </a:t>
            </a:r>
            <a:r>
              <a:rPr lang="en-US" altLang="en-US" dirty="0">
                <a:solidFill>
                  <a:schemeClr val="tx1"/>
                </a:solidFill>
              </a:rPr>
              <a:t>required Personal Protective Equipment (PPE)</a:t>
            </a:r>
          </a:p>
          <a:p>
            <a:pPr marL="428625" indent="-428625">
              <a:spcAft>
                <a:spcPts val="0"/>
              </a:spcAft>
              <a:defRPr/>
            </a:pPr>
            <a:r>
              <a:rPr lang="en-US" altLang="en-US" i="1" dirty="0">
                <a:solidFill>
                  <a:schemeClr val="tx1"/>
                </a:solidFill>
              </a:rPr>
              <a:t>Proper</a:t>
            </a:r>
            <a:r>
              <a:rPr lang="en-US" altLang="en-US" dirty="0">
                <a:solidFill>
                  <a:schemeClr val="tx1"/>
                </a:solidFill>
              </a:rPr>
              <a:t> selection and general principles of using fire extinguishers; including the    </a:t>
            </a:r>
          </a:p>
          <a:p>
            <a:pPr marL="0" indent="0">
              <a:spcAft>
                <a:spcPts val="0"/>
              </a:spcAft>
              <a:buNone/>
              <a:defRPr/>
            </a:pPr>
            <a:r>
              <a:rPr lang="en-US" altLang="en-US" dirty="0"/>
              <a:t>            </a:t>
            </a:r>
            <a:r>
              <a:rPr lang="en-US" altLang="en-US" dirty="0">
                <a:solidFill>
                  <a:schemeClr val="tx1"/>
                </a:solidFill>
              </a:rPr>
              <a:t>hazards associated with fire extinguishers during discharge;</a:t>
            </a:r>
          </a:p>
          <a:p>
            <a:pPr marL="428625" indent="-428625">
              <a:spcAft>
                <a:spcPts val="0"/>
              </a:spcAft>
              <a:defRPr/>
            </a:pPr>
            <a:r>
              <a:rPr lang="en-US" altLang="en-US" dirty="0">
                <a:solidFill>
                  <a:schemeClr val="tx1"/>
                </a:solidFill>
              </a:rPr>
              <a:t>Proper procedures used to reduce fire hazards;</a:t>
            </a:r>
          </a:p>
          <a:p>
            <a:pPr marL="428625" indent="-428625">
              <a:spcAft>
                <a:spcPts val="0"/>
              </a:spcAft>
              <a:defRPr/>
            </a:pPr>
            <a:r>
              <a:rPr lang="en-US" altLang="en-US" dirty="0"/>
              <a:t>H</a:t>
            </a:r>
            <a:r>
              <a:rPr lang="en-US" altLang="en-US" dirty="0">
                <a:solidFill>
                  <a:schemeClr val="tx1"/>
                </a:solidFill>
              </a:rPr>
              <a:t>azards involved with incipient firefighting;</a:t>
            </a:r>
          </a:p>
          <a:p>
            <a:pPr marL="428625" indent="-428625">
              <a:spcAft>
                <a:spcPts val="0"/>
              </a:spcAft>
              <a:defRPr/>
            </a:pPr>
            <a:r>
              <a:rPr lang="en-US" altLang="en-US" dirty="0">
                <a:solidFill>
                  <a:schemeClr val="tx1"/>
                </a:solidFill>
              </a:rPr>
              <a:t>Proper fire reporting and alarm procedures;</a:t>
            </a:r>
          </a:p>
          <a:p>
            <a:pPr marL="428625" indent="-428625">
              <a:spcAft>
                <a:spcPts val="0"/>
              </a:spcAft>
              <a:defRPr/>
            </a:pPr>
            <a:r>
              <a:rPr lang="en-US" altLang="en-US" dirty="0">
                <a:solidFill>
                  <a:schemeClr val="tx1"/>
                </a:solidFill>
              </a:rPr>
              <a:t>Company Fire Safety Plan</a:t>
            </a:r>
          </a:p>
          <a:p>
            <a:pPr marL="0" indent="0" algn="just">
              <a:spcAft>
                <a:spcPts val="0"/>
              </a:spcAft>
              <a:buNone/>
              <a:defRPr/>
            </a:pPr>
            <a:r>
              <a:rPr lang="en-US" altLang="en-US" dirty="0">
                <a:solidFill>
                  <a:schemeClr val="tx1"/>
                </a:solidFill>
              </a:rPr>
              <a:t> </a:t>
            </a:r>
          </a:p>
        </p:txBody>
      </p:sp>
      <p:sp>
        <p:nvSpPr>
          <p:cNvPr id="23555" name="Rectangle 2">
            <a:extLst>
              <a:ext uri="{FF2B5EF4-FFF2-40B4-BE49-F238E27FC236}">
                <a16:creationId xmlns:a16="http://schemas.microsoft.com/office/drawing/2014/main" id="{11719AD9-14E3-4366-B311-D4BDCA049749}"/>
              </a:ext>
            </a:extLst>
          </p:cNvPr>
          <p:cNvSpPr>
            <a:spLocks noGrp="1"/>
          </p:cNvSpPr>
          <p:nvPr>
            <p:ph type="title"/>
          </p:nvPr>
        </p:nvSpPr>
        <p:spPr>
          <a:xfrm>
            <a:off x="466725" y="137440"/>
            <a:ext cx="8193796" cy="605510"/>
          </a:xfrm>
        </p:spPr>
        <p:txBody>
          <a:bodyPr/>
          <a:lstStyle/>
          <a:p>
            <a:pPr eaLnBrk="1" hangingPunct="1"/>
            <a:r>
              <a:rPr lang="en-US" altLang="en-US" dirty="0">
                <a:solidFill>
                  <a:srgbClr val="002060"/>
                </a:solidFill>
              </a:rPr>
              <a:t>Fire Watch Training Elements</a:t>
            </a:r>
          </a:p>
        </p:txBody>
      </p:sp>
    </p:spTree>
    <p:extLst>
      <p:ext uri="{BB962C8B-B14F-4D97-AF65-F5344CB8AC3E}">
        <p14:creationId xmlns:p14="http://schemas.microsoft.com/office/powerpoint/2010/main" val="1433557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430083">
                                            <p:txEl>
                                              <p:pRg st="0" end="0"/>
                                            </p:txEl>
                                          </p:spTgt>
                                        </p:tgtEl>
                                        <p:attrNameLst>
                                          <p:attrName>style.visibility</p:attrName>
                                        </p:attrNameLst>
                                      </p:cBhvr>
                                      <p:to>
                                        <p:strVal val="visible"/>
                                      </p:to>
                                    </p:set>
                                    <p:animEffect transition="in" filter="wipe(down)">
                                      <p:cBhvr>
                                        <p:cTn id="7" dur="500"/>
                                        <p:tgtEl>
                                          <p:spTgt spid="430083">
                                            <p:txEl>
                                              <p:pRg st="0" end="0"/>
                                            </p:txEl>
                                          </p:spTgt>
                                        </p:tgtEl>
                                      </p:cBhvr>
                                    </p:animEffect>
                                  </p:childTnLst>
                                </p:cTn>
                              </p:par>
                            </p:childTnLst>
                          </p:cTn>
                        </p:par>
                        <p:par>
                          <p:cTn id="8" fill="hold">
                            <p:stCondLst>
                              <p:cond delay="1500"/>
                            </p:stCondLst>
                            <p:childTnLst>
                              <p:par>
                                <p:cTn id="9" presetID="22" presetClass="entr" presetSubtype="4" fill="hold" grpId="0" nodeType="afterEffect">
                                  <p:stCondLst>
                                    <p:cond delay="1000"/>
                                  </p:stCondLst>
                                  <p:childTnLst>
                                    <p:set>
                                      <p:cBhvr>
                                        <p:cTn id="10" dur="1" fill="hold">
                                          <p:stCondLst>
                                            <p:cond delay="0"/>
                                          </p:stCondLst>
                                        </p:cTn>
                                        <p:tgtEl>
                                          <p:spTgt spid="430083">
                                            <p:txEl>
                                              <p:pRg st="1" end="1"/>
                                            </p:txEl>
                                          </p:spTgt>
                                        </p:tgtEl>
                                        <p:attrNameLst>
                                          <p:attrName>style.visibility</p:attrName>
                                        </p:attrNameLst>
                                      </p:cBhvr>
                                      <p:to>
                                        <p:strVal val="visible"/>
                                      </p:to>
                                    </p:set>
                                    <p:animEffect transition="in" filter="wipe(down)">
                                      <p:cBhvr>
                                        <p:cTn id="11" dur="500"/>
                                        <p:tgtEl>
                                          <p:spTgt spid="430083">
                                            <p:txEl>
                                              <p:pRg st="1" end="1"/>
                                            </p:txEl>
                                          </p:spTgt>
                                        </p:tgtEl>
                                      </p:cBhvr>
                                    </p:animEffect>
                                  </p:childTnLst>
                                </p:cTn>
                              </p:par>
                            </p:childTnLst>
                          </p:cTn>
                        </p:par>
                        <p:par>
                          <p:cTn id="12" fill="hold">
                            <p:stCondLst>
                              <p:cond delay="3000"/>
                            </p:stCondLst>
                            <p:childTnLst>
                              <p:par>
                                <p:cTn id="13" presetID="22" presetClass="entr" presetSubtype="4" fill="hold" grpId="0" nodeType="afterEffect">
                                  <p:stCondLst>
                                    <p:cond delay="2000"/>
                                  </p:stCondLst>
                                  <p:childTnLst>
                                    <p:set>
                                      <p:cBhvr>
                                        <p:cTn id="14" dur="1" fill="hold">
                                          <p:stCondLst>
                                            <p:cond delay="0"/>
                                          </p:stCondLst>
                                        </p:cTn>
                                        <p:tgtEl>
                                          <p:spTgt spid="430083">
                                            <p:txEl>
                                              <p:pRg st="2" end="2"/>
                                            </p:txEl>
                                          </p:spTgt>
                                        </p:tgtEl>
                                        <p:attrNameLst>
                                          <p:attrName>style.visibility</p:attrName>
                                        </p:attrNameLst>
                                      </p:cBhvr>
                                      <p:to>
                                        <p:strVal val="visible"/>
                                      </p:to>
                                    </p:set>
                                    <p:animEffect transition="in" filter="wipe(down)">
                                      <p:cBhvr>
                                        <p:cTn id="15" dur="500"/>
                                        <p:tgtEl>
                                          <p:spTgt spid="430083">
                                            <p:txEl>
                                              <p:pRg st="2" end="2"/>
                                            </p:txEl>
                                          </p:spTgt>
                                        </p:tgtEl>
                                      </p:cBhvr>
                                    </p:animEffect>
                                  </p:childTnLst>
                                </p:cTn>
                              </p:par>
                            </p:childTnLst>
                          </p:cTn>
                        </p:par>
                        <p:par>
                          <p:cTn id="16" fill="hold">
                            <p:stCondLst>
                              <p:cond delay="5500"/>
                            </p:stCondLst>
                            <p:childTnLst>
                              <p:par>
                                <p:cTn id="17" presetID="22" presetClass="entr" presetSubtype="4" fill="hold" grpId="0" nodeType="afterEffect">
                                  <p:stCondLst>
                                    <p:cond delay="2000"/>
                                  </p:stCondLst>
                                  <p:childTnLst>
                                    <p:set>
                                      <p:cBhvr>
                                        <p:cTn id="18" dur="1" fill="hold">
                                          <p:stCondLst>
                                            <p:cond delay="0"/>
                                          </p:stCondLst>
                                        </p:cTn>
                                        <p:tgtEl>
                                          <p:spTgt spid="430083">
                                            <p:txEl>
                                              <p:pRg st="3" end="3"/>
                                            </p:txEl>
                                          </p:spTgt>
                                        </p:tgtEl>
                                        <p:attrNameLst>
                                          <p:attrName>style.visibility</p:attrName>
                                        </p:attrNameLst>
                                      </p:cBhvr>
                                      <p:to>
                                        <p:strVal val="visible"/>
                                      </p:to>
                                    </p:set>
                                    <p:animEffect transition="in" filter="wipe(down)">
                                      <p:cBhvr>
                                        <p:cTn id="19" dur="500"/>
                                        <p:tgtEl>
                                          <p:spTgt spid="430083">
                                            <p:txEl>
                                              <p:pRg st="3" end="3"/>
                                            </p:txEl>
                                          </p:spTgt>
                                        </p:tgtEl>
                                      </p:cBhvr>
                                    </p:animEffect>
                                  </p:childTnLst>
                                </p:cTn>
                              </p:par>
                            </p:childTnLst>
                          </p:cTn>
                        </p:par>
                        <p:par>
                          <p:cTn id="20" fill="hold" nodeType="afterGroup">
                            <p:stCondLst>
                              <p:cond delay="8000"/>
                            </p:stCondLst>
                            <p:childTnLst>
                              <p:par>
                                <p:cTn id="21" presetID="22" presetClass="entr" presetSubtype="4" fill="hold" grpId="0" nodeType="afterEffect">
                                  <p:stCondLst>
                                    <p:cond delay="1000"/>
                                  </p:stCondLst>
                                  <p:childTnLst>
                                    <p:set>
                                      <p:cBhvr>
                                        <p:cTn id="22" dur="1" fill="hold">
                                          <p:stCondLst>
                                            <p:cond delay="0"/>
                                          </p:stCondLst>
                                        </p:cTn>
                                        <p:tgtEl>
                                          <p:spTgt spid="430083">
                                            <p:txEl>
                                              <p:pRg st="4" end="4"/>
                                            </p:txEl>
                                          </p:spTgt>
                                        </p:tgtEl>
                                        <p:attrNameLst>
                                          <p:attrName>style.visibility</p:attrName>
                                        </p:attrNameLst>
                                      </p:cBhvr>
                                      <p:to>
                                        <p:strVal val="visible"/>
                                      </p:to>
                                    </p:set>
                                    <p:animEffect transition="in" filter="wipe(down)">
                                      <p:cBhvr>
                                        <p:cTn id="23" dur="500"/>
                                        <p:tgtEl>
                                          <p:spTgt spid="430083">
                                            <p:txEl>
                                              <p:pRg st="4" end="4"/>
                                            </p:txEl>
                                          </p:spTgt>
                                        </p:tgtEl>
                                      </p:cBhvr>
                                    </p:animEffect>
                                  </p:childTnLst>
                                </p:cTn>
                              </p:par>
                            </p:childTnLst>
                          </p:cTn>
                        </p:par>
                        <p:par>
                          <p:cTn id="24" fill="hold">
                            <p:stCondLst>
                              <p:cond delay="9500"/>
                            </p:stCondLst>
                            <p:childTnLst>
                              <p:par>
                                <p:cTn id="25" presetID="22" presetClass="entr" presetSubtype="4" fill="hold" grpId="0" nodeType="afterEffect">
                                  <p:stCondLst>
                                    <p:cond delay="1000"/>
                                  </p:stCondLst>
                                  <p:childTnLst>
                                    <p:set>
                                      <p:cBhvr>
                                        <p:cTn id="26" dur="1" fill="hold">
                                          <p:stCondLst>
                                            <p:cond delay="0"/>
                                          </p:stCondLst>
                                        </p:cTn>
                                        <p:tgtEl>
                                          <p:spTgt spid="430083">
                                            <p:txEl>
                                              <p:pRg st="5" end="5"/>
                                            </p:txEl>
                                          </p:spTgt>
                                        </p:tgtEl>
                                        <p:attrNameLst>
                                          <p:attrName>style.visibility</p:attrName>
                                        </p:attrNameLst>
                                      </p:cBhvr>
                                      <p:to>
                                        <p:strVal val="visible"/>
                                      </p:to>
                                    </p:set>
                                    <p:animEffect transition="in" filter="wipe(down)">
                                      <p:cBhvr>
                                        <p:cTn id="27" dur="500"/>
                                        <p:tgtEl>
                                          <p:spTgt spid="430083">
                                            <p:txEl>
                                              <p:pRg st="5" end="5"/>
                                            </p:txEl>
                                          </p:spTgt>
                                        </p:tgtEl>
                                      </p:cBhvr>
                                    </p:animEffect>
                                  </p:childTnLst>
                                </p:cTn>
                              </p:par>
                            </p:childTnLst>
                          </p:cTn>
                        </p:par>
                        <p:par>
                          <p:cTn id="28" fill="hold" nodeType="afterGroup">
                            <p:stCondLst>
                              <p:cond delay="11000"/>
                            </p:stCondLst>
                            <p:childTnLst>
                              <p:par>
                                <p:cTn id="29" presetID="22" presetClass="entr" presetSubtype="4" fill="hold" grpId="0" nodeType="afterEffect">
                                  <p:stCondLst>
                                    <p:cond delay="1000"/>
                                  </p:stCondLst>
                                  <p:childTnLst>
                                    <p:set>
                                      <p:cBhvr>
                                        <p:cTn id="30" dur="1" fill="hold">
                                          <p:stCondLst>
                                            <p:cond delay="0"/>
                                          </p:stCondLst>
                                        </p:cTn>
                                        <p:tgtEl>
                                          <p:spTgt spid="430083">
                                            <p:txEl>
                                              <p:pRg st="6" end="6"/>
                                            </p:txEl>
                                          </p:spTgt>
                                        </p:tgtEl>
                                        <p:attrNameLst>
                                          <p:attrName>style.visibility</p:attrName>
                                        </p:attrNameLst>
                                      </p:cBhvr>
                                      <p:to>
                                        <p:strVal val="visible"/>
                                      </p:to>
                                    </p:set>
                                    <p:animEffect transition="in" filter="wipe(down)">
                                      <p:cBhvr>
                                        <p:cTn id="31" dur="500"/>
                                        <p:tgtEl>
                                          <p:spTgt spid="430083">
                                            <p:txEl>
                                              <p:pRg st="6" end="6"/>
                                            </p:txEl>
                                          </p:spTgt>
                                        </p:tgtEl>
                                      </p:cBhvr>
                                    </p:animEffect>
                                  </p:childTnLst>
                                </p:cTn>
                              </p:par>
                            </p:childTnLst>
                          </p:cTn>
                        </p:par>
                        <p:par>
                          <p:cTn id="32" fill="hold" nodeType="afterGroup">
                            <p:stCondLst>
                              <p:cond delay="12500"/>
                            </p:stCondLst>
                            <p:childTnLst>
                              <p:par>
                                <p:cTn id="33" presetID="22" presetClass="entr" presetSubtype="4" fill="hold" grpId="0" nodeType="afterEffect">
                                  <p:stCondLst>
                                    <p:cond delay="1000"/>
                                  </p:stCondLst>
                                  <p:childTnLst>
                                    <p:set>
                                      <p:cBhvr>
                                        <p:cTn id="34" dur="1" fill="hold">
                                          <p:stCondLst>
                                            <p:cond delay="0"/>
                                          </p:stCondLst>
                                        </p:cTn>
                                        <p:tgtEl>
                                          <p:spTgt spid="430083">
                                            <p:txEl>
                                              <p:pRg st="7" end="7"/>
                                            </p:txEl>
                                          </p:spTgt>
                                        </p:tgtEl>
                                        <p:attrNameLst>
                                          <p:attrName>style.visibility</p:attrName>
                                        </p:attrNameLst>
                                      </p:cBhvr>
                                      <p:to>
                                        <p:strVal val="visible"/>
                                      </p:to>
                                    </p:set>
                                    <p:animEffect transition="in" filter="wipe(down)">
                                      <p:cBhvr>
                                        <p:cTn id="35" dur="500"/>
                                        <p:tgtEl>
                                          <p:spTgt spid="430083">
                                            <p:txEl>
                                              <p:pRg st="7" end="7"/>
                                            </p:txEl>
                                          </p:spTgt>
                                        </p:tgtEl>
                                      </p:cBhvr>
                                    </p:animEffect>
                                  </p:childTnLst>
                                </p:cTn>
                              </p:par>
                            </p:childTnLst>
                          </p:cTn>
                        </p:par>
                        <p:par>
                          <p:cTn id="36" fill="hold" nodeType="afterGroup">
                            <p:stCondLst>
                              <p:cond delay="14000"/>
                            </p:stCondLst>
                            <p:childTnLst>
                              <p:par>
                                <p:cTn id="37" presetID="22" presetClass="entr" presetSubtype="4" fill="hold" grpId="0" nodeType="afterEffect">
                                  <p:stCondLst>
                                    <p:cond delay="1000"/>
                                  </p:stCondLst>
                                  <p:childTnLst>
                                    <p:set>
                                      <p:cBhvr>
                                        <p:cTn id="38" dur="1" fill="hold">
                                          <p:stCondLst>
                                            <p:cond delay="0"/>
                                          </p:stCondLst>
                                        </p:cTn>
                                        <p:tgtEl>
                                          <p:spTgt spid="430083">
                                            <p:txEl>
                                              <p:pRg st="8" end="8"/>
                                            </p:txEl>
                                          </p:spTgt>
                                        </p:tgtEl>
                                        <p:attrNameLst>
                                          <p:attrName>style.visibility</p:attrName>
                                        </p:attrNameLst>
                                      </p:cBhvr>
                                      <p:to>
                                        <p:strVal val="visible"/>
                                      </p:to>
                                    </p:set>
                                    <p:animEffect transition="in" filter="wipe(down)">
                                      <p:cBhvr>
                                        <p:cTn id="39" dur="500"/>
                                        <p:tgtEl>
                                          <p:spTgt spid="430083">
                                            <p:txEl>
                                              <p:pRg st="8" end="8"/>
                                            </p:txEl>
                                          </p:spTgt>
                                        </p:tgtEl>
                                      </p:cBhvr>
                                    </p:animEffect>
                                  </p:childTnLst>
                                </p:cTn>
                              </p:par>
                            </p:childTnLst>
                          </p:cTn>
                        </p:par>
                        <p:par>
                          <p:cTn id="40" fill="hold">
                            <p:stCondLst>
                              <p:cond delay="15500"/>
                            </p:stCondLst>
                            <p:childTnLst>
                              <p:par>
                                <p:cTn id="41" presetID="22" presetClass="entr" presetSubtype="4" fill="hold" grpId="0" nodeType="afterEffect">
                                  <p:stCondLst>
                                    <p:cond delay="2000"/>
                                  </p:stCondLst>
                                  <p:childTnLst>
                                    <p:set>
                                      <p:cBhvr>
                                        <p:cTn id="42" dur="1" fill="hold">
                                          <p:stCondLst>
                                            <p:cond delay="0"/>
                                          </p:stCondLst>
                                        </p:cTn>
                                        <p:tgtEl>
                                          <p:spTgt spid="430083">
                                            <p:txEl>
                                              <p:pRg st="9" end="9"/>
                                            </p:txEl>
                                          </p:spTgt>
                                        </p:tgtEl>
                                        <p:attrNameLst>
                                          <p:attrName>style.visibility</p:attrName>
                                        </p:attrNameLst>
                                      </p:cBhvr>
                                      <p:to>
                                        <p:strVal val="visible"/>
                                      </p:to>
                                    </p:set>
                                    <p:animEffect transition="in" filter="wipe(down)">
                                      <p:cBhvr>
                                        <p:cTn id="43" dur="500"/>
                                        <p:tgtEl>
                                          <p:spTgt spid="430083">
                                            <p:txEl>
                                              <p:pRg st="9" end="9"/>
                                            </p:txEl>
                                          </p:spTgt>
                                        </p:tgtEl>
                                      </p:cBhvr>
                                    </p:animEffect>
                                  </p:childTnLst>
                                </p:cTn>
                              </p:par>
                            </p:childTnLst>
                          </p:cTn>
                        </p:par>
                        <p:par>
                          <p:cTn id="44" fill="hold" nodeType="afterGroup">
                            <p:stCondLst>
                              <p:cond delay="18000"/>
                            </p:stCondLst>
                            <p:childTnLst>
                              <p:par>
                                <p:cTn id="45" presetID="22" presetClass="entr" presetSubtype="4" fill="hold" grpId="0" nodeType="afterEffect">
                                  <p:stCondLst>
                                    <p:cond delay="1000"/>
                                  </p:stCondLst>
                                  <p:childTnLst>
                                    <p:set>
                                      <p:cBhvr>
                                        <p:cTn id="46" dur="1" fill="hold">
                                          <p:stCondLst>
                                            <p:cond delay="0"/>
                                          </p:stCondLst>
                                        </p:cTn>
                                        <p:tgtEl>
                                          <p:spTgt spid="430083">
                                            <p:txEl>
                                              <p:pRg st="10" end="10"/>
                                            </p:txEl>
                                          </p:spTgt>
                                        </p:tgtEl>
                                        <p:attrNameLst>
                                          <p:attrName>style.visibility</p:attrName>
                                        </p:attrNameLst>
                                      </p:cBhvr>
                                      <p:to>
                                        <p:strVal val="visible"/>
                                      </p:to>
                                    </p:set>
                                    <p:animEffect transition="in" filter="wipe(down)">
                                      <p:cBhvr>
                                        <p:cTn id="47" dur="500"/>
                                        <p:tgtEl>
                                          <p:spTgt spid="43008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3" grpId="0" build="p" autoUpdateAnimBg="0" advAuto="100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Content Placeholder 2">
            <a:extLst>
              <a:ext uri="{FF2B5EF4-FFF2-40B4-BE49-F238E27FC236}">
                <a16:creationId xmlns:a16="http://schemas.microsoft.com/office/drawing/2014/main" id="{819D2F5A-D86F-4B45-9C0E-58165D7A616A}"/>
              </a:ext>
            </a:extLst>
          </p:cNvPr>
          <p:cNvSpPr>
            <a:spLocks noGrp="1"/>
          </p:cNvSpPr>
          <p:nvPr>
            <p:ph idx="1"/>
          </p:nvPr>
        </p:nvSpPr>
        <p:spPr>
          <a:xfrm>
            <a:off x="588168" y="914400"/>
            <a:ext cx="7343775" cy="3943350"/>
          </a:xfrm>
        </p:spPr>
        <p:txBody>
          <a:bodyPr/>
          <a:lstStyle/>
          <a:p>
            <a:pPr eaLnBrk="1" hangingPunct="1">
              <a:defRPr/>
            </a:pPr>
            <a:r>
              <a:rPr lang="en-US" altLang="en-US" dirty="0">
                <a:solidFill>
                  <a:schemeClr val="tx1"/>
                </a:solidFill>
              </a:rPr>
              <a:t>The Fire Watch Policy is a stand-alone document which details critical Fire Watch duties, expectations and responsibilities. </a:t>
            </a:r>
          </a:p>
          <a:p>
            <a:pPr marL="0" indent="0" eaLnBrk="1" hangingPunct="1">
              <a:buNone/>
              <a:defRPr/>
            </a:pPr>
            <a:r>
              <a:rPr lang="en-US" altLang="en-US" dirty="0">
                <a:solidFill>
                  <a:schemeClr val="tx1"/>
                </a:solidFill>
              </a:rPr>
              <a:t>Key elements include:</a:t>
            </a:r>
          </a:p>
          <a:p>
            <a:pPr lvl="1">
              <a:defRPr/>
            </a:pPr>
            <a:r>
              <a:rPr lang="en-US" altLang="en-US" dirty="0">
                <a:solidFill>
                  <a:schemeClr val="tx1"/>
                </a:solidFill>
              </a:rPr>
              <a:t>All Fire Watch personnel must receive effective training (in accordance with 29 CFR 1915-504). To include</a:t>
            </a:r>
            <a:r>
              <a:rPr lang="en-US" altLang="en-US" dirty="0"/>
              <a:t>: the selection of PPE, company expectations and limitations of fire-fighting, reporting of emergencies, visual inspections responsibilities.</a:t>
            </a:r>
            <a:endParaRPr lang="en-US" altLang="en-US" dirty="0">
              <a:solidFill>
                <a:schemeClr val="tx1"/>
              </a:solidFill>
            </a:endParaRPr>
          </a:p>
          <a:p>
            <a:pPr lvl="1">
              <a:defRPr/>
            </a:pPr>
            <a:r>
              <a:rPr lang="en-US" altLang="en-US" dirty="0">
                <a:solidFill>
                  <a:schemeClr val="tx1"/>
                </a:solidFill>
              </a:rPr>
              <a:t>The Fire Watch Coordinator is responsible for onsite (specific) training to </a:t>
            </a:r>
            <a:r>
              <a:rPr lang="en-US" altLang="en-US" dirty="0"/>
              <a:t>all Fire Watch personnel.</a:t>
            </a:r>
            <a:r>
              <a:rPr lang="en-US" altLang="en-US" dirty="0">
                <a:solidFill>
                  <a:schemeClr val="tx1"/>
                </a:solidFill>
              </a:rPr>
              <a:t> </a:t>
            </a:r>
          </a:p>
          <a:p>
            <a:pPr eaLnBrk="1" hangingPunct="1">
              <a:defRPr/>
            </a:pPr>
            <a:r>
              <a:rPr lang="en-US" altLang="en-US" dirty="0">
                <a:solidFill>
                  <a:schemeClr val="tx1"/>
                </a:solidFill>
              </a:rPr>
              <a:t>All Fire Watch will be personnel visibly identified, by an orange hard hat. They must also carry their Fire Watch card at all times; </a:t>
            </a:r>
          </a:p>
        </p:txBody>
      </p:sp>
      <p:sp>
        <p:nvSpPr>
          <p:cNvPr id="21507" name="Title 1">
            <a:extLst>
              <a:ext uri="{FF2B5EF4-FFF2-40B4-BE49-F238E27FC236}">
                <a16:creationId xmlns:a16="http://schemas.microsoft.com/office/drawing/2014/main" id="{825C206C-430C-4A5F-8FC3-5DCB401DB392}"/>
              </a:ext>
            </a:extLst>
          </p:cNvPr>
          <p:cNvSpPr>
            <a:spLocks noGrp="1"/>
          </p:cNvSpPr>
          <p:nvPr>
            <p:ph type="title"/>
          </p:nvPr>
        </p:nvSpPr>
        <p:spPr>
          <a:xfrm>
            <a:off x="476251" y="114300"/>
            <a:ext cx="7010400" cy="628650"/>
          </a:xfrm>
        </p:spPr>
        <p:txBody>
          <a:bodyPr/>
          <a:lstStyle/>
          <a:p>
            <a:pPr eaLnBrk="1" hangingPunct="1"/>
            <a:r>
              <a:rPr lang="en-US" altLang="en-US" dirty="0">
                <a:solidFill>
                  <a:srgbClr val="002060"/>
                </a:solidFill>
              </a:rPr>
              <a:t>Fire Watch Policy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105FD41A-1A60-4559-8619-4182B5CE5A77}"/>
              </a:ext>
            </a:extLst>
          </p:cNvPr>
          <p:cNvSpPr>
            <a:spLocks noGrp="1"/>
          </p:cNvSpPr>
          <p:nvPr>
            <p:ph idx="1"/>
          </p:nvPr>
        </p:nvSpPr>
        <p:spPr>
          <a:xfrm>
            <a:off x="919162" y="1228725"/>
            <a:ext cx="7305675" cy="2686050"/>
          </a:xfrm>
        </p:spPr>
        <p:txBody>
          <a:bodyPr/>
          <a:lstStyle/>
          <a:p>
            <a:pPr eaLnBrk="1" hangingPunct="1"/>
            <a:r>
              <a:rPr lang="en-US" altLang="en-US" dirty="0">
                <a:solidFill>
                  <a:schemeClr val="tx1"/>
                </a:solidFill>
              </a:rPr>
              <a:t>Fire Watch personnel only being authorized to extinguish fires in the incipient stage;</a:t>
            </a:r>
          </a:p>
          <a:p>
            <a:pPr eaLnBrk="1" hangingPunct="1"/>
            <a:r>
              <a:rPr lang="en-US" altLang="en-US" dirty="0">
                <a:solidFill>
                  <a:schemeClr val="tx1"/>
                </a:solidFill>
              </a:rPr>
              <a:t>Fire Watch personnel levels of knowledge and understanding of their duties (or the concern of inability) and potential removal from Fire Watch duty until retrained;</a:t>
            </a:r>
          </a:p>
          <a:p>
            <a:pPr eaLnBrk="1" hangingPunct="1"/>
            <a:r>
              <a:rPr lang="en-US" altLang="en-US" dirty="0">
                <a:solidFill>
                  <a:schemeClr val="tx1"/>
                </a:solidFill>
              </a:rPr>
              <a:t>Fire Watch personnel yearly refresher training requirements. </a:t>
            </a:r>
          </a:p>
          <a:p>
            <a:pPr eaLnBrk="1" hangingPunct="1"/>
            <a:endParaRPr lang="en-US" altLang="en-US" dirty="0"/>
          </a:p>
        </p:txBody>
      </p:sp>
      <p:sp>
        <p:nvSpPr>
          <p:cNvPr id="22531" name="Title 1">
            <a:extLst>
              <a:ext uri="{FF2B5EF4-FFF2-40B4-BE49-F238E27FC236}">
                <a16:creationId xmlns:a16="http://schemas.microsoft.com/office/drawing/2014/main" id="{3C01F2F3-6D2F-4A2F-9284-2FAF22476E6C}"/>
              </a:ext>
            </a:extLst>
          </p:cNvPr>
          <p:cNvSpPr>
            <a:spLocks noGrp="1"/>
          </p:cNvSpPr>
          <p:nvPr>
            <p:ph type="title"/>
          </p:nvPr>
        </p:nvSpPr>
        <p:spPr>
          <a:xfrm>
            <a:off x="495301" y="114300"/>
            <a:ext cx="6991350" cy="619125"/>
          </a:xfrm>
        </p:spPr>
        <p:txBody>
          <a:bodyPr/>
          <a:lstStyle/>
          <a:p>
            <a:pPr eaLnBrk="1" hangingPunct="1"/>
            <a:r>
              <a:rPr lang="en-US" altLang="en-US" dirty="0">
                <a:solidFill>
                  <a:srgbClr val="002060"/>
                </a:solidFill>
              </a:rPr>
              <a:t>Fire Watch Policy (cont.)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5177AF-4A56-44C9-A1EF-C3101F31F2F9}"/>
              </a:ext>
            </a:extLst>
          </p:cNvPr>
          <p:cNvSpPr>
            <a:spLocks noGrp="1"/>
          </p:cNvSpPr>
          <p:nvPr>
            <p:ph idx="1"/>
          </p:nvPr>
        </p:nvSpPr>
        <p:spPr>
          <a:xfrm>
            <a:off x="942975" y="1200150"/>
            <a:ext cx="7296150" cy="3486150"/>
          </a:xfrm>
        </p:spPr>
        <p:txBody>
          <a:bodyPr rtlCol="0">
            <a:normAutofit/>
          </a:bodyPr>
          <a:lstStyle/>
          <a:p>
            <a:pPr algn="just">
              <a:lnSpc>
                <a:spcPct val="90000"/>
              </a:lnSpc>
              <a:spcAft>
                <a:spcPts val="0"/>
              </a:spcAft>
              <a:buClr>
                <a:srgbClr val="002060"/>
              </a:buClr>
              <a:defRPr/>
            </a:pPr>
            <a:r>
              <a:rPr lang="en-US" altLang="en-US" dirty="0"/>
              <a:t>Fire extinguisher shall be within arms length and you must remain standing where permissible, during hot work operations;</a:t>
            </a:r>
          </a:p>
          <a:p>
            <a:pPr algn="just">
              <a:lnSpc>
                <a:spcPct val="90000"/>
              </a:lnSpc>
              <a:spcAft>
                <a:spcPts val="0"/>
              </a:spcAft>
              <a:buClr>
                <a:srgbClr val="002060"/>
              </a:buClr>
              <a:defRPr/>
            </a:pPr>
            <a:r>
              <a:rPr lang="en-US" altLang="en-US" dirty="0"/>
              <a:t>Be alert of changing conditions that may require the stopping of hot work;</a:t>
            </a:r>
          </a:p>
          <a:p>
            <a:pPr algn="just">
              <a:lnSpc>
                <a:spcPct val="90000"/>
              </a:lnSpc>
              <a:spcAft>
                <a:spcPts val="0"/>
              </a:spcAft>
              <a:buClr>
                <a:srgbClr val="002060"/>
              </a:buClr>
              <a:defRPr/>
            </a:pPr>
            <a:r>
              <a:rPr lang="en-US" altLang="en-US" dirty="0"/>
              <a:t>Fire watches have the authority to alert and direct the hot work operator and other workers to stop work and leave the work site when if a fire breaks out. </a:t>
            </a:r>
          </a:p>
          <a:p>
            <a:pPr algn="just">
              <a:lnSpc>
                <a:spcPct val="90000"/>
              </a:lnSpc>
              <a:spcAft>
                <a:spcPts val="0"/>
              </a:spcAft>
              <a:buClr>
                <a:srgbClr val="002060"/>
              </a:buClr>
              <a:defRPr/>
            </a:pPr>
            <a:r>
              <a:rPr lang="en-US" altLang="en-US" dirty="0"/>
              <a:t>Fire watches will be required to have in his or her possession a current Fire Watch training card.   </a:t>
            </a:r>
          </a:p>
          <a:p>
            <a:pPr marL="300038" indent="-300038" algn="just">
              <a:lnSpc>
                <a:spcPct val="90000"/>
              </a:lnSpc>
              <a:spcAft>
                <a:spcPts val="0"/>
              </a:spcAft>
              <a:buClr>
                <a:srgbClr val="FFFFFF"/>
              </a:buClr>
              <a:defRPr/>
            </a:pPr>
            <a:endParaRPr lang="en-US" altLang="en-US" dirty="0">
              <a:solidFill>
                <a:srgbClr val="FFFFFF"/>
              </a:solidFill>
            </a:endParaRPr>
          </a:p>
          <a:p>
            <a:pPr marL="205740" indent="-205740">
              <a:spcAft>
                <a:spcPts val="0"/>
              </a:spcAft>
              <a:defRPr/>
            </a:pPr>
            <a:endParaRPr lang="en-US" dirty="0"/>
          </a:p>
        </p:txBody>
      </p:sp>
      <p:sp>
        <p:nvSpPr>
          <p:cNvPr id="29699" name="Rectangle 2">
            <a:extLst>
              <a:ext uri="{FF2B5EF4-FFF2-40B4-BE49-F238E27FC236}">
                <a16:creationId xmlns:a16="http://schemas.microsoft.com/office/drawing/2014/main" id="{9E542E73-857B-4C5D-B002-2B3A0FFC8486}"/>
              </a:ext>
            </a:extLst>
          </p:cNvPr>
          <p:cNvSpPr>
            <a:spLocks noGrp="1"/>
          </p:cNvSpPr>
          <p:nvPr>
            <p:ph type="title"/>
          </p:nvPr>
        </p:nvSpPr>
        <p:spPr>
          <a:xfrm>
            <a:off x="466725" y="137440"/>
            <a:ext cx="8193796" cy="586460"/>
          </a:xfrm>
        </p:spPr>
        <p:txBody>
          <a:bodyPr/>
          <a:lstStyle/>
          <a:p>
            <a:pPr eaLnBrk="1" hangingPunct="1"/>
            <a:r>
              <a:rPr lang="en-US" altLang="en-US" dirty="0">
                <a:solidFill>
                  <a:srgbClr val="002060"/>
                </a:solidFill>
              </a:rPr>
              <a:t>Duties &amp; Responsibilities (cont.)</a:t>
            </a:r>
            <a:endParaRPr lang="en-US" altLang="en-US" sz="2700" dirty="0">
              <a:solidFill>
                <a:srgbClr val="00206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52BA5A-E649-4A12-8990-0CE953C2F9DA}"/>
              </a:ext>
            </a:extLst>
          </p:cNvPr>
          <p:cNvSpPr>
            <a:spLocks noGrp="1"/>
          </p:cNvSpPr>
          <p:nvPr>
            <p:ph idx="1"/>
          </p:nvPr>
        </p:nvSpPr>
        <p:spPr>
          <a:xfrm>
            <a:off x="847725" y="1221581"/>
            <a:ext cx="7315200" cy="2588419"/>
          </a:xfrm>
        </p:spPr>
        <p:txBody>
          <a:bodyPr/>
          <a:lstStyle/>
          <a:p>
            <a:pPr marL="0" indent="0">
              <a:buNone/>
              <a:defRPr/>
            </a:pPr>
            <a:r>
              <a:rPr lang="en-US" dirty="0"/>
              <a:t>   </a:t>
            </a:r>
            <a:r>
              <a:rPr lang="en-US" u="sng" dirty="0">
                <a:solidFill>
                  <a:schemeClr val="tx1"/>
                </a:solidFill>
              </a:rPr>
              <a:t>Burns</a:t>
            </a:r>
          </a:p>
          <a:p>
            <a:pPr>
              <a:buFont typeface="Arial" panose="020B0604020202020204" pitchFamily="34" charset="0"/>
              <a:buChar char="•"/>
              <a:defRPr/>
            </a:pPr>
            <a:r>
              <a:rPr lang="en-US" dirty="0">
                <a:solidFill>
                  <a:schemeClr val="tx1"/>
                </a:solidFill>
              </a:rPr>
              <a:t> Blisters</a:t>
            </a:r>
          </a:p>
          <a:p>
            <a:pPr>
              <a:buFont typeface="Arial" panose="020B0604020202020204" pitchFamily="34" charset="0"/>
              <a:buChar char="•"/>
              <a:defRPr/>
            </a:pPr>
            <a:r>
              <a:rPr lang="en-US" dirty="0">
                <a:solidFill>
                  <a:schemeClr val="tx1"/>
                </a:solidFill>
              </a:rPr>
              <a:t> Pain, the degree of the pain is not related to the severity of the burn, the most serious burns can be painless;</a:t>
            </a:r>
          </a:p>
          <a:p>
            <a:pPr>
              <a:buFont typeface="Arial" panose="020B0604020202020204" pitchFamily="34" charset="0"/>
              <a:buChar char="•"/>
              <a:defRPr/>
            </a:pPr>
            <a:r>
              <a:rPr lang="en-US" dirty="0">
                <a:solidFill>
                  <a:schemeClr val="tx1"/>
                </a:solidFill>
              </a:rPr>
              <a:t> Peeling skin;</a:t>
            </a:r>
          </a:p>
          <a:p>
            <a:pPr>
              <a:buFont typeface="Arial" panose="020B0604020202020204" pitchFamily="34" charset="0"/>
              <a:buChar char="•"/>
              <a:defRPr/>
            </a:pPr>
            <a:r>
              <a:rPr lang="en-US" dirty="0">
                <a:solidFill>
                  <a:schemeClr val="tx1"/>
                </a:solidFill>
              </a:rPr>
              <a:t> Shock, symptoms of shock may include pale and clammy skin, weakness, bluish lips and finger nails, swelling and white or chaired skin.</a:t>
            </a:r>
          </a:p>
          <a:p>
            <a:pPr>
              <a:buFont typeface="Wingdings" panose="05000000000000000000" pitchFamily="2" charset="2"/>
              <a:buChar char="v"/>
              <a:defRPr/>
            </a:pPr>
            <a:endParaRPr lang="en-US" dirty="0"/>
          </a:p>
        </p:txBody>
      </p:sp>
      <p:sp>
        <p:nvSpPr>
          <p:cNvPr id="38915" name="Title 1">
            <a:extLst>
              <a:ext uri="{FF2B5EF4-FFF2-40B4-BE49-F238E27FC236}">
                <a16:creationId xmlns:a16="http://schemas.microsoft.com/office/drawing/2014/main" id="{27E60BB7-8D3A-41DF-A930-F594CD0C4C71}"/>
              </a:ext>
            </a:extLst>
          </p:cNvPr>
          <p:cNvSpPr>
            <a:spLocks noGrp="1"/>
          </p:cNvSpPr>
          <p:nvPr>
            <p:ph type="title"/>
          </p:nvPr>
        </p:nvSpPr>
        <p:spPr>
          <a:xfrm>
            <a:off x="466725" y="457200"/>
            <a:ext cx="7753350" cy="295275"/>
          </a:xfrm>
        </p:spPr>
        <p:txBody>
          <a:bodyPr/>
          <a:lstStyle/>
          <a:p>
            <a:r>
              <a:rPr lang="en-US" altLang="en-US" dirty="0">
                <a:solidFill>
                  <a:srgbClr val="002060"/>
                </a:solidFill>
              </a:rPr>
              <a:t>Familiarization with Adverse Health Affects caused by fires (cont.)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Content Placeholder 1">
            <a:extLst>
              <a:ext uri="{FF2B5EF4-FFF2-40B4-BE49-F238E27FC236}">
                <a16:creationId xmlns:a16="http://schemas.microsoft.com/office/drawing/2014/main" id="{25BED716-7BE4-451A-BBB2-DC6450DD2F73}"/>
              </a:ext>
            </a:extLst>
          </p:cNvPr>
          <p:cNvSpPr>
            <a:spLocks noGrp="1"/>
          </p:cNvSpPr>
          <p:nvPr>
            <p:ph idx="1"/>
          </p:nvPr>
        </p:nvSpPr>
        <p:spPr>
          <a:xfrm>
            <a:off x="904875" y="1250158"/>
            <a:ext cx="7334250" cy="2880122"/>
          </a:xfrm>
        </p:spPr>
        <p:txBody>
          <a:bodyPr/>
          <a:lstStyle/>
          <a:p>
            <a:pPr marL="222250" lvl="1" indent="-285750">
              <a:buFont typeface="Arial" panose="020B0604020202020204" pitchFamily="34" charset="0"/>
              <a:buChar char="•"/>
            </a:pPr>
            <a:r>
              <a:rPr lang="en-US" altLang="en-US" dirty="0"/>
              <a:t>Before any work is accomplished in spaces with fixed extinguishing systems that have the potential to create a dangerous atmosphere when activated; the systems must be physically isolated or by other positive means to prevent accidental discharging into the space.</a:t>
            </a:r>
          </a:p>
          <a:p>
            <a:pPr marL="222250" lvl="1" indent="-285750">
              <a:buFont typeface="Arial" panose="020B0604020202020204" pitchFamily="34" charset="0"/>
              <a:buChar char="•"/>
            </a:pPr>
            <a:r>
              <a:rPr lang="en-US" altLang="en-US" dirty="0"/>
              <a:t>Supervisors are required to train / inform workers of the hazards and recognition of the systems. Associated piping, linkage, detection, activation and alarm devices awareness shall be discussed.</a:t>
            </a:r>
          </a:p>
          <a:p>
            <a:pPr>
              <a:buFont typeface="Arial" panose="020B0604020202020204" pitchFamily="34" charset="0"/>
              <a:buChar char="•"/>
            </a:pPr>
            <a:endParaRPr lang="en-US" altLang="en-US" dirty="0"/>
          </a:p>
        </p:txBody>
      </p:sp>
      <p:sp>
        <p:nvSpPr>
          <p:cNvPr id="52227" name="Title 2">
            <a:extLst>
              <a:ext uri="{FF2B5EF4-FFF2-40B4-BE49-F238E27FC236}">
                <a16:creationId xmlns:a16="http://schemas.microsoft.com/office/drawing/2014/main" id="{F4EB379B-8778-47F6-85A0-931CC5736899}"/>
              </a:ext>
            </a:extLst>
          </p:cNvPr>
          <p:cNvSpPr>
            <a:spLocks noGrp="1"/>
          </p:cNvSpPr>
          <p:nvPr>
            <p:ph type="title"/>
          </p:nvPr>
        </p:nvSpPr>
        <p:spPr>
          <a:xfrm>
            <a:off x="476250" y="536971"/>
            <a:ext cx="7772400" cy="381000"/>
          </a:xfrm>
        </p:spPr>
        <p:txBody>
          <a:bodyPr/>
          <a:lstStyle/>
          <a:p>
            <a:pPr eaLnBrk="1" hangingPunct="1"/>
            <a:r>
              <a:rPr lang="en-US" altLang="en-US" sz="2400" dirty="0">
                <a:solidFill>
                  <a:srgbClr val="002060"/>
                </a:solidFill>
              </a:rPr>
              <a:t>Automated / fixed / manual Fire Extinguishing Systems onboard ships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D62158-B002-48CB-A013-5E9D334874EA}"/>
              </a:ext>
            </a:extLst>
          </p:cNvPr>
          <p:cNvSpPr>
            <a:spLocks noGrp="1"/>
          </p:cNvSpPr>
          <p:nvPr>
            <p:ph idx="1"/>
          </p:nvPr>
        </p:nvSpPr>
        <p:spPr>
          <a:xfrm>
            <a:off x="885825" y="1164431"/>
            <a:ext cx="7372350" cy="2971800"/>
          </a:xfrm>
        </p:spPr>
        <p:txBody>
          <a:bodyPr/>
          <a:lstStyle/>
          <a:p>
            <a:pPr marL="344488" lvl="1" indent="-285750">
              <a:spcAft>
                <a:spcPts val="0"/>
              </a:spcAft>
              <a:buFont typeface="Arial" panose="020B0604020202020204" pitchFamily="34" charset="0"/>
              <a:buChar char="•"/>
              <a:tabLst>
                <a:tab pos="685800" algn="l"/>
                <a:tab pos="1028700" algn="l"/>
              </a:tabLst>
              <a:defRPr/>
            </a:pPr>
            <a:r>
              <a:rPr lang="en-US" dirty="0">
                <a:ea typeface="Times New Roman"/>
              </a:rPr>
              <a:t>The following fire extinguishing systems are commonly found onboard vessels</a:t>
            </a:r>
            <a:r>
              <a:rPr lang="en-US" dirty="0">
                <a:solidFill>
                  <a:schemeClr val="tx1"/>
                </a:solidFill>
                <a:ea typeface="Times New Roman"/>
              </a:rPr>
              <a:t>.</a:t>
            </a:r>
          </a:p>
          <a:p>
            <a:pPr marL="796925" indent="-342900">
              <a:spcAft>
                <a:spcPts val="0"/>
              </a:spcAft>
              <a:buFont typeface="+mj-lt"/>
              <a:buAutoNum type="alphaLcPeriod"/>
              <a:tabLst>
                <a:tab pos="685800" algn="l"/>
                <a:tab pos="857250" algn="l"/>
              </a:tabLst>
              <a:defRPr/>
            </a:pPr>
            <a:r>
              <a:rPr lang="en-US" dirty="0">
                <a:solidFill>
                  <a:schemeClr val="tx1"/>
                </a:solidFill>
                <a:ea typeface="Times New Roman"/>
              </a:rPr>
              <a:t>Fixed Carbon Dioxide (C02)</a:t>
            </a:r>
          </a:p>
          <a:p>
            <a:pPr marL="796925" indent="-342900">
              <a:spcAft>
                <a:spcPts val="0"/>
              </a:spcAft>
              <a:buFont typeface="+mj-lt"/>
              <a:buAutoNum type="alphaLcPeriod"/>
              <a:tabLst>
                <a:tab pos="685800" algn="l"/>
                <a:tab pos="857250" algn="l"/>
              </a:tabLst>
              <a:defRPr/>
            </a:pPr>
            <a:r>
              <a:rPr lang="en-US" dirty="0">
                <a:solidFill>
                  <a:schemeClr val="tx1"/>
                </a:solidFill>
                <a:ea typeface="Times New Roman"/>
              </a:rPr>
              <a:t>Fixed AFFF – bilge sprinkling</a:t>
            </a:r>
          </a:p>
          <a:p>
            <a:pPr marL="796925" indent="-342900">
              <a:spcAft>
                <a:spcPts val="0"/>
              </a:spcAft>
              <a:buFont typeface="+mj-lt"/>
              <a:buAutoNum type="alphaLcPeriod"/>
              <a:tabLst>
                <a:tab pos="685800" algn="l"/>
                <a:tab pos="857250" algn="l"/>
              </a:tabLst>
              <a:defRPr/>
            </a:pPr>
            <a:r>
              <a:rPr lang="en-US" dirty="0">
                <a:solidFill>
                  <a:schemeClr val="tx1"/>
                </a:solidFill>
                <a:ea typeface="Times New Roman"/>
              </a:rPr>
              <a:t>Halon – automated</a:t>
            </a:r>
          </a:p>
          <a:p>
            <a:pPr marL="796925" indent="-342900">
              <a:spcAft>
                <a:spcPts val="0"/>
              </a:spcAft>
              <a:buFont typeface="+mj-lt"/>
              <a:buAutoNum type="alphaLcPeriod"/>
              <a:tabLst>
                <a:tab pos="685800" algn="l"/>
                <a:tab pos="857250" algn="l"/>
              </a:tabLst>
              <a:defRPr/>
            </a:pPr>
            <a:r>
              <a:rPr lang="en-US" dirty="0">
                <a:solidFill>
                  <a:schemeClr val="tx1"/>
                </a:solidFill>
                <a:ea typeface="Times New Roman"/>
              </a:rPr>
              <a:t>Sodium Bromide – Galley</a:t>
            </a:r>
          </a:p>
          <a:p>
            <a:pPr marL="796925" indent="-342900">
              <a:spcAft>
                <a:spcPts val="0"/>
              </a:spcAft>
              <a:buFont typeface="+mj-lt"/>
              <a:buAutoNum type="alphaLcPeriod"/>
              <a:tabLst>
                <a:tab pos="685800" algn="l"/>
                <a:tab pos="857250" algn="l"/>
              </a:tabLst>
              <a:defRPr/>
            </a:pPr>
            <a:r>
              <a:rPr lang="en-US" dirty="0">
                <a:solidFill>
                  <a:schemeClr val="tx1"/>
                </a:solidFill>
                <a:ea typeface="Times New Roman"/>
              </a:rPr>
              <a:t>Portable – PKP</a:t>
            </a:r>
          </a:p>
          <a:p>
            <a:pPr marL="796925" indent="-342900">
              <a:spcAft>
                <a:spcPts val="0"/>
              </a:spcAft>
              <a:buFont typeface="+mj-lt"/>
              <a:buAutoNum type="alphaLcPeriod"/>
              <a:tabLst>
                <a:tab pos="685800" algn="l"/>
                <a:tab pos="857250" algn="l"/>
              </a:tabLst>
              <a:defRPr/>
            </a:pPr>
            <a:r>
              <a:rPr lang="en-US" dirty="0">
                <a:solidFill>
                  <a:schemeClr val="tx1"/>
                </a:solidFill>
                <a:ea typeface="Times New Roman"/>
              </a:rPr>
              <a:t>Portable – Carbon Dioxide (C02)</a:t>
            </a:r>
          </a:p>
          <a:p>
            <a:pPr marL="796925" indent="-342900">
              <a:spcAft>
                <a:spcPts val="0"/>
              </a:spcAft>
              <a:buFont typeface="+mj-lt"/>
              <a:buAutoNum type="alphaLcPeriod"/>
              <a:tabLst>
                <a:tab pos="685800" algn="l"/>
                <a:tab pos="857250" algn="l"/>
              </a:tabLst>
              <a:defRPr/>
            </a:pPr>
            <a:r>
              <a:rPr lang="en-US" dirty="0">
                <a:solidFill>
                  <a:schemeClr val="tx1"/>
                </a:solidFill>
                <a:ea typeface="Times New Roman"/>
              </a:rPr>
              <a:t>Fire Fighting Stations </a:t>
            </a:r>
          </a:p>
          <a:p>
            <a:pPr>
              <a:defRPr/>
            </a:pPr>
            <a:endParaRPr lang="en-US" dirty="0"/>
          </a:p>
        </p:txBody>
      </p:sp>
      <p:sp>
        <p:nvSpPr>
          <p:cNvPr id="53251" name="Title 2">
            <a:extLst>
              <a:ext uri="{FF2B5EF4-FFF2-40B4-BE49-F238E27FC236}">
                <a16:creationId xmlns:a16="http://schemas.microsoft.com/office/drawing/2014/main" id="{83A7EFD4-D002-45D4-A43E-7DECC3FA6B67}"/>
              </a:ext>
            </a:extLst>
          </p:cNvPr>
          <p:cNvSpPr>
            <a:spLocks noGrp="1"/>
          </p:cNvSpPr>
          <p:nvPr>
            <p:ph type="title"/>
          </p:nvPr>
        </p:nvSpPr>
        <p:spPr>
          <a:xfrm>
            <a:off x="476250" y="467259"/>
            <a:ext cx="7781925" cy="400049"/>
          </a:xfrm>
        </p:spPr>
        <p:txBody>
          <a:bodyPr/>
          <a:lstStyle/>
          <a:p>
            <a:r>
              <a:rPr lang="en-US" altLang="en-US" sz="2400" dirty="0">
                <a:solidFill>
                  <a:srgbClr val="002060"/>
                </a:solidFill>
              </a:rPr>
              <a:t>Automated/fixed/manual Fire Extinguishing Systems onboard ships </a:t>
            </a:r>
            <a:r>
              <a:rPr lang="en-US" altLang="en-US" sz="1600" dirty="0">
                <a:solidFill>
                  <a:srgbClr val="002060"/>
                </a:solidFill>
              </a:rPr>
              <a:t>(cont.)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Content Placeholder 1">
            <a:extLst>
              <a:ext uri="{FF2B5EF4-FFF2-40B4-BE49-F238E27FC236}">
                <a16:creationId xmlns:a16="http://schemas.microsoft.com/office/drawing/2014/main" id="{055A65AF-F10E-4DA2-B103-0AEBD32B408B}"/>
              </a:ext>
            </a:extLst>
          </p:cNvPr>
          <p:cNvSpPr>
            <a:spLocks noGrp="1"/>
          </p:cNvSpPr>
          <p:nvPr>
            <p:ph idx="1"/>
          </p:nvPr>
        </p:nvSpPr>
        <p:spPr>
          <a:xfrm>
            <a:off x="914400" y="1398576"/>
            <a:ext cx="7324725" cy="2822972"/>
          </a:xfrm>
        </p:spPr>
        <p:txBody>
          <a:bodyPr/>
          <a:lstStyle/>
          <a:p>
            <a:r>
              <a:rPr lang="en-US" altLang="en-US" dirty="0">
                <a:solidFill>
                  <a:schemeClr val="tx1"/>
                </a:solidFill>
              </a:rPr>
              <a:t>Fixed systems onboard are only activated and / or used </a:t>
            </a:r>
            <a:r>
              <a:rPr lang="en-US" altLang="en-US" b="1" i="1" dirty="0">
                <a:solidFill>
                  <a:srgbClr val="FF0000"/>
                </a:solidFill>
              </a:rPr>
              <a:t>by ship personnel</a:t>
            </a:r>
            <a:r>
              <a:rPr lang="en-US" altLang="en-US" dirty="0">
                <a:solidFill>
                  <a:schemeClr val="tx1"/>
                </a:solidFill>
              </a:rPr>
              <a:t>.  Contractor / sub-contractor personnel are not, under any circumstances, to operate any shipboard fixed fire extinguishing systems.</a:t>
            </a:r>
          </a:p>
          <a:p>
            <a:r>
              <a:rPr lang="en-US" altLang="en-US" dirty="0">
                <a:solidFill>
                  <a:schemeClr val="tx1"/>
                </a:solidFill>
              </a:rPr>
              <a:t>Shipboard fixed extinguishing systems: Halon, C02 are to be isolated or secured only by direction of the ship’s Captain or the designated representative. Employees will be trained prior to entering/working in spaces with active shipboard fixed extinguishing systems.	</a:t>
            </a:r>
          </a:p>
          <a:p>
            <a:endParaRPr lang="en-US" altLang="en-US" dirty="0"/>
          </a:p>
          <a:p>
            <a:endParaRPr lang="en-US" altLang="en-US" dirty="0"/>
          </a:p>
        </p:txBody>
      </p:sp>
      <p:sp>
        <p:nvSpPr>
          <p:cNvPr id="54275" name="Title 2">
            <a:extLst>
              <a:ext uri="{FF2B5EF4-FFF2-40B4-BE49-F238E27FC236}">
                <a16:creationId xmlns:a16="http://schemas.microsoft.com/office/drawing/2014/main" id="{A95C9CA2-002B-4470-B2B0-1DE7D375D195}"/>
              </a:ext>
            </a:extLst>
          </p:cNvPr>
          <p:cNvSpPr>
            <a:spLocks noGrp="1"/>
          </p:cNvSpPr>
          <p:nvPr>
            <p:ph type="title"/>
          </p:nvPr>
        </p:nvSpPr>
        <p:spPr>
          <a:xfrm>
            <a:off x="476251" y="561975"/>
            <a:ext cx="7762874" cy="323850"/>
          </a:xfrm>
        </p:spPr>
        <p:txBody>
          <a:bodyPr/>
          <a:lstStyle/>
          <a:p>
            <a:r>
              <a:rPr lang="en-US" altLang="en-US" sz="2400" dirty="0">
                <a:solidFill>
                  <a:srgbClr val="002060"/>
                </a:solidFill>
              </a:rPr>
              <a:t>Automated/fixed/manual Fire Extinguishing Systems onboard ships </a:t>
            </a:r>
            <a:r>
              <a:rPr lang="en-US" altLang="en-US" sz="1600" dirty="0">
                <a:solidFill>
                  <a:srgbClr val="002060"/>
                </a:solidFill>
              </a:rPr>
              <a:t>(cont.)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Content Placeholder 1">
            <a:extLst>
              <a:ext uri="{FF2B5EF4-FFF2-40B4-BE49-F238E27FC236}">
                <a16:creationId xmlns:a16="http://schemas.microsoft.com/office/drawing/2014/main" id="{D14E5AAE-8044-41B6-A6A0-E5110DF30122}"/>
              </a:ext>
            </a:extLst>
          </p:cNvPr>
          <p:cNvSpPr>
            <a:spLocks noGrp="1"/>
          </p:cNvSpPr>
          <p:nvPr>
            <p:ph idx="1"/>
          </p:nvPr>
        </p:nvSpPr>
        <p:spPr>
          <a:xfrm>
            <a:off x="835458" y="1093624"/>
            <a:ext cx="7286624" cy="3223022"/>
          </a:xfrm>
        </p:spPr>
        <p:txBody>
          <a:bodyPr/>
          <a:lstStyle/>
          <a:p>
            <a:pPr>
              <a:buFont typeface="Arial" panose="020B0604020202020204" pitchFamily="34" charset="0"/>
              <a:buChar char="•"/>
            </a:pPr>
            <a:r>
              <a:rPr lang="en-US" altLang="en-US" dirty="0">
                <a:solidFill>
                  <a:schemeClr val="tx1"/>
                </a:solidFill>
              </a:rPr>
              <a:t>Halon systems are both audible, (horn or siren) and visual, (flashing red lights) are located both manned and unmanned spaces and are manually activated by ships crew. </a:t>
            </a:r>
          </a:p>
          <a:p>
            <a:pPr>
              <a:buFont typeface="Arial" panose="020B0604020202020204" pitchFamily="34" charset="0"/>
              <a:buChar char="•"/>
            </a:pPr>
            <a:r>
              <a:rPr lang="en-US" altLang="en-US" dirty="0">
                <a:solidFill>
                  <a:schemeClr val="tx1"/>
                </a:solidFill>
              </a:rPr>
              <a:t>Manned Spaces such as the Main Engine, Auxiliary spaces the alarms have a 60 second delay for emergency egress.</a:t>
            </a:r>
          </a:p>
          <a:p>
            <a:pPr>
              <a:buFont typeface="Arial" panose="020B0604020202020204" pitchFamily="34" charset="0"/>
              <a:buChar char="•"/>
            </a:pPr>
            <a:r>
              <a:rPr lang="en-US" altLang="en-US" dirty="0">
                <a:solidFill>
                  <a:schemeClr val="tx1"/>
                </a:solidFill>
              </a:rPr>
              <a:t>Unmanned Spaces such as paint locker, Flammable storage spaces have a 30 second delay.</a:t>
            </a:r>
          </a:p>
        </p:txBody>
      </p:sp>
      <p:sp>
        <p:nvSpPr>
          <p:cNvPr id="55299" name="Title 2">
            <a:extLst>
              <a:ext uri="{FF2B5EF4-FFF2-40B4-BE49-F238E27FC236}">
                <a16:creationId xmlns:a16="http://schemas.microsoft.com/office/drawing/2014/main" id="{4A5EF4B5-DF0A-4431-B479-D5C934B18E31}"/>
              </a:ext>
            </a:extLst>
          </p:cNvPr>
          <p:cNvSpPr>
            <a:spLocks noGrp="1"/>
          </p:cNvSpPr>
          <p:nvPr>
            <p:ph type="title"/>
          </p:nvPr>
        </p:nvSpPr>
        <p:spPr>
          <a:xfrm>
            <a:off x="476251" y="228600"/>
            <a:ext cx="7762874" cy="542925"/>
          </a:xfrm>
        </p:spPr>
        <p:txBody>
          <a:bodyPr/>
          <a:lstStyle/>
          <a:p>
            <a:r>
              <a:rPr lang="en-US" altLang="en-US" dirty="0">
                <a:solidFill>
                  <a:srgbClr val="002060"/>
                </a:solidFill>
              </a:rPr>
              <a:t>Halon Fixed System Alarms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Content Placeholder 2">
            <a:extLst>
              <a:ext uri="{FF2B5EF4-FFF2-40B4-BE49-F238E27FC236}">
                <a16:creationId xmlns:a16="http://schemas.microsoft.com/office/drawing/2014/main" id="{481EB0DC-58C6-4E44-AF22-C25F0D86F9A8}"/>
              </a:ext>
            </a:extLst>
          </p:cNvPr>
          <p:cNvSpPr>
            <a:spLocks noGrp="1"/>
          </p:cNvSpPr>
          <p:nvPr>
            <p:ph idx="1"/>
          </p:nvPr>
        </p:nvSpPr>
        <p:spPr>
          <a:xfrm>
            <a:off x="587426" y="920800"/>
            <a:ext cx="7324725" cy="3429000"/>
          </a:xfrm>
        </p:spPr>
        <p:txBody>
          <a:bodyPr/>
          <a:lstStyle/>
          <a:p>
            <a:pPr eaLnBrk="1" hangingPunct="1">
              <a:lnSpc>
                <a:spcPct val="80000"/>
              </a:lnSpc>
              <a:buFontTx/>
              <a:buNone/>
              <a:defRPr/>
            </a:pPr>
            <a:endParaRPr lang="en-US" altLang="en-US" dirty="0"/>
          </a:p>
          <a:p>
            <a:pPr lvl="1" eaLnBrk="1" hangingPunct="1">
              <a:lnSpc>
                <a:spcPct val="80000"/>
              </a:lnSpc>
              <a:buFont typeface="Arial" charset="0"/>
              <a:buChar char="•"/>
              <a:defRPr/>
            </a:pPr>
            <a:r>
              <a:rPr lang="en-US" altLang="en-US" dirty="0"/>
              <a:t>Should a fire start on board ship, contact the quarter deck immediately. State the compartment i.e. 6-215-0-L and the nature of the emergency (Fire, Medical, etc.) </a:t>
            </a:r>
          </a:p>
          <a:p>
            <a:pPr lvl="1" eaLnBrk="1" hangingPunct="1">
              <a:lnSpc>
                <a:spcPct val="80000"/>
              </a:lnSpc>
              <a:buFont typeface="Arial" charset="0"/>
              <a:buChar char="•"/>
              <a:defRPr/>
            </a:pPr>
            <a:endParaRPr lang="en-US" altLang="en-US" dirty="0"/>
          </a:p>
          <a:p>
            <a:pPr lvl="1" eaLnBrk="1" hangingPunct="1">
              <a:lnSpc>
                <a:spcPct val="80000"/>
              </a:lnSpc>
              <a:buFont typeface="Arial" charset="0"/>
              <a:buChar char="•"/>
              <a:defRPr/>
            </a:pPr>
            <a:r>
              <a:rPr lang="en-US" altLang="en-US" dirty="0"/>
              <a:t>The quarter deck will rapidly ring bells and make an announcement of FIRE, FIRE, FIRE over the ship’s communications system with details regarding the location and type of the fire. </a:t>
            </a:r>
          </a:p>
          <a:p>
            <a:pPr marL="227410" lvl="1" indent="0">
              <a:lnSpc>
                <a:spcPct val="80000"/>
              </a:lnSpc>
              <a:buNone/>
              <a:defRPr/>
            </a:pPr>
            <a:endParaRPr lang="en-US" altLang="en-US" dirty="0"/>
          </a:p>
        </p:txBody>
      </p:sp>
      <p:sp>
        <p:nvSpPr>
          <p:cNvPr id="75779" name="Title 1">
            <a:extLst>
              <a:ext uri="{FF2B5EF4-FFF2-40B4-BE49-F238E27FC236}">
                <a16:creationId xmlns:a16="http://schemas.microsoft.com/office/drawing/2014/main" id="{201D1D0B-8C79-4B55-8CFB-DB2497D15FDA}"/>
              </a:ext>
            </a:extLst>
          </p:cNvPr>
          <p:cNvSpPr>
            <a:spLocks noGrp="1"/>
          </p:cNvSpPr>
          <p:nvPr>
            <p:ph type="title"/>
          </p:nvPr>
        </p:nvSpPr>
        <p:spPr>
          <a:xfrm>
            <a:off x="485775" y="137440"/>
            <a:ext cx="7762875" cy="586460"/>
          </a:xfrm>
        </p:spPr>
        <p:txBody>
          <a:bodyPr/>
          <a:lstStyle/>
          <a:p>
            <a:pPr eaLnBrk="1" hangingPunct="1"/>
            <a:r>
              <a:rPr lang="en-US" altLang="en-US" dirty="0">
                <a:solidFill>
                  <a:srgbClr val="002060"/>
                </a:solidFill>
              </a:rPr>
              <a:t>Shipboard Alarms and how to report fires to the ship: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a:extLst>
              <a:ext uri="{FF2B5EF4-FFF2-40B4-BE49-F238E27FC236}">
                <a16:creationId xmlns:a16="http://schemas.microsoft.com/office/drawing/2014/main" id="{B10DE831-0F0E-48B7-8AC1-D39F480C2F3E}"/>
              </a:ext>
            </a:extLst>
          </p:cNvPr>
          <p:cNvSpPr>
            <a:spLocks noGrp="1"/>
          </p:cNvSpPr>
          <p:nvPr>
            <p:ph idx="1"/>
          </p:nvPr>
        </p:nvSpPr>
        <p:spPr>
          <a:xfrm>
            <a:off x="588264" y="833934"/>
            <a:ext cx="7219950" cy="3650284"/>
          </a:xfrm>
        </p:spPr>
        <p:txBody>
          <a:bodyPr rtlCol="0">
            <a:noAutofit/>
          </a:bodyPr>
          <a:lstStyle/>
          <a:p>
            <a:pPr marL="0" indent="0">
              <a:spcAft>
                <a:spcPts val="0"/>
              </a:spcAft>
              <a:buNone/>
              <a:defRPr/>
            </a:pPr>
            <a:r>
              <a:rPr lang="en-US" altLang="en-US" u="sng" dirty="0">
                <a:solidFill>
                  <a:schemeClr val="tx1"/>
                </a:solidFill>
              </a:rPr>
              <a:t>Adjacent Space</a:t>
            </a:r>
            <a:r>
              <a:rPr lang="en-US" altLang="en-US" dirty="0">
                <a:solidFill>
                  <a:schemeClr val="tx1"/>
                </a:solidFill>
              </a:rPr>
              <a:t>: Spaces bordering a subject space in all directions, including all points of contact, corners, diagonals, decks, tank tops, and bulkheads.</a:t>
            </a:r>
          </a:p>
          <a:p>
            <a:pPr marL="0" indent="0">
              <a:spcAft>
                <a:spcPts val="0"/>
              </a:spcAft>
              <a:buNone/>
              <a:defRPr/>
            </a:pPr>
            <a:endParaRPr lang="en-US" altLang="en-US" u="sng" dirty="0"/>
          </a:p>
          <a:p>
            <a:pPr marL="0" indent="0">
              <a:spcAft>
                <a:spcPts val="0"/>
              </a:spcAft>
              <a:buNone/>
              <a:defRPr/>
            </a:pPr>
            <a:r>
              <a:rPr lang="en-US" altLang="en-US" u="sng" dirty="0">
                <a:solidFill>
                  <a:schemeClr val="tx1"/>
                </a:solidFill>
              </a:rPr>
              <a:t>Confined Space</a:t>
            </a:r>
            <a:r>
              <a:rPr lang="en-US" altLang="en-US" dirty="0">
                <a:solidFill>
                  <a:schemeClr val="tx1"/>
                </a:solidFill>
              </a:rPr>
              <a:t>: A space that has adequate size and configuration for an entry, and has limited means of access, not designed for continuous occupancy. </a:t>
            </a:r>
          </a:p>
          <a:p>
            <a:pPr marL="0" indent="0">
              <a:spcAft>
                <a:spcPts val="0"/>
              </a:spcAft>
              <a:buNone/>
              <a:defRPr/>
            </a:pPr>
            <a:endParaRPr lang="en-US" altLang="en-US" u="sng" dirty="0"/>
          </a:p>
          <a:p>
            <a:pPr marL="0" indent="0">
              <a:spcAft>
                <a:spcPts val="0"/>
              </a:spcAft>
              <a:buNone/>
              <a:defRPr/>
            </a:pPr>
            <a:r>
              <a:rPr lang="en-US" altLang="en-US" u="sng" dirty="0">
                <a:solidFill>
                  <a:schemeClr val="tx1"/>
                </a:solidFill>
              </a:rPr>
              <a:t>Enclosed Space</a:t>
            </a:r>
            <a:r>
              <a:rPr lang="en-US" altLang="en-US" dirty="0">
                <a:solidFill>
                  <a:schemeClr val="tx1"/>
                </a:solidFill>
              </a:rPr>
              <a:t>: Any space other than a Confined Space, which is enclosed by bulkheads and overhead, it includes cargo holds, quarters, machinery, and boiler spaces.</a:t>
            </a:r>
          </a:p>
          <a:p>
            <a:pPr marL="0" indent="0">
              <a:spcAft>
                <a:spcPts val="0"/>
              </a:spcAft>
              <a:buNone/>
              <a:defRPr/>
            </a:pPr>
            <a:endParaRPr lang="en-US" altLang="en-US" dirty="0"/>
          </a:p>
          <a:p>
            <a:pPr marL="0" indent="0">
              <a:spcAft>
                <a:spcPts val="0"/>
              </a:spcAft>
              <a:buNone/>
              <a:defRPr/>
            </a:pPr>
            <a:r>
              <a:rPr lang="en-US" altLang="en-US" u="sng" dirty="0">
                <a:solidFill>
                  <a:schemeClr val="tx1"/>
                </a:solidFill>
              </a:rPr>
              <a:t>Fire Triangle</a:t>
            </a:r>
            <a:r>
              <a:rPr lang="en-US" altLang="en-US" dirty="0">
                <a:solidFill>
                  <a:schemeClr val="tx1"/>
                </a:solidFill>
              </a:rPr>
              <a:t>: The triangle portion of a fire tetrahedron which represents three of the four components of fire: Fuel, heat and Oxygen.</a:t>
            </a:r>
          </a:p>
          <a:p>
            <a:pPr marL="0" indent="0">
              <a:spcAft>
                <a:spcPts val="0"/>
              </a:spcAft>
              <a:buNone/>
              <a:defRPr/>
            </a:pPr>
            <a:endParaRPr lang="en-US" altLang="en-US" dirty="0">
              <a:solidFill>
                <a:schemeClr val="tx1"/>
              </a:solidFill>
            </a:endParaRPr>
          </a:p>
          <a:p>
            <a:pPr marL="0" indent="0">
              <a:spcAft>
                <a:spcPts val="0"/>
              </a:spcAft>
              <a:buNone/>
              <a:defRPr/>
            </a:pPr>
            <a:endParaRPr lang="en-US" altLang="en-US" dirty="0"/>
          </a:p>
          <a:p>
            <a:pPr marL="0" indent="0">
              <a:spcAft>
                <a:spcPts val="0"/>
              </a:spcAft>
              <a:buNone/>
              <a:defRPr/>
            </a:pPr>
            <a:endParaRPr lang="en-US" altLang="en-US" dirty="0">
              <a:solidFill>
                <a:schemeClr val="tx1"/>
              </a:solidFill>
            </a:endParaRPr>
          </a:p>
        </p:txBody>
      </p:sp>
      <p:sp>
        <p:nvSpPr>
          <p:cNvPr id="32771" name="Title 1">
            <a:extLst>
              <a:ext uri="{FF2B5EF4-FFF2-40B4-BE49-F238E27FC236}">
                <a16:creationId xmlns:a16="http://schemas.microsoft.com/office/drawing/2014/main" id="{14EA9D1D-33E8-449D-806A-E52E95B9CE2F}"/>
              </a:ext>
            </a:extLst>
          </p:cNvPr>
          <p:cNvSpPr>
            <a:spLocks noGrp="1"/>
          </p:cNvSpPr>
          <p:nvPr>
            <p:ph type="title"/>
          </p:nvPr>
        </p:nvSpPr>
        <p:spPr>
          <a:xfrm>
            <a:off x="466725" y="137440"/>
            <a:ext cx="8193795" cy="586460"/>
          </a:xfrm>
        </p:spPr>
        <p:txBody>
          <a:bodyPr/>
          <a:lstStyle/>
          <a:p>
            <a:pPr eaLnBrk="1" hangingPunct="1"/>
            <a:r>
              <a:rPr lang="en-US" altLang="en-US" dirty="0">
                <a:solidFill>
                  <a:srgbClr val="002060"/>
                </a:solidFill>
              </a:rPr>
              <a:t>Fire Watch and Hot Work Definitions  </a:t>
            </a:r>
          </a:p>
        </p:txBody>
      </p:sp>
    </p:spTree>
    <p:extLst>
      <p:ext uri="{BB962C8B-B14F-4D97-AF65-F5344CB8AC3E}">
        <p14:creationId xmlns:p14="http://schemas.microsoft.com/office/powerpoint/2010/main" val="3496531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3">
            <a:extLst>
              <a:ext uri="{FF2B5EF4-FFF2-40B4-BE49-F238E27FC236}">
                <a16:creationId xmlns:a16="http://schemas.microsoft.com/office/drawing/2014/main" id="{638F18F4-163E-4027-8777-F670DDB060D2}"/>
              </a:ext>
            </a:extLst>
          </p:cNvPr>
          <p:cNvSpPr>
            <a:spLocks noGrp="1"/>
          </p:cNvSpPr>
          <p:nvPr>
            <p:ph idx="1"/>
          </p:nvPr>
        </p:nvSpPr>
        <p:spPr>
          <a:xfrm>
            <a:off x="637185" y="857249"/>
            <a:ext cx="7643622" cy="3978097"/>
          </a:xfrm>
        </p:spPr>
        <p:txBody>
          <a:bodyPr rtlCol="0">
            <a:noAutofit/>
          </a:bodyPr>
          <a:lstStyle/>
          <a:p>
            <a:pPr marL="0" indent="0">
              <a:spcAft>
                <a:spcPts val="0"/>
              </a:spcAft>
              <a:buNone/>
              <a:defRPr/>
            </a:pPr>
            <a:r>
              <a:rPr lang="en-US" altLang="en-US" u="sng" dirty="0">
                <a:solidFill>
                  <a:schemeClr val="tx1"/>
                </a:solidFill>
              </a:rPr>
              <a:t>Fire Watch: </a:t>
            </a:r>
            <a:r>
              <a:rPr lang="en-US" altLang="en-US" dirty="0">
                <a:solidFill>
                  <a:schemeClr val="tx1"/>
                </a:solidFill>
              </a:rPr>
              <a:t>The activity of observing and responding to the fire hazards associated with hot work in shipyard employment and the employees designated to do so. Employees designated as Fire Watch are sometimes referred to as Fire Preventers and all personnel have a role as a fire preventer throughout the course of ship repair activities.</a:t>
            </a:r>
          </a:p>
          <a:p>
            <a:pPr marL="0" indent="0">
              <a:spcAft>
                <a:spcPts val="0"/>
              </a:spcAft>
              <a:buClr>
                <a:srgbClr val="FFFFFF"/>
              </a:buClr>
              <a:buNone/>
              <a:defRPr/>
            </a:pPr>
            <a:endParaRPr lang="en-US" altLang="en-US" u="sng" dirty="0"/>
          </a:p>
          <a:p>
            <a:pPr marL="0" indent="0">
              <a:spcAft>
                <a:spcPts val="0"/>
              </a:spcAft>
              <a:buClr>
                <a:srgbClr val="FFFFFF"/>
              </a:buClr>
              <a:buNone/>
              <a:defRPr/>
            </a:pPr>
            <a:r>
              <a:rPr lang="en-US" altLang="en-US" u="sng" dirty="0">
                <a:solidFill>
                  <a:schemeClr val="tx1"/>
                </a:solidFill>
              </a:rPr>
              <a:t>Fuel</a:t>
            </a:r>
            <a:r>
              <a:rPr lang="en-US" altLang="en-US" dirty="0">
                <a:solidFill>
                  <a:schemeClr val="tx1"/>
                </a:solidFill>
              </a:rPr>
              <a:t>: Something that will produce heat by burning. </a:t>
            </a:r>
          </a:p>
          <a:p>
            <a:pPr marL="0" indent="0">
              <a:spcAft>
                <a:spcPts val="0"/>
              </a:spcAft>
              <a:buClr>
                <a:srgbClr val="FFFFFF"/>
              </a:buClr>
              <a:buNone/>
              <a:defRPr/>
            </a:pPr>
            <a:endParaRPr lang="en-US" altLang="en-US" u="sng" dirty="0"/>
          </a:p>
          <a:p>
            <a:pPr marL="0" indent="0">
              <a:spcAft>
                <a:spcPts val="0"/>
              </a:spcAft>
              <a:buClr>
                <a:srgbClr val="FFFFFF"/>
              </a:buClr>
              <a:buNone/>
              <a:defRPr/>
            </a:pPr>
            <a:r>
              <a:rPr lang="en-US" altLang="en-US" u="sng" dirty="0">
                <a:solidFill>
                  <a:schemeClr val="tx1"/>
                </a:solidFill>
              </a:rPr>
              <a:t>Hot Work </a:t>
            </a:r>
            <a:r>
              <a:rPr lang="en-US" altLang="en-US" dirty="0">
                <a:solidFill>
                  <a:schemeClr val="tx1"/>
                </a:solidFill>
              </a:rPr>
              <a:t>: Work involving burning, welding, or a similar operation that is capable of initiating fires or explosions.</a:t>
            </a:r>
          </a:p>
          <a:p>
            <a:pPr marL="0" indent="0">
              <a:spcAft>
                <a:spcPts val="0"/>
              </a:spcAft>
              <a:buClr>
                <a:srgbClr val="FFFFFF"/>
              </a:buClr>
              <a:buNone/>
              <a:defRPr/>
            </a:pPr>
            <a:endParaRPr lang="en-US" altLang="en-US" u="sng" dirty="0"/>
          </a:p>
          <a:p>
            <a:pPr marL="0" indent="0">
              <a:spcAft>
                <a:spcPts val="0"/>
              </a:spcAft>
              <a:buClr>
                <a:srgbClr val="FFFFFF"/>
              </a:buClr>
              <a:buNone/>
              <a:defRPr/>
            </a:pPr>
            <a:r>
              <a:rPr lang="en-US" altLang="en-US" u="sng" dirty="0">
                <a:solidFill>
                  <a:schemeClr val="tx1"/>
                </a:solidFill>
              </a:rPr>
              <a:t>Incipient stage fire</a:t>
            </a:r>
            <a:r>
              <a:rPr lang="en-US" altLang="en-US" dirty="0">
                <a:solidFill>
                  <a:schemeClr val="tx1"/>
                </a:solidFill>
              </a:rPr>
              <a:t>: A fire in the initial or beginning stage, which can be controlled or extinguished by portable fire extinguishers, Class II standpipe or a small hose system without the need for protective clothing or breathing apparatus.</a:t>
            </a:r>
          </a:p>
          <a:p>
            <a:pPr marL="0" indent="0">
              <a:spcAft>
                <a:spcPts val="0"/>
              </a:spcAft>
              <a:buNone/>
              <a:defRPr/>
            </a:pPr>
            <a:endParaRPr lang="en-US" altLang="en-US" dirty="0">
              <a:solidFill>
                <a:schemeClr val="accent6"/>
              </a:solidFill>
            </a:endParaRPr>
          </a:p>
          <a:p>
            <a:pPr marL="0" indent="0">
              <a:spcAft>
                <a:spcPts val="0"/>
              </a:spcAft>
              <a:buNone/>
              <a:defRPr/>
            </a:pPr>
            <a:endParaRPr lang="en-US" altLang="en-US" u="sng" dirty="0"/>
          </a:p>
        </p:txBody>
      </p:sp>
      <p:sp>
        <p:nvSpPr>
          <p:cNvPr id="5" name="Title 1">
            <a:extLst>
              <a:ext uri="{FF2B5EF4-FFF2-40B4-BE49-F238E27FC236}">
                <a16:creationId xmlns:a16="http://schemas.microsoft.com/office/drawing/2014/main" id="{5EF0D479-A547-447B-BBF3-B0331BE5B53F}"/>
              </a:ext>
            </a:extLst>
          </p:cNvPr>
          <p:cNvSpPr>
            <a:spLocks noGrp="1"/>
          </p:cNvSpPr>
          <p:nvPr>
            <p:ph type="title"/>
          </p:nvPr>
        </p:nvSpPr>
        <p:spPr>
          <a:xfrm>
            <a:off x="476250" y="138113"/>
            <a:ext cx="8183563" cy="585787"/>
          </a:xfrm>
        </p:spPr>
        <p:txBody>
          <a:bodyPr/>
          <a:lstStyle/>
          <a:p>
            <a:pPr eaLnBrk="1" hangingPunct="1"/>
            <a:r>
              <a:rPr lang="en-US" altLang="en-US" dirty="0">
                <a:solidFill>
                  <a:srgbClr val="002060"/>
                </a:solidFill>
              </a:rPr>
              <a:t>Fire Watch and Hot Work Definitions, </a:t>
            </a:r>
            <a:r>
              <a:rPr lang="en-US" altLang="en-US" sz="1600" b="0" dirty="0">
                <a:solidFill>
                  <a:srgbClr val="002060"/>
                </a:solidFill>
              </a:rPr>
              <a:t>cont’d  </a:t>
            </a:r>
            <a:endParaRPr lang="en-US" altLang="en-US" b="0" dirty="0">
              <a:solidFill>
                <a:srgbClr val="002060"/>
              </a:solidFill>
            </a:endParaRPr>
          </a:p>
        </p:txBody>
      </p:sp>
    </p:spTree>
    <p:extLst>
      <p:ext uri="{BB962C8B-B14F-4D97-AF65-F5344CB8AC3E}">
        <p14:creationId xmlns:p14="http://schemas.microsoft.com/office/powerpoint/2010/main" val="174564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DECC7A-6455-4FC0-889C-2F7FDA4C679E}"/>
              </a:ext>
            </a:extLst>
          </p:cNvPr>
          <p:cNvSpPr>
            <a:spLocks noGrp="1"/>
          </p:cNvSpPr>
          <p:nvPr>
            <p:ph idx="1"/>
          </p:nvPr>
        </p:nvSpPr>
        <p:spPr>
          <a:xfrm>
            <a:off x="662886" y="839876"/>
            <a:ext cx="7343775" cy="3886200"/>
          </a:xfrm>
        </p:spPr>
        <p:txBody>
          <a:bodyPr rtlCol="0">
            <a:normAutofit/>
          </a:bodyPr>
          <a:lstStyle/>
          <a:p>
            <a:pPr marL="0" indent="0">
              <a:spcAft>
                <a:spcPts val="0"/>
              </a:spcAft>
              <a:buNone/>
              <a:defRPr/>
            </a:pPr>
            <a:r>
              <a:rPr lang="en-US" altLang="en-US" u="sng" dirty="0">
                <a:solidFill>
                  <a:schemeClr val="tx1"/>
                </a:solidFill>
              </a:rPr>
              <a:t>Marine Chemist</a:t>
            </a:r>
            <a:r>
              <a:rPr lang="en-US" altLang="en-US" dirty="0">
                <a:solidFill>
                  <a:schemeClr val="tx1"/>
                </a:solidFill>
              </a:rPr>
              <a:t>: An individual who possesses a current Marine Chemist Certification issued by the National Fire Protection Association.</a:t>
            </a:r>
          </a:p>
          <a:p>
            <a:pPr marL="0" indent="0">
              <a:spcAft>
                <a:spcPts val="0"/>
              </a:spcAft>
              <a:buNone/>
              <a:defRPr/>
            </a:pPr>
            <a:endParaRPr lang="en-US" altLang="en-US" u="sng" dirty="0"/>
          </a:p>
          <a:p>
            <a:pPr marL="0" indent="0">
              <a:spcAft>
                <a:spcPts val="0"/>
              </a:spcAft>
              <a:buNone/>
              <a:defRPr/>
            </a:pPr>
            <a:r>
              <a:rPr lang="en-US" altLang="en-US" u="sng" dirty="0">
                <a:solidFill>
                  <a:schemeClr val="tx1"/>
                </a:solidFill>
              </a:rPr>
              <a:t>Permit Authorizing Individual (PAI)</a:t>
            </a:r>
            <a:r>
              <a:rPr lang="en-US" altLang="en-US" dirty="0">
                <a:solidFill>
                  <a:schemeClr val="tx1"/>
                </a:solidFill>
              </a:rPr>
              <a:t> The individual’s designated by management to authorize Hot Work. The PAI is permitted to be the supervisor, foreman, and owner. Can not be the hot work operator. (optional)</a:t>
            </a:r>
          </a:p>
          <a:p>
            <a:pPr marL="0" indent="0">
              <a:spcAft>
                <a:spcPts val="0"/>
              </a:spcAft>
              <a:buNone/>
              <a:defRPr/>
            </a:pPr>
            <a:endParaRPr lang="en-US" altLang="en-US" u="sng" dirty="0"/>
          </a:p>
          <a:p>
            <a:pPr marL="0" indent="0">
              <a:spcAft>
                <a:spcPts val="0"/>
              </a:spcAft>
              <a:buNone/>
              <a:defRPr/>
            </a:pPr>
            <a:r>
              <a:rPr lang="en-US" altLang="en-US" u="sng" dirty="0">
                <a:solidFill>
                  <a:schemeClr val="tx1"/>
                </a:solidFill>
              </a:rPr>
              <a:t>Shipyard-Competent Person (SCP)</a:t>
            </a:r>
            <a:r>
              <a:rPr lang="en-US" altLang="en-US" dirty="0">
                <a:solidFill>
                  <a:schemeClr val="tx1"/>
                </a:solidFill>
              </a:rPr>
              <a:t> A person who is capable of recognizing and evaluating employee exposure to hazardous material or to other unsafe conditions and is also capable of specifying the necessary protection and precautions to take to be taken to ensure the safety of the employee as required by the applicable regulations.  Is Designated in writing and maintained by the company.</a:t>
            </a:r>
          </a:p>
          <a:p>
            <a:pPr marL="0" indent="0">
              <a:spcAft>
                <a:spcPts val="0"/>
              </a:spcAft>
              <a:buNone/>
              <a:defRPr/>
            </a:pPr>
            <a:endParaRPr lang="en-US" altLang="en-US" u="sng" dirty="0">
              <a:solidFill>
                <a:schemeClr val="accent6"/>
              </a:solidFill>
            </a:endParaRPr>
          </a:p>
          <a:p>
            <a:pPr marL="0" indent="0">
              <a:spcAft>
                <a:spcPts val="0"/>
              </a:spcAft>
              <a:buNone/>
              <a:defRPr/>
            </a:pPr>
            <a:endParaRPr lang="en-US" altLang="en-US" dirty="0">
              <a:solidFill>
                <a:srgbClr val="FFFFFF"/>
              </a:solidFill>
            </a:endParaRPr>
          </a:p>
          <a:p>
            <a:pPr marL="205740" indent="-205740">
              <a:spcAft>
                <a:spcPts val="0"/>
              </a:spcAft>
              <a:defRPr/>
            </a:pPr>
            <a:endParaRPr lang="en-US" dirty="0"/>
          </a:p>
        </p:txBody>
      </p:sp>
      <p:sp>
        <p:nvSpPr>
          <p:cNvPr id="7" name="Title 1">
            <a:extLst>
              <a:ext uri="{FF2B5EF4-FFF2-40B4-BE49-F238E27FC236}">
                <a16:creationId xmlns:a16="http://schemas.microsoft.com/office/drawing/2014/main" id="{5135417C-729C-4C15-938A-C8F8FD268F4C}"/>
              </a:ext>
            </a:extLst>
          </p:cNvPr>
          <p:cNvSpPr>
            <a:spLocks noGrp="1"/>
          </p:cNvSpPr>
          <p:nvPr>
            <p:ph type="title"/>
          </p:nvPr>
        </p:nvSpPr>
        <p:spPr>
          <a:xfrm>
            <a:off x="476250" y="138113"/>
            <a:ext cx="8183563" cy="585787"/>
          </a:xfrm>
        </p:spPr>
        <p:txBody>
          <a:bodyPr/>
          <a:lstStyle/>
          <a:p>
            <a:pPr eaLnBrk="1" hangingPunct="1"/>
            <a:r>
              <a:rPr lang="en-US" altLang="en-US" dirty="0">
                <a:solidFill>
                  <a:srgbClr val="002060"/>
                </a:solidFill>
              </a:rPr>
              <a:t>Fire Watch and Hot Work Definitions, </a:t>
            </a:r>
            <a:r>
              <a:rPr lang="en-US" altLang="en-US" sz="1600" b="0" dirty="0">
                <a:solidFill>
                  <a:srgbClr val="002060"/>
                </a:solidFill>
              </a:rPr>
              <a:t>cont’d  </a:t>
            </a:r>
            <a:endParaRPr lang="en-US" altLang="en-US" b="0" dirty="0">
              <a:solidFill>
                <a:srgbClr val="002060"/>
              </a:solidFill>
            </a:endParaRPr>
          </a:p>
        </p:txBody>
      </p:sp>
    </p:spTree>
    <p:extLst>
      <p:ext uri="{BB962C8B-B14F-4D97-AF65-F5344CB8AC3E}">
        <p14:creationId xmlns:p14="http://schemas.microsoft.com/office/powerpoint/2010/main" val="404585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4899" name="Rectangle 3">
            <a:extLst>
              <a:ext uri="{FF2B5EF4-FFF2-40B4-BE49-F238E27FC236}">
                <a16:creationId xmlns:a16="http://schemas.microsoft.com/office/drawing/2014/main" id="{BB0D9FFF-A678-4E3B-9A2E-E5A07B193C7C}"/>
              </a:ext>
            </a:extLst>
          </p:cNvPr>
          <p:cNvSpPr>
            <a:spLocks noGrp="1" noChangeArrowheads="1"/>
          </p:cNvSpPr>
          <p:nvPr>
            <p:ph idx="1"/>
          </p:nvPr>
        </p:nvSpPr>
        <p:spPr>
          <a:xfrm>
            <a:off x="787145" y="892454"/>
            <a:ext cx="7305675" cy="4019703"/>
          </a:xfrm>
        </p:spPr>
        <p:txBody>
          <a:bodyPr rtlCol="0">
            <a:normAutofit/>
          </a:bodyPr>
          <a:lstStyle/>
          <a:p>
            <a:pPr marL="205740" indent="-205740" algn="just">
              <a:lnSpc>
                <a:spcPct val="90000"/>
              </a:lnSpc>
              <a:spcAft>
                <a:spcPts val="0"/>
              </a:spcAft>
              <a:defRPr/>
            </a:pPr>
            <a:r>
              <a:rPr lang="en-US" altLang="en-US" dirty="0"/>
              <a:t>The hot work operator and the fire watch can at </a:t>
            </a:r>
            <a:r>
              <a:rPr lang="en-US" altLang="en-US" u="sng" dirty="0"/>
              <a:t>anytime</a:t>
            </a:r>
            <a:r>
              <a:rPr lang="en-US" altLang="en-US" dirty="0"/>
              <a:t> </a:t>
            </a:r>
            <a:r>
              <a:rPr lang="en-US" altLang="en-US" u="sng" dirty="0"/>
              <a:t>necessary</a:t>
            </a:r>
            <a:r>
              <a:rPr lang="en-US" altLang="en-US" dirty="0"/>
              <a:t> stop the hot work operation.</a:t>
            </a:r>
          </a:p>
          <a:p>
            <a:pPr marL="205740" indent="-205740" algn="just">
              <a:lnSpc>
                <a:spcPct val="90000"/>
              </a:lnSpc>
              <a:spcAft>
                <a:spcPts val="0"/>
              </a:spcAft>
              <a:defRPr/>
            </a:pPr>
            <a:r>
              <a:rPr lang="en-US" altLang="en-US" dirty="0"/>
              <a:t>Fire watches shall not perform any other duties while hot work operations are being done.</a:t>
            </a:r>
          </a:p>
          <a:p>
            <a:pPr marL="205740" indent="-205740" algn="just">
              <a:lnSpc>
                <a:spcPct val="90000"/>
              </a:lnSpc>
              <a:spcAft>
                <a:spcPts val="0"/>
              </a:spcAft>
              <a:defRPr/>
            </a:pPr>
            <a:r>
              <a:rPr lang="en-US" altLang="en-US" dirty="0"/>
              <a:t>Have visual, clear and immediate access to all areas associated with the hot work operation.</a:t>
            </a:r>
          </a:p>
          <a:p>
            <a:pPr marL="205740" indent="-205740" algn="just">
              <a:lnSpc>
                <a:spcPct val="90000"/>
              </a:lnSpc>
              <a:spcAft>
                <a:spcPts val="0"/>
              </a:spcAft>
              <a:defRPr/>
            </a:pPr>
            <a:r>
              <a:rPr lang="en-US" altLang="en-US" dirty="0">
                <a:solidFill>
                  <a:schemeClr val="tx1"/>
                </a:solidFill>
              </a:rPr>
              <a:t>Visually inspect the hot work area. </a:t>
            </a:r>
          </a:p>
          <a:p>
            <a:pPr marL="554037" lvl="1" indent="-285750" algn="just">
              <a:lnSpc>
                <a:spcPct val="90000"/>
              </a:lnSpc>
              <a:spcAft>
                <a:spcPts val="0"/>
              </a:spcAft>
              <a:buFont typeface="Courier New" panose="02070309020205020404" pitchFamily="49" charset="0"/>
              <a:buChar char="o"/>
              <a:defRPr/>
            </a:pPr>
            <a:r>
              <a:rPr lang="en-US" altLang="en-US" dirty="0">
                <a:solidFill>
                  <a:schemeClr val="tx1"/>
                </a:solidFill>
              </a:rPr>
              <a:t>Ensure that all fire hazards </a:t>
            </a:r>
            <a:r>
              <a:rPr lang="en-US" altLang="en-US" dirty="0"/>
              <a:t>within 35ft have been removed (</a:t>
            </a:r>
            <a:r>
              <a:rPr lang="en-US" altLang="en-US" dirty="0">
                <a:solidFill>
                  <a:schemeClr val="tx1"/>
                </a:solidFill>
              </a:rPr>
              <a:t>trash, oily rags, flammable liquids, paper, etc.) </a:t>
            </a:r>
          </a:p>
          <a:p>
            <a:pPr marL="205740" indent="-205740" algn="just">
              <a:lnSpc>
                <a:spcPct val="90000"/>
              </a:lnSpc>
              <a:spcAft>
                <a:spcPts val="0"/>
              </a:spcAft>
              <a:defRPr/>
            </a:pPr>
            <a:r>
              <a:rPr lang="en-US" altLang="en-US" dirty="0">
                <a:solidFill>
                  <a:schemeClr val="tx1"/>
                </a:solidFill>
              </a:rPr>
              <a:t>Protect customer property/</a:t>
            </a:r>
            <a:r>
              <a:rPr lang="en-US" altLang="en-US" dirty="0"/>
              <a:t>equipment by barriers, that </a:t>
            </a:r>
            <a:r>
              <a:rPr lang="en-US" altLang="en-US" dirty="0">
                <a:solidFill>
                  <a:schemeClr val="tx1"/>
                </a:solidFill>
              </a:rPr>
              <a:t>can not be removed from the work area. (fire cloth, welding blanket or other protective materials)</a:t>
            </a:r>
          </a:p>
          <a:p>
            <a:pPr marL="205740" indent="-205740" algn="just">
              <a:lnSpc>
                <a:spcPct val="90000"/>
              </a:lnSpc>
              <a:spcAft>
                <a:spcPts val="0"/>
              </a:spcAft>
              <a:defRPr/>
            </a:pPr>
            <a:r>
              <a:rPr lang="en-US" altLang="en-US" dirty="0">
                <a:solidFill>
                  <a:schemeClr val="tx1"/>
                </a:solidFill>
              </a:rPr>
              <a:t>Ensure adequate communication is established between the fire watch and the hot work operator to indicate start and stop of hot work. </a:t>
            </a:r>
          </a:p>
          <a:p>
            <a:pPr marL="300038" indent="-300038" algn="just">
              <a:lnSpc>
                <a:spcPct val="90000"/>
              </a:lnSpc>
              <a:spcAft>
                <a:spcPts val="0"/>
              </a:spcAft>
              <a:defRPr/>
            </a:pPr>
            <a:endParaRPr lang="en-US" altLang="en-US" dirty="0">
              <a:solidFill>
                <a:schemeClr val="tx1"/>
              </a:solidFill>
            </a:endParaRPr>
          </a:p>
          <a:p>
            <a:pPr marL="300038" indent="-300038" algn="just">
              <a:lnSpc>
                <a:spcPct val="90000"/>
              </a:lnSpc>
              <a:spcAft>
                <a:spcPts val="0"/>
              </a:spcAft>
              <a:defRPr/>
            </a:pPr>
            <a:endParaRPr lang="en-US" altLang="en-US" sz="2100" dirty="0"/>
          </a:p>
          <a:p>
            <a:pPr marL="300038" indent="-300038" algn="just">
              <a:lnSpc>
                <a:spcPct val="90000"/>
              </a:lnSpc>
              <a:spcAft>
                <a:spcPts val="0"/>
              </a:spcAft>
              <a:defRPr/>
            </a:pPr>
            <a:endParaRPr lang="en-US" altLang="en-US" sz="2100" dirty="0"/>
          </a:p>
        </p:txBody>
      </p:sp>
      <p:sp>
        <p:nvSpPr>
          <p:cNvPr id="25603" name="Rectangle 2">
            <a:extLst>
              <a:ext uri="{FF2B5EF4-FFF2-40B4-BE49-F238E27FC236}">
                <a16:creationId xmlns:a16="http://schemas.microsoft.com/office/drawing/2014/main" id="{F3E5564B-F1BB-42AE-9905-0DBEF275739F}"/>
              </a:ext>
            </a:extLst>
          </p:cNvPr>
          <p:cNvSpPr>
            <a:spLocks noGrp="1"/>
          </p:cNvSpPr>
          <p:nvPr>
            <p:ph type="title"/>
          </p:nvPr>
        </p:nvSpPr>
        <p:spPr>
          <a:xfrm>
            <a:off x="476251" y="342900"/>
            <a:ext cx="7010400" cy="419100"/>
          </a:xfrm>
        </p:spPr>
        <p:txBody>
          <a:bodyPr/>
          <a:lstStyle/>
          <a:p>
            <a:pPr eaLnBrk="1" hangingPunct="1"/>
            <a:r>
              <a:rPr lang="en-US" altLang="en-US" dirty="0">
                <a:solidFill>
                  <a:srgbClr val="002060"/>
                </a:solidFill>
              </a:rPr>
              <a:t>Duties &amp; Responsibilities</a:t>
            </a:r>
            <a:endParaRPr lang="en-US" altLang="en-US" sz="27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464899">
                                            <p:txEl>
                                              <p:pRg st="0" end="0"/>
                                            </p:txEl>
                                          </p:spTgt>
                                        </p:tgtEl>
                                        <p:attrNameLst>
                                          <p:attrName>style.visibility</p:attrName>
                                        </p:attrNameLst>
                                      </p:cBhvr>
                                      <p:to>
                                        <p:strVal val="visible"/>
                                      </p:to>
                                    </p:set>
                                    <p:animEffect transition="in" filter="box(out)">
                                      <p:cBhvr>
                                        <p:cTn id="7" dur="500"/>
                                        <p:tgtEl>
                                          <p:spTgt spid="464899">
                                            <p:txEl>
                                              <p:pRg st="0" end="0"/>
                                            </p:txEl>
                                          </p:spTgt>
                                        </p:tgtEl>
                                      </p:cBhvr>
                                    </p:animEffect>
                                  </p:childTnLst>
                                </p:cTn>
                              </p:par>
                            </p:childTnLst>
                          </p:cTn>
                        </p:par>
                        <p:par>
                          <p:cTn id="8" fill="hold">
                            <p:stCondLst>
                              <p:cond delay="1500"/>
                            </p:stCondLst>
                            <p:childTnLst>
                              <p:par>
                                <p:cTn id="9" presetID="4" presetClass="entr" presetSubtype="32" fill="hold" grpId="0" nodeType="afterEffect">
                                  <p:stCondLst>
                                    <p:cond delay="3000"/>
                                  </p:stCondLst>
                                  <p:childTnLst>
                                    <p:set>
                                      <p:cBhvr>
                                        <p:cTn id="10" dur="1" fill="hold">
                                          <p:stCondLst>
                                            <p:cond delay="0"/>
                                          </p:stCondLst>
                                        </p:cTn>
                                        <p:tgtEl>
                                          <p:spTgt spid="464899">
                                            <p:txEl>
                                              <p:pRg st="1" end="1"/>
                                            </p:txEl>
                                          </p:spTgt>
                                        </p:tgtEl>
                                        <p:attrNameLst>
                                          <p:attrName>style.visibility</p:attrName>
                                        </p:attrNameLst>
                                      </p:cBhvr>
                                      <p:to>
                                        <p:strVal val="visible"/>
                                      </p:to>
                                    </p:set>
                                    <p:animEffect transition="in" filter="box(out)">
                                      <p:cBhvr>
                                        <p:cTn id="11" dur="500"/>
                                        <p:tgtEl>
                                          <p:spTgt spid="464899">
                                            <p:txEl>
                                              <p:pRg st="1" end="1"/>
                                            </p:txEl>
                                          </p:spTgt>
                                        </p:tgtEl>
                                      </p:cBhvr>
                                    </p:animEffect>
                                  </p:childTnLst>
                                </p:cTn>
                              </p:par>
                            </p:childTnLst>
                          </p:cTn>
                        </p:par>
                        <p:par>
                          <p:cTn id="12" fill="hold">
                            <p:stCondLst>
                              <p:cond delay="5000"/>
                            </p:stCondLst>
                            <p:childTnLst>
                              <p:par>
                                <p:cTn id="13" presetID="4" presetClass="entr" presetSubtype="32" fill="hold" grpId="0" nodeType="afterEffect">
                                  <p:stCondLst>
                                    <p:cond delay="3000"/>
                                  </p:stCondLst>
                                  <p:childTnLst>
                                    <p:set>
                                      <p:cBhvr>
                                        <p:cTn id="14" dur="1" fill="hold">
                                          <p:stCondLst>
                                            <p:cond delay="0"/>
                                          </p:stCondLst>
                                        </p:cTn>
                                        <p:tgtEl>
                                          <p:spTgt spid="464899">
                                            <p:txEl>
                                              <p:pRg st="2" end="2"/>
                                            </p:txEl>
                                          </p:spTgt>
                                        </p:tgtEl>
                                        <p:attrNameLst>
                                          <p:attrName>style.visibility</p:attrName>
                                        </p:attrNameLst>
                                      </p:cBhvr>
                                      <p:to>
                                        <p:strVal val="visible"/>
                                      </p:to>
                                    </p:set>
                                    <p:animEffect transition="in" filter="box(out)">
                                      <p:cBhvr>
                                        <p:cTn id="15" dur="500"/>
                                        <p:tgtEl>
                                          <p:spTgt spid="464899">
                                            <p:txEl>
                                              <p:pRg st="2" end="2"/>
                                            </p:txEl>
                                          </p:spTgt>
                                        </p:tgtEl>
                                      </p:cBhvr>
                                    </p:animEffect>
                                  </p:childTnLst>
                                </p:cTn>
                              </p:par>
                            </p:childTnLst>
                          </p:cTn>
                        </p:par>
                        <p:par>
                          <p:cTn id="16" fill="hold">
                            <p:stCondLst>
                              <p:cond delay="8500"/>
                            </p:stCondLst>
                            <p:childTnLst>
                              <p:par>
                                <p:cTn id="17" presetID="4" presetClass="entr" presetSubtype="32" fill="hold" grpId="0" nodeType="afterEffect">
                                  <p:stCondLst>
                                    <p:cond delay="2000"/>
                                  </p:stCondLst>
                                  <p:childTnLst>
                                    <p:set>
                                      <p:cBhvr>
                                        <p:cTn id="18" dur="1" fill="hold">
                                          <p:stCondLst>
                                            <p:cond delay="0"/>
                                          </p:stCondLst>
                                        </p:cTn>
                                        <p:tgtEl>
                                          <p:spTgt spid="464899">
                                            <p:txEl>
                                              <p:pRg st="3" end="3"/>
                                            </p:txEl>
                                          </p:spTgt>
                                        </p:tgtEl>
                                        <p:attrNameLst>
                                          <p:attrName>style.visibility</p:attrName>
                                        </p:attrNameLst>
                                      </p:cBhvr>
                                      <p:to>
                                        <p:strVal val="visible"/>
                                      </p:to>
                                    </p:set>
                                    <p:animEffect transition="in" filter="box(out)">
                                      <p:cBhvr>
                                        <p:cTn id="19" dur="500"/>
                                        <p:tgtEl>
                                          <p:spTgt spid="464899">
                                            <p:txEl>
                                              <p:pRg st="3" end="3"/>
                                            </p:txEl>
                                          </p:spTgt>
                                        </p:tgtEl>
                                      </p:cBhvr>
                                    </p:animEffect>
                                  </p:childTnLst>
                                </p:cTn>
                              </p:par>
                              <p:par>
                                <p:cTn id="20" presetID="4" presetClass="entr" presetSubtype="32" fill="hold" grpId="0" nodeType="withEffect">
                                  <p:stCondLst>
                                    <p:cond delay="2000"/>
                                  </p:stCondLst>
                                  <p:childTnLst>
                                    <p:set>
                                      <p:cBhvr>
                                        <p:cTn id="21" dur="1" fill="hold">
                                          <p:stCondLst>
                                            <p:cond delay="0"/>
                                          </p:stCondLst>
                                        </p:cTn>
                                        <p:tgtEl>
                                          <p:spTgt spid="464899">
                                            <p:txEl>
                                              <p:pRg st="4" end="4"/>
                                            </p:txEl>
                                          </p:spTgt>
                                        </p:tgtEl>
                                        <p:attrNameLst>
                                          <p:attrName>style.visibility</p:attrName>
                                        </p:attrNameLst>
                                      </p:cBhvr>
                                      <p:to>
                                        <p:strVal val="visible"/>
                                      </p:to>
                                    </p:set>
                                    <p:animEffect transition="in" filter="box(out)">
                                      <p:cBhvr>
                                        <p:cTn id="22" dur="500"/>
                                        <p:tgtEl>
                                          <p:spTgt spid="464899">
                                            <p:txEl>
                                              <p:pRg st="4" end="4"/>
                                            </p:txEl>
                                          </p:spTgt>
                                        </p:tgtEl>
                                      </p:cBhvr>
                                    </p:animEffect>
                                  </p:childTnLst>
                                </p:cTn>
                              </p:par>
                            </p:childTnLst>
                          </p:cTn>
                        </p:par>
                        <p:par>
                          <p:cTn id="23" fill="hold" nodeType="afterGroup">
                            <p:stCondLst>
                              <p:cond delay="11000"/>
                            </p:stCondLst>
                            <p:childTnLst>
                              <p:par>
                                <p:cTn id="24" presetID="4" presetClass="entr" presetSubtype="32" fill="hold" grpId="0" nodeType="afterEffect">
                                  <p:stCondLst>
                                    <p:cond delay="2000"/>
                                  </p:stCondLst>
                                  <p:childTnLst>
                                    <p:set>
                                      <p:cBhvr>
                                        <p:cTn id="25" dur="1" fill="hold">
                                          <p:stCondLst>
                                            <p:cond delay="0"/>
                                          </p:stCondLst>
                                        </p:cTn>
                                        <p:tgtEl>
                                          <p:spTgt spid="464899">
                                            <p:txEl>
                                              <p:pRg st="5" end="5"/>
                                            </p:txEl>
                                          </p:spTgt>
                                        </p:tgtEl>
                                        <p:attrNameLst>
                                          <p:attrName>style.visibility</p:attrName>
                                        </p:attrNameLst>
                                      </p:cBhvr>
                                      <p:to>
                                        <p:strVal val="visible"/>
                                      </p:to>
                                    </p:set>
                                    <p:animEffect transition="in" filter="box(out)">
                                      <p:cBhvr>
                                        <p:cTn id="26" dur="500"/>
                                        <p:tgtEl>
                                          <p:spTgt spid="464899">
                                            <p:txEl>
                                              <p:pRg st="5" end="5"/>
                                            </p:txEl>
                                          </p:spTgt>
                                        </p:tgtEl>
                                      </p:cBhvr>
                                    </p:animEffect>
                                  </p:childTnLst>
                                </p:cTn>
                              </p:par>
                            </p:childTnLst>
                          </p:cTn>
                        </p:par>
                        <p:par>
                          <p:cTn id="27" fill="hold" nodeType="afterGroup">
                            <p:stCondLst>
                              <p:cond delay="13500"/>
                            </p:stCondLst>
                            <p:childTnLst>
                              <p:par>
                                <p:cTn id="28" presetID="4" presetClass="entr" presetSubtype="32" fill="hold" grpId="0" nodeType="afterEffect">
                                  <p:stCondLst>
                                    <p:cond delay="1000"/>
                                  </p:stCondLst>
                                  <p:childTnLst>
                                    <p:set>
                                      <p:cBhvr>
                                        <p:cTn id="29" dur="1" fill="hold">
                                          <p:stCondLst>
                                            <p:cond delay="0"/>
                                          </p:stCondLst>
                                        </p:cTn>
                                        <p:tgtEl>
                                          <p:spTgt spid="464899">
                                            <p:txEl>
                                              <p:pRg st="6" end="6"/>
                                            </p:txEl>
                                          </p:spTgt>
                                        </p:tgtEl>
                                        <p:attrNameLst>
                                          <p:attrName>style.visibility</p:attrName>
                                        </p:attrNameLst>
                                      </p:cBhvr>
                                      <p:to>
                                        <p:strVal val="visible"/>
                                      </p:to>
                                    </p:set>
                                    <p:animEffect transition="in" filter="box(out)">
                                      <p:cBhvr>
                                        <p:cTn id="30" dur="500"/>
                                        <p:tgtEl>
                                          <p:spTgt spid="4648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build="p" autoUpdateAnimBg="0" advAuto="1000"/>
    </p:bldLst>
  </p:timing>
</p:sld>
</file>

<file path=ppt/theme/theme1.xml><?xml version="1.0" encoding="utf-8"?>
<a:theme xmlns:a="http://schemas.openxmlformats.org/drawingml/2006/main" name="Office Theme">
  <a:themeElements>
    <a:clrScheme name="Custom 9">
      <a:dk1>
        <a:srgbClr val="555555"/>
      </a:dk1>
      <a:lt1>
        <a:sysClr val="window" lastClr="FFFFFF"/>
      </a:lt1>
      <a:dk2>
        <a:srgbClr val="005092"/>
      </a:dk2>
      <a:lt2>
        <a:srgbClr val="EEECE1"/>
      </a:lt2>
      <a:accent1>
        <a:srgbClr val="005092"/>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575744CB01EF44856CCA786A651854" ma:contentTypeVersion="11" ma:contentTypeDescription="Create a new document." ma:contentTypeScope="" ma:versionID="07091a3c0ee7f066f2ae382511ec8e97">
  <xsd:schema xmlns:xsd="http://www.w3.org/2001/XMLSchema" xmlns:xs="http://www.w3.org/2001/XMLSchema" xmlns:p="http://schemas.microsoft.com/office/2006/metadata/properties" xmlns:ns3="17ca1b17-fae5-42a1-983e-26f25fb74391" xmlns:ns4="2ea7f941-f4e9-4e4b-b5ee-1571117c6ce2" targetNamespace="http://schemas.microsoft.com/office/2006/metadata/properties" ma:root="true" ma:fieldsID="47308677cec708721b21b4901015c073" ns3:_="" ns4:_="">
    <xsd:import namespace="17ca1b17-fae5-42a1-983e-26f25fb74391"/>
    <xsd:import namespace="2ea7f941-f4e9-4e4b-b5ee-1571117c6ce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ca1b17-fae5-42a1-983e-26f25fb743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a7f941-f4e9-4e4b-b5ee-1571117c6ce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FC3255-D484-44C2-B8A9-C1A7D10FCB8C}">
  <ds:schemaRef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terms/"/>
    <ds:schemaRef ds:uri="http://purl.org/dc/dcmitype/"/>
    <ds:schemaRef ds:uri="http://purl.org/dc/elements/1.1/"/>
    <ds:schemaRef ds:uri="2ea7f941-f4e9-4e4b-b5ee-1571117c6ce2"/>
    <ds:schemaRef ds:uri="http://schemas.openxmlformats.org/package/2006/metadata/core-properties"/>
    <ds:schemaRef ds:uri="17ca1b17-fae5-42a1-983e-26f25fb74391"/>
  </ds:schemaRefs>
</ds:datastoreItem>
</file>

<file path=customXml/itemProps2.xml><?xml version="1.0" encoding="utf-8"?>
<ds:datastoreItem xmlns:ds="http://schemas.openxmlformats.org/officeDocument/2006/customXml" ds:itemID="{956E7C90-5EFD-41B2-8B78-E605D69CE283}">
  <ds:schemaRefs>
    <ds:schemaRef ds:uri="http://schemas.microsoft.com/sharepoint/v3/contenttype/forms"/>
  </ds:schemaRefs>
</ds:datastoreItem>
</file>

<file path=customXml/itemProps3.xml><?xml version="1.0" encoding="utf-8"?>
<ds:datastoreItem xmlns:ds="http://schemas.openxmlformats.org/officeDocument/2006/customXml" ds:itemID="{9CE321C1-53BE-4D96-BF5A-85502DF6F5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ca1b17-fae5-42a1-983e-26f25fb74391"/>
    <ds:schemaRef ds:uri="2ea7f941-f4e9-4e4b-b5ee-1571117c6c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4230</TotalTime>
  <Words>4211</Words>
  <Application>Microsoft Office PowerPoint</Application>
  <PresentationFormat>On-screen Show (16:9)</PresentationFormat>
  <Paragraphs>343</Paragraphs>
  <Slides>59</Slides>
  <Notes>13</Notes>
  <HiddenSlides>10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9" baseType="lpstr">
      <vt:lpstr>Arial</vt:lpstr>
      <vt:lpstr>Calibri</vt:lpstr>
      <vt:lpstr>Courier New</vt:lpstr>
      <vt:lpstr>Lucida Grande</vt:lpstr>
      <vt:lpstr>Symbol</vt:lpstr>
      <vt:lpstr>Tahoma</vt:lpstr>
      <vt:lpstr>Times New Roman</vt:lpstr>
      <vt:lpstr>Wingdings</vt:lpstr>
      <vt:lpstr>Office Theme</vt:lpstr>
      <vt:lpstr>Photo Editor Photo</vt:lpstr>
      <vt:lpstr>   </vt:lpstr>
      <vt:lpstr>Disclaimer: </vt:lpstr>
      <vt:lpstr>PowerPoint Presentation</vt:lpstr>
      <vt:lpstr>What is a Fire Watch?</vt:lpstr>
      <vt:lpstr>Fire Watch Training Elements</vt:lpstr>
      <vt:lpstr>Fire Watch and Hot Work Definitions  </vt:lpstr>
      <vt:lpstr>Fire Watch and Hot Work Definitions, cont’d  </vt:lpstr>
      <vt:lpstr>Fire Watch and Hot Work Definitions, cont’d  </vt:lpstr>
      <vt:lpstr>Duties &amp; Responsibilities</vt:lpstr>
      <vt:lpstr>Duties &amp; Responsibilities, cont’d </vt:lpstr>
      <vt:lpstr>Fire Science</vt:lpstr>
      <vt:lpstr>4 Classes of Fires</vt:lpstr>
      <vt:lpstr>PowerPoint Presentation</vt:lpstr>
      <vt:lpstr>Personal Protective Equipment</vt:lpstr>
      <vt:lpstr>Posting of Fire Watch </vt:lpstr>
      <vt:lpstr>Identifying Adjacent Spaces</vt:lpstr>
      <vt:lpstr>Visual Inspection</vt:lpstr>
      <vt:lpstr>Visual Inspection, cont’d</vt:lpstr>
      <vt:lpstr>Visual Inspection, cont’d</vt:lpstr>
      <vt:lpstr>Communication </vt:lpstr>
      <vt:lpstr>Fire Extinguishing Equipment Types</vt:lpstr>
      <vt:lpstr>Selection &amp; Application of Fire Extinguishers</vt:lpstr>
      <vt:lpstr>Water Fire Extinguisher</vt:lpstr>
      <vt:lpstr>Selection &amp; Application of Fire Extinguishers</vt:lpstr>
      <vt:lpstr>Co2 Fire Extinguisher</vt:lpstr>
      <vt:lpstr>Dry Chemical Fire Extinguisher</vt:lpstr>
      <vt:lpstr>Hazards of Dry Chemical Fire Extinguisher</vt:lpstr>
      <vt:lpstr>Fire Extinguisher Maintenance</vt:lpstr>
      <vt:lpstr>Fire Extinguisher Maintenance (cont.) </vt:lpstr>
      <vt:lpstr>BEFORE You Consider Extinguishing a Fire . . .</vt:lpstr>
      <vt:lpstr>NEVER Attempt to Extinguish a Fire if..</vt:lpstr>
      <vt:lpstr>PowerPoint Presentation</vt:lpstr>
      <vt:lpstr> IF YOU FIGHT A FIRE: REMEMBER THE WORD  P. A. S .S.    PULL . . . AIM . . . SQUEEZE . . . SWEEP  </vt:lpstr>
      <vt:lpstr>PowerPoint Presentation</vt:lpstr>
      <vt:lpstr>Procedures for Evacuation</vt:lpstr>
      <vt:lpstr>Familiarization with Adverse Health Affects Caused by Fires </vt:lpstr>
      <vt:lpstr>Summary and Important Reminders: Procedures</vt:lpstr>
      <vt:lpstr>Hot Work Permit</vt:lpstr>
      <vt:lpstr>Summary and Important Reminders: Prevention</vt:lpstr>
      <vt:lpstr>Summary and Important Reminders: Prevention (cont.)</vt:lpstr>
      <vt:lpstr>OSHA Regulatory References</vt:lpstr>
      <vt:lpstr>   </vt:lpstr>
      <vt:lpstr>QUESTIONS?</vt:lpstr>
      <vt:lpstr>   </vt:lpstr>
      <vt:lpstr>   </vt:lpstr>
      <vt:lpstr>   </vt:lpstr>
      <vt:lpstr>PowerPoint Presentation</vt:lpstr>
      <vt:lpstr>Photo for use as needed</vt:lpstr>
      <vt:lpstr>Training Outline</vt:lpstr>
      <vt:lpstr>Fire Watch Training Elements</vt:lpstr>
      <vt:lpstr>Fire Watch Policy</vt:lpstr>
      <vt:lpstr>Fire Watch Policy (cont.)</vt:lpstr>
      <vt:lpstr>Duties &amp; Responsibilities (cont.)</vt:lpstr>
      <vt:lpstr>Familiarization with Adverse Health Affects caused by fires (cont.) </vt:lpstr>
      <vt:lpstr>Automated / fixed / manual Fire Extinguishing Systems onboard ships</vt:lpstr>
      <vt:lpstr>Automated/fixed/manual Fire Extinguishing Systems onboard ships (cont.)</vt:lpstr>
      <vt:lpstr>Automated/fixed/manual Fire Extinguishing Systems onboard ships (cont.)</vt:lpstr>
      <vt:lpstr>Halon Fixed System Alarms</vt:lpstr>
      <vt:lpstr>Shipboard Alarms and how to report fires to the 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dc:creator>
  <cp:lastModifiedBy>Terry Swinson</cp:lastModifiedBy>
  <cp:revision>360</cp:revision>
  <cp:lastPrinted>2021-03-30T22:56:58Z</cp:lastPrinted>
  <dcterms:created xsi:type="dcterms:W3CDTF">2017-06-30T10:12:09Z</dcterms:created>
  <dcterms:modified xsi:type="dcterms:W3CDTF">2022-01-19T18:08:10Z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0x0101001F575744CB01EF44856CCA786A651854</vt:lpwstr>
  </property>
</Properties>
</file>